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3" d="100"/>
          <a:sy n="153" d="100"/>
        </p:scale>
        <p:origin x="2802"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egailS@humanresourcesonline.net" TargetMode="External"/><Relationship Id="rId2" Type="http://schemas.openxmlformats.org/officeDocument/2006/relationships/hyperlink" Target="https://awards.humanresourcesonline.net/employee-experience-awards-sg/entry-guidelines/" TargetMode="External"/><Relationship Id="rId1" Type="http://schemas.openxmlformats.org/officeDocument/2006/relationships/slideLayout" Target="../slideLayouts/slideLayout2.xml"/><Relationship Id="rId4" Type="http://schemas.openxmlformats.org/officeDocument/2006/relationships/hyperlink" Target="mailto:cariz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717177" y="5943465"/>
            <a:ext cx="12191999" cy="338554"/>
          </a:xfrm>
          <a:prstGeom prst="rect">
            <a:avLst/>
          </a:prstGeom>
          <a:noFill/>
        </p:spPr>
        <p:txBody>
          <a:bodyPr wrap="square" rtlCol="0">
            <a:spAutoFit/>
          </a:bodyPr>
          <a:lstStyle/>
          <a:p>
            <a:pPr algn="ctr"/>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 </a:t>
            </a:r>
            <a:r>
              <a:rPr lang="en-US" sz="1600" dirty="0">
                <a:solidFill>
                  <a:schemeClr val="bg1"/>
                </a:solidFill>
                <a:latin typeface="Arial" panose="020B0604020202020204" pitchFamily="34" charset="0"/>
                <a:ea typeface="DIN 2014 Bold" pitchFamily="34" charset="0"/>
                <a:cs typeface="Arial" panose="020B0604020202020204" pitchFamily="34" charset="0"/>
              </a:rPr>
              <a:t>| INDIVIDUAL TALENT</a:t>
            </a:r>
            <a:endParaRPr lang="en-SG" sz="1600"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3544BABB-16C6-D17B-B12D-4ADD7629796B}"/>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Future Initiatives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 / 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 about what else is achievable?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How does your nominee remain as an inspirational leader to your organisation?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Feel free to include graphs, charts that will strengthen your business case.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r>
              <a:rPr lang="en-US" sz="2000" b="1" kern="1200" dirty="0">
                <a:solidFill>
                  <a:schemeClr val="tx1"/>
                </a:solidFill>
                <a:latin typeface="Arial" panose="020B0604020202020204" pitchFamily="34" charset="0"/>
                <a:cs typeface="Arial" panose="020B0604020202020204" pitchFamily="34" charset="0"/>
              </a:rPr>
              <a:t>DECLARATION </a:t>
            </a:r>
          </a:p>
          <a:p>
            <a:r>
              <a:rPr lang="en-US" sz="2000" b="1" kern="1200" dirty="0">
                <a:solidFill>
                  <a:schemeClr val="tx1"/>
                </a:solidFill>
                <a:latin typeface="Arial" panose="020B0604020202020204" pitchFamily="34" charset="0"/>
                <a:cs typeface="Arial" panose="020B0604020202020204" pitchFamily="34" charset="0"/>
              </a:rPr>
              <a:t> </a:t>
            </a:r>
          </a:p>
          <a:p>
            <a:r>
              <a:rPr lang="en-US" sz="2000" b="1" kern="1200" dirty="0">
                <a:solidFill>
                  <a:schemeClr val="tx1"/>
                </a:solidFill>
                <a:latin typeface="Arial" panose="020B0604020202020204" pitchFamily="34" charset="0"/>
                <a:cs typeface="Arial" panose="020B0604020202020204" pitchFamily="34" charset="0"/>
                <a:sym typeface="Wingdings 2"/>
              </a:rPr>
              <a:t></a:t>
            </a:r>
            <a:r>
              <a:rPr lang="en-US" sz="2000" b="0" kern="1200" dirty="0">
                <a:solidFill>
                  <a:schemeClr val="tx1"/>
                </a:solidFill>
                <a:latin typeface="Arial" panose="020B0604020202020204" pitchFamily="34" charset="0"/>
                <a:cs typeface="Arial" panose="020B0604020202020204" pitchFamily="34" charset="0"/>
              </a:rPr>
              <a:t> </a:t>
            </a:r>
            <a:r>
              <a:rPr lang="en-US" sz="20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2000" b="1" kern="1200" dirty="0">
              <a:solidFill>
                <a:schemeClr val="tx1"/>
              </a:solidFill>
              <a:latin typeface="Arial" panose="020B0604020202020204" pitchFamily="34" charset="0"/>
              <a:cs typeface="Arial" panose="020B0604020202020204" pitchFamily="34" charset="0"/>
            </a:endParaRPr>
          </a:p>
          <a:p>
            <a:pPr algn="ctr"/>
            <a:r>
              <a:rPr lang="en-AU" sz="2000" b="1" kern="1200" dirty="0">
                <a:solidFill>
                  <a:schemeClr val="tx1"/>
                </a:solidFill>
                <a:latin typeface="Arial" panose="020B0604020202020204" pitchFamily="34" charset="0"/>
                <a:cs typeface="Arial" panose="020B0604020202020204" pitchFamily="34" charset="0"/>
              </a:rPr>
              <a:t>-THE END- </a:t>
            </a:r>
            <a:endParaRPr lang="en-US" sz="2000"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1157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1477788204"/>
              </p:ext>
            </p:extLst>
          </p:nvPr>
        </p:nvGraphicFramePr>
        <p:xfrm>
          <a:off x="2032000" y="3610001"/>
          <a:ext cx="8128000" cy="196786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Singapore</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marR="0" lvl="0" indent="180340" algn="ctr" defTabSz="914400" rtl="0" eaLnBrk="1" fontAlgn="auto" latinLnBrk="0" hangingPunct="1">
                        <a:lnSpc>
                          <a:spcPct val="115000"/>
                        </a:lnSpc>
                        <a:spcBef>
                          <a:spcPts val="200"/>
                        </a:spcBef>
                        <a:spcAft>
                          <a:spcPts val="1000"/>
                        </a:spcAft>
                        <a:buClrTx/>
                        <a:buSzTx/>
                        <a:buFontTx/>
                        <a:buNone/>
                        <a:tabLst/>
                        <a:defRPr/>
                      </a:pPr>
                      <a:r>
                        <a:rPr lang="en-AU" sz="1200" dirty="0">
                          <a:solidFill>
                            <a:srgbClr val="7F7F7F"/>
                          </a:solidFill>
                          <a:effectLst/>
                          <a:latin typeface="Arial" panose="020B0604020202020204" pitchFamily="34" charset="0"/>
                          <a:ea typeface="Calibri" panose="020F0502020204030204" pitchFamily="34" charset="0"/>
                          <a:cs typeface="Arial" panose="020B0604020202020204" pitchFamily="34" charset="0"/>
                        </a:rPr>
                        <a:t>Most Inspiring Leader</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628581"/>
            <a:ext cx="11098937"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Singapore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228600" indent="-228600">
              <a:buAutoNum type="arabicPeriod"/>
            </a:pPr>
            <a:r>
              <a:rPr lang="en-SG" sz="1400" dirty="0">
                <a:latin typeface="Arial" panose="020B0604020202020204" pitchFamily="34" charset="0"/>
                <a:ea typeface="Helvetica Neue" panose="02000503000000020004" pitchFamily="2" charset="0"/>
                <a:cs typeface="Arial" panose="020B0604020202020204" pitchFamily="34" charset="0"/>
              </a:rPr>
              <a:t>  </a:t>
            </a:r>
            <a:r>
              <a:rPr lang="en-GB" sz="1400" dirty="0">
                <a:latin typeface="Arial" panose="020B0604020202020204" pitchFamily="34" charset="0"/>
                <a:ea typeface="Helvetica Neue" panose="02000503000000020004" pitchFamily="2" charset="0"/>
                <a:cs typeface="Arial" panose="020B0604020202020204" pitchFamily="34" charset="0"/>
              </a:rPr>
              <a:t>Refrain from using your own entry template with your company branding, and only use what is provided.</a:t>
            </a:r>
            <a:endParaRPr lang="en-SG" sz="1400" dirty="0">
              <a:latin typeface="Arial" panose="020B0604020202020204" pitchFamily="34" charset="0"/>
              <a:ea typeface="Helvetica Neue" panose="02000503000000020004" pitchFamily="2"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hlinkClick r:id="rId2"/>
              </a:rPr>
              <a:t>.</a:t>
            </a:r>
            <a:endParaRPr lang="en-US" sz="1400" dirty="0">
              <a:highlight>
                <a:srgbClr val="FFFF00"/>
              </a:highlight>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A47FE464-A5E5-8434-0671-588123C925A6}"/>
              </a:ext>
            </a:extLst>
          </p:cNvPr>
          <p:cNvSpPr txBox="1"/>
          <p:nvPr/>
        </p:nvSpPr>
        <p:spPr>
          <a:xfrm>
            <a:off x="619588" y="4719843"/>
            <a:ext cx="10745098" cy="2739211"/>
          </a:xfrm>
          <a:prstGeom prst="rect">
            <a:avLst/>
          </a:prstGeom>
          <a:noFill/>
        </p:spPr>
        <p:txBody>
          <a:bodyPr wrap="square" numCol="2">
            <a:spAutoFit/>
          </a:bodyPr>
          <a:lstStyle/>
          <a:p>
            <a:pPr lvl="0">
              <a:defRPr/>
            </a:pPr>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br>
              <a:rPr lang="en-US" sz="1400" b="1" u="sng" dirty="0">
                <a:solidFill>
                  <a:schemeClr val="accent2">
                    <a:lumMod val="75000"/>
                  </a:schemeClr>
                </a:solidFill>
                <a:latin typeface="Arial" panose="020B0604020202020204" pitchFamily="34" charset="0"/>
                <a:cs typeface="Arial" panose="020B0604020202020204" pitchFamily="34" charset="0"/>
              </a:rPr>
            </a:br>
            <a:r>
              <a:rPr lang="en-US" sz="1400" b="1" dirty="0">
                <a:latin typeface="Arial" panose="020B0604020202020204" pitchFamily="34" charset="0"/>
                <a:ea typeface="Helvetica Neue" panose="02000503000000020004" pitchFamily="2" charset="0"/>
                <a:cs typeface="Arial" panose="020B0604020202020204" pitchFamily="34" charset="0"/>
              </a:rPr>
              <a:t>Abegail Silvestre</a:t>
            </a:r>
            <a:br>
              <a:rPr lang="en-US" sz="1400" b="1" dirty="0">
                <a:latin typeface="Arial" panose="020B0604020202020204" pitchFamily="34" charset="0"/>
                <a:ea typeface="Helvetica Neue" panose="02000503000000020004" pitchFamily="2" charset="0"/>
                <a:cs typeface="Arial" panose="020B0604020202020204" pitchFamily="34" charset="0"/>
              </a:rPr>
            </a:br>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fr-FR" sz="1400" b="0" i="0" u="none" strike="noStrike" dirty="0">
                <a:solidFill>
                  <a:srgbClr val="000000"/>
                </a:solidFill>
                <a:effectLst/>
                <a:latin typeface="Arial" panose="020B0604020202020204" pitchFamily="34" charset="0"/>
                <a:cs typeface="Arial" panose="020B0604020202020204" pitchFamily="34" charset="0"/>
              </a:rPr>
              <a:t>Tel: +65 6692 9031 (Ext 827)</a:t>
            </a:r>
          </a:p>
          <a:p>
            <a:r>
              <a:rPr lang="fr-FR" sz="1400" b="0" i="0" u="none" strike="noStrike" dirty="0">
                <a:solidFill>
                  <a:srgbClr val="000000"/>
                </a:solidFill>
                <a:effectLst/>
                <a:latin typeface="Arial" panose="020B0604020202020204" pitchFamily="34" charset="0"/>
                <a:cs typeface="Arial" panose="020B0604020202020204" pitchFamily="34" charset="0"/>
              </a:rPr>
              <a:t>Mobile: +63 927 9384 650</a:t>
            </a:r>
          </a:p>
          <a:p>
            <a:r>
              <a:rPr lang="fr-FR" sz="1400" b="0" i="0" u="none" strike="noStrike" dirty="0">
                <a:solidFill>
                  <a:srgbClr val="000000"/>
                </a:solidFill>
                <a:effectLst/>
                <a:latin typeface="Arial" panose="020B0604020202020204" pitchFamily="34" charset="0"/>
                <a:cs typeface="Arial" panose="020B0604020202020204" pitchFamily="34" charset="0"/>
              </a:rPr>
              <a:t>Email: </a:t>
            </a:r>
            <a:r>
              <a:rPr lang="fr-FR" sz="1400" b="0" i="0" u="none" strike="noStrike" dirty="0">
                <a:solidFill>
                  <a:srgbClr val="000000"/>
                </a:solidFill>
                <a:effectLst/>
                <a:latin typeface="Arial" panose="020B0604020202020204" pitchFamily="34" charset="0"/>
                <a:cs typeface="Arial" panose="020B0604020202020204" pitchFamily="34" charset="0"/>
                <a:hlinkClick r:id="rId3"/>
              </a:rPr>
              <a:t>AbegailS@humanresourcesonline.net</a:t>
            </a:r>
            <a:br>
              <a:rPr lang="fr-FR" sz="1400" b="0" i="0" u="none" strike="noStrike" dirty="0">
                <a:solidFill>
                  <a:srgbClr val="000000"/>
                </a:solidFill>
                <a:effectLst/>
                <a:latin typeface="Arial" panose="020B0604020202020204" pitchFamily="34" charset="0"/>
                <a:cs typeface="Arial" panose="020B0604020202020204" pitchFamily="34" charset="0"/>
              </a:rPr>
            </a:br>
            <a:endParaRPr lang="fr-FR" sz="1400" b="0" i="0" u="none" strike="noStrike" dirty="0">
              <a:solidFill>
                <a:srgbClr val="000000"/>
              </a:solidFill>
              <a:effectLst/>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GB" sz="1400" b="1" i="0" kern="1200" dirty="0" err="1">
                <a:solidFill>
                  <a:schemeClr val="dk1"/>
                </a:solidFill>
                <a:effectLst/>
                <a:latin typeface="Arial" panose="020B0604020202020204" pitchFamily="34" charset="0"/>
                <a:ea typeface="+mn-ea"/>
                <a:cs typeface="Arial" panose="020B0604020202020204" pitchFamily="34" charset="0"/>
              </a:rPr>
              <a:t>Cariza</a:t>
            </a:r>
            <a:r>
              <a:rPr lang="en-GB" sz="1400" b="1" i="0" kern="1200" dirty="0">
                <a:solidFill>
                  <a:schemeClr val="dk1"/>
                </a:solidFill>
                <a:effectLst/>
                <a:latin typeface="Arial" panose="020B0604020202020204" pitchFamily="34" charset="0"/>
                <a:ea typeface="+mn-ea"/>
                <a:cs typeface="Arial" panose="020B0604020202020204" pitchFamily="34" charset="0"/>
              </a:rPr>
              <a:t> Ratin</a:t>
            </a:r>
            <a:br>
              <a:rPr lang="en-US"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SG" sz="1400" dirty="0">
                <a:latin typeface="Arial" panose="020B0604020202020204" pitchFamily="34" charset="0"/>
                <a:ea typeface="Helvetica Neue" panose="02000503000000020004" pitchFamily="2" charset="0"/>
                <a:cs typeface="Arial" panose="020B0604020202020204" pitchFamily="34" charset="0"/>
              </a:rPr>
              <a:t>Tel: </a:t>
            </a:r>
            <a:r>
              <a:rPr lang="en-US" sz="1400" i="0" dirty="0">
                <a:solidFill>
                  <a:srgbClr val="000000"/>
                </a:solidFill>
                <a:effectLst/>
                <a:latin typeface="Arial" panose="020B0604020202020204" pitchFamily="34" charset="0"/>
                <a:cs typeface="Arial" panose="020B0604020202020204" pitchFamily="34" charset="0"/>
              </a:rPr>
              <a:t>+65 6692 9031 (Ext 815)</a:t>
            </a:r>
            <a:br>
              <a:rPr lang="en-US" sz="140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a:t>
            </a:r>
            <a:r>
              <a:rPr lang="en-SG" sz="1400" b="0" i="0" dirty="0">
                <a:solidFill>
                  <a:srgbClr val="000000"/>
                </a:solidFill>
                <a:effectLst/>
                <a:latin typeface="Arial" panose="020B0604020202020204" pitchFamily="34" charset="0"/>
                <a:cs typeface="Arial" panose="020B0604020202020204" pitchFamily="34" charset="0"/>
              </a:rPr>
              <a:t>+63 977 3992 585</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SG" sz="1400" b="0" i="0" dirty="0">
                <a:solidFill>
                  <a:srgbClr val="000000"/>
                </a:solidFill>
                <a:effectLst/>
                <a:latin typeface="Arial" panose="020B0604020202020204" pitchFamily="34" charset="0"/>
                <a:cs typeface="Arial" panose="020B0604020202020204" pitchFamily="34" charset="0"/>
                <a:hlinkClick r:id="rId4"/>
              </a:rPr>
              <a:t>carizar@humanresourcesonline.net</a:t>
            </a:r>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0886D6AA-EA04-E9D0-41F0-684F0D91A440}"/>
              </a:ext>
            </a:extLst>
          </p:cNvPr>
          <p:cNvSpPr txBox="1">
            <a:spLocks noChangeArrowheads="1"/>
          </p:cNvSpPr>
          <p:nvPr/>
        </p:nvSpPr>
        <p:spPr bwMode="auto">
          <a:xfrm>
            <a:off x="184212" y="1505528"/>
            <a:ext cx="11823576" cy="47621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50" b="1" u="sng" dirty="0">
                <a:effectLst/>
                <a:latin typeface="Arial" panose="020B0604020202020204" pitchFamily="34" charset="0"/>
                <a:ea typeface="Calibri" panose="020F0502020204030204" pitchFamily="34" charset="0"/>
                <a:cs typeface="Times New Roman" panose="02020603050405020304" pitchFamily="18" charset="0"/>
              </a:rPr>
              <a:t>Section 1: Vision and Goal</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individual category set out to do over the past 12 months.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is the name and job title of your nominee? Please provide a brief background about your nominee including experience, personal goals and vision.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the areas your nominee is responsible for?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highlight the personality and traits of your nominee. You may include some case study to further elaborate on this. How did these traits benefit the business?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How would the nominee’s peers describe him / her?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did your nominee set out to achieve 12 months ago?</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some initiatives / programmes led by this individual from his/her managerial leadership?</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5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461ADC9-9C64-EAA7-404C-DA6EC64D8BDA}"/>
              </a:ext>
            </a:extLst>
          </p:cNvPr>
          <p:cNvSpPr txBox="1">
            <a:spLocks noChangeArrowheads="1"/>
          </p:cNvSpPr>
          <p:nvPr/>
        </p:nvSpPr>
        <p:spPr bwMode="auto">
          <a:xfrm>
            <a:off x="184212" y="1570183"/>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Business Contribution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role that the nominee played in driving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br>
              <a:rPr lang="en-SG" sz="1000" i="1" dirty="0">
                <a:latin typeface="Calibri" panose="020F0502020204030204" pitchFamily="34" charset="0"/>
                <a:ea typeface="Calibri" panose="020F0502020204030204" pitchFamily="34" charset="0"/>
                <a:cs typeface="Times New Roman" panose="02020603050405020304" pitchFamily="18" charset="0"/>
              </a:rPr>
            </a:b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nominee’s contribution to business transformation?</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communication style of the nominee? </a:t>
            </a:r>
            <a:br>
              <a:rPr lang="en-AU" sz="1000" i="1" dirty="0">
                <a:effectLst/>
                <a:latin typeface="Arial" panose="020B0604020202020204" pitchFamily="34" charset="0"/>
                <a:ea typeface="SimSun" panose="02010600030101010101" pitchFamily="2" charset="-122"/>
              </a:rPr>
            </a:br>
            <a:r>
              <a:rPr lang="en-AU" sz="1000" i="1" dirty="0">
                <a:effectLst/>
                <a:latin typeface="Arial" panose="020B0604020202020204" pitchFamily="34" charset="0"/>
                <a:ea typeface="SimSun" panose="02010600030101010101" pitchFamily="2" charset="-122"/>
              </a:rPr>
              <a:t>Who were the nominee’s key stakeholders? How did he / she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outline the strengths of your nominee.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your nominee inspired his / her peers? Please share some examples to illustrate this.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values that your nominee believes in which has shaped the workplace culture?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br>
              <a:rPr lang="en-SG" sz="1000" i="1" dirty="0">
                <a:latin typeface="Times New Roman" panose="02020603050405020304" pitchFamily="18" charset="0"/>
                <a:ea typeface="SimSun" panose="02010600030101010101" pitchFamily="2" charset="-122"/>
              </a:rPr>
            </a:b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4211DFEB-387F-85F1-D851-2EA12E40C40E}"/>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Leadership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nominee’s leadership capabilities.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metrics did your nominee achieve?</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does your nominee engage with his / her peers?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Describe your nominee’s leadership style and its impact on the team.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has the nominee displayed inspirational traits in his / her leadership? What is the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his / her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2"/>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1392</Words>
  <Application>Microsoft Office PowerPoint</Application>
  <PresentationFormat>Widescreen</PresentationFormat>
  <Paragraphs>351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50</cp:revision>
  <dcterms:created xsi:type="dcterms:W3CDTF">2023-03-16T08:53:29Z</dcterms:created>
  <dcterms:modified xsi:type="dcterms:W3CDTF">2026-02-27T04:56:08Z</dcterms:modified>
</cp:coreProperties>
</file>