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3" d="100"/>
          <a:sy n="153" d="100"/>
        </p:scale>
        <p:origin x="2802"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27/02/2026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27/02/2026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begailS@humanresourcesonline.net" TargetMode="External"/><Relationship Id="rId2" Type="http://schemas.openxmlformats.org/officeDocument/2006/relationships/hyperlink" Target="https://awards.humanresourcesonline.net/employee-experience-awards-sg/entry-guidelines/" TargetMode="External"/><Relationship Id="rId1" Type="http://schemas.openxmlformats.org/officeDocument/2006/relationships/slideLayout" Target="../slideLayouts/slideLayout2.xml"/><Relationship Id="rId4" Type="http://schemas.openxmlformats.org/officeDocument/2006/relationships/hyperlink" Target="mailto:carizar@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E4794B-A4BF-307F-7B5D-0D576665D42F}"/>
              </a:ext>
            </a:extLst>
          </p:cNvPr>
          <p:cNvSpPr txBox="1"/>
          <p:nvPr/>
        </p:nvSpPr>
        <p:spPr>
          <a:xfrm>
            <a:off x="5769148" y="5962091"/>
            <a:ext cx="6624736"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15958CBA-08D4-7402-ACD7-50C81B7092AE}"/>
              </a:ext>
            </a:extLst>
          </p:cNvPr>
          <p:cNvSpPr txBox="1">
            <a:spLocks noChangeArrowheads="1"/>
          </p:cNvSpPr>
          <p:nvPr/>
        </p:nvSpPr>
        <p:spPr bwMode="auto">
          <a:xfrm>
            <a:off x="82612" y="1514764"/>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Learning Points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summarise your overall entry into concise points focused on the key learning that you have taken away from your workplace transformation journey.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identify top 3 key takeaways from your transformation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some gaps in your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strengths that form the foundation of your strategy?</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future plans that you have in place to further boost this?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some elements of the strategy that you think is unique to your organisation?</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633491"/>
            <a:ext cx="11823576" cy="47140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11177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152629146"/>
              </p:ext>
            </p:extLst>
          </p:nvPr>
        </p:nvGraphicFramePr>
        <p:xfrm>
          <a:off x="2032000" y="3610001"/>
          <a:ext cx="8128000" cy="1354773"/>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you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l">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Singapore</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8" y="1604907"/>
            <a:ext cx="11098936"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Singapore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4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endParaRPr lang="en-US" sz="1400" b="1" dirty="0">
              <a:highlight>
                <a:srgbClr val="FFFF00"/>
              </a:highlight>
              <a:latin typeface="Arial" panose="020B0604020202020204" pitchFamily="34" charset="0"/>
              <a:cs typeface="Arial" panose="020B0604020202020204" pitchFamily="34" charset="0"/>
            </a:endParaRPr>
          </a:p>
          <a:p>
            <a:pPr marL="342900" indent="-342900">
              <a:buFont typeface="+mj-lt"/>
              <a:buAutoNum type="arabicPeriod"/>
            </a:pPr>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CBC311DD-24EE-D199-E08F-02F1C7FDB0B4}"/>
              </a:ext>
            </a:extLst>
          </p:cNvPr>
          <p:cNvSpPr txBox="1"/>
          <p:nvPr/>
        </p:nvSpPr>
        <p:spPr>
          <a:xfrm>
            <a:off x="619588" y="4719843"/>
            <a:ext cx="10745098" cy="2739211"/>
          </a:xfrm>
          <a:prstGeom prst="rect">
            <a:avLst/>
          </a:prstGeom>
          <a:noFill/>
        </p:spPr>
        <p:txBody>
          <a:bodyPr wrap="square" numCol="2">
            <a:spAutoFit/>
          </a:bodyPr>
          <a:lstStyle/>
          <a:p>
            <a:pPr lvl="0">
              <a:defRPr/>
            </a:pPr>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br>
              <a:rPr lang="en-US" sz="1400" b="1" u="sng" dirty="0">
                <a:solidFill>
                  <a:schemeClr val="accent2">
                    <a:lumMod val="75000"/>
                  </a:schemeClr>
                </a:solidFill>
                <a:latin typeface="Arial" panose="020B0604020202020204" pitchFamily="34" charset="0"/>
                <a:cs typeface="Arial" panose="020B0604020202020204" pitchFamily="34" charset="0"/>
              </a:rPr>
            </a:br>
            <a:r>
              <a:rPr lang="en-US" sz="1400" b="1" dirty="0">
                <a:latin typeface="Arial" panose="020B0604020202020204" pitchFamily="34" charset="0"/>
                <a:ea typeface="Helvetica Neue" panose="02000503000000020004" pitchFamily="2" charset="0"/>
                <a:cs typeface="Arial" panose="020B0604020202020204" pitchFamily="34" charset="0"/>
              </a:rPr>
              <a:t>Abegail Silvestre</a:t>
            </a:r>
            <a:br>
              <a:rPr lang="en-US" sz="1400" b="1" dirty="0">
                <a:latin typeface="Arial" panose="020B0604020202020204" pitchFamily="34" charset="0"/>
                <a:ea typeface="Helvetica Neue" panose="02000503000000020004" pitchFamily="2" charset="0"/>
                <a:cs typeface="Arial" panose="020B0604020202020204" pitchFamily="34" charset="0"/>
              </a:rPr>
            </a:br>
            <a:r>
              <a:rPr lang="en-US" sz="1400" i="1" dirty="0">
                <a:latin typeface="Arial" panose="020B0604020202020204" pitchFamily="34" charset="0"/>
                <a:ea typeface="Helvetica Neue" panose="02000503000000020004" pitchFamily="2" charset="0"/>
                <a:cs typeface="Arial" panose="020B0604020202020204" pitchFamily="34" charset="0"/>
              </a:rPr>
              <a:t>Regional Project Manager</a:t>
            </a:r>
          </a:p>
          <a:p>
            <a:r>
              <a:rPr lang="fr-FR" sz="1400" b="0" i="0" u="none" strike="noStrike" dirty="0">
                <a:solidFill>
                  <a:srgbClr val="000000"/>
                </a:solidFill>
                <a:effectLst/>
                <a:latin typeface="Arial" panose="020B0604020202020204" pitchFamily="34" charset="0"/>
                <a:cs typeface="Arial" panose="020B0604020202020204" pitchFamily="34" charset="0"/>
              </a:rPr>
              <a:t>Tel: +65 6692 9031 (Ext 827)</a:t>
            </a:r>
          </a:p>
          <a:p>
            <a:r>
              <a:rPr lang="fr-FR" sz="1400" b="0" i="0" u="none" strike="noStrike" dirty="0">
                <a:solidFill>
                  <a:srgbClr val="000000"/>
                </a:solidFill>
                <a:effectLst/>
                <a:latin typeface="Arial" panose="020B0604020202020204" pitchFamily="34" charset="0"/>
                <a:cs typeface="Arial" panose="020B0604020202020204" pitchFamily="34" charset="0"/>
              </a:rPr>
              <a:t>Mobile: +63 927 9384 650</a:t>
            </a:r>
          </a:p>
          <a:p>
            <a:r>
              <a:rPr lang="fr-FR" sz="1400" b="0" i="0" u="none" strike="noStrike" dirty="0">
                <a:solidFill>
                  <a:srgbClr val="000000"/>
                </a:solidFill>
                <a:effectLst/>
                <a:latin typeface="Arial" panose="020B0604020202020204" pitchFamily="34" charset="0"/>
                <a:cs typeface="Arial" panose="020B0604020202020204" pitchFamily="34" charset="0"/>
              </a:rPr>
              <a:t>Email: </a:t>
            </a:r>
            <a:r>
              <a:rPr lang="fr-FR" sz="1400" b="0" i="0" u="none" strike="noStrike" dirty="0">
                <a:solidFill>
                  <a:srgbClr val="000000"/>
                </a:solidFill>
                <a:effectLst/>
                <a:latin typeface="Arial" panose="020B0604020202020204" pitchFamily="34" charset="0"/>
                <a:cs typeface="Arial" panose="020B0604020202020204" pitchFamily="34" charset="0"/>
                <a:hlinkClick r:id="rId3"/>
              </a:rPr>
              <a:t>AbegailS@humanresourcesonline.net</a:t>
            </a:r>
            <a:br>
              <a:rPr lang="fr-FR" sz="1400" b="0" i="0" u="none" strike="noStrike" dirty="0">
                <a:solidFill>
                  <a:srgbClr val="000000"/>
                </a:solidFill>
                <a:effectLst/>
                <a:latin typeface="Arial" panose="020B0604020202020204" pitchFamily="34" charset="0"/>
                <a:cs typeface="Arial" panose="020B0604020202020204" pitchFamily="34" charset="0"/>
              </a:rPr>
            </a:br>
            <a:endParaRPr lang="fr-FR" sz="1400" b="0" i="0" u="none" strike="noStrike" dirty="0">
              <a:solidFill>
                <a:srgbClr val="000000"/>
              </a:solidFill>
              <a:effectLst/>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GB" sz="1400" b="1" i="0" kern="1200" dirty="0" err="1">
                <a:solidFill>
                  <a:schemeClr val="dk1"/>
                </a:solidFill>
                <a:effectLst/>
                <a:latin typeface="Arial" panose="020B0604020202020204" pitchFamily="34" charset="0"/>
                <a:ea typeface="+mn-ea"/>
                <a:cs typeface="Arial" panose="020B0604020202020204" pitchFamily="34" charset="0"/>
              </a:rPr>
              <a:t>Cariza</a:t>
            </a:r>
            <a:r>
              <a:rPr lang="en-GB" sz="1400" b="1" i="0" kern="1200" dirty="0">
                <a:solidFill>
                  <a:schemeClr val="dk1"/>
                </a:solidFill>
                <a:effectLst/>
                <a:latin typeface="Arial" panose="020B0604020202020204" pitchFamily="34" charset="0"/>
                <a:ea typeface="+mn-ea"/>
                <a:cs typeface="Arial" panose="020B0604020202020204" pitchFamily="34" charset="0"/>
              </a:rPr>
              <a:t> Ratin</a:t>
            </a:r>
            <a:br>
              <a:rPr lang="en-US"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SG" sz="1400" dirty="0">
                <a:latin typeface="Arial" panose="020B0604020202020204" pitchFamily="34" charset="0"/>
                <a:ea typeface="Helvetica Neue" panose="02000503000000020004" pitchFamily="2" charset="0"/>
                <a:cs typeface="Arial" panose="020B0604020202020204" pitchFamily="34" charset="0"/>
              </a:rPr>
              <a:t>Tel: </a:t>
            </a:r>
            <a:r>
              <a:rPr lang="en-US" sz="1400" i="0" dirty="0">
                <a:solidFill>
                  <a:srgbClr val="000000"/>
                </a:solidFill>
                <a:effectLst/>
                <a:latin typeface="Arial" panose="020B0604020202020204" pitchFamily="34" charset="0"/>
                <a:cs typeface="Arial" panose="020B0604020202020204" pitchFamily="34" charset="0"/>
              </a:rPr>
              <a:t>+65 6692 9031 (Ext 815)</a:t>
            </a:r>
            <a:br>
              <a:rPr lang="en-US" sz="140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a:t>
            </a:r>
            <a:r>
              <a:rPr lang="en-SG" sz="1400" b="0" i="0" dirty="0">
                <a:solidFill>
                  <a:srgbClr val="000000"/>
                </a:solidFill>
                <a:effectLst/>
                <a:latin typeface="Arial" panose="020B0604020202020204" pitchFamily="34" charset="0"/>
                <a:cs typeface="Arial" panose="020B0604020202020204" pitchFamily="34" charset="0"/>
              </a:rPr>
              <a:t>+63 977 3992 585</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SG" sz="1400" b="0" i="0" dirty="0">
                <a:solidFill>
                  <a:srgbClr val="000000"/>
                </a:solidFill>
                <a:effectLst/>
                <a:latin typeface="Arial" panose="020B0604020202020204" pitchFamily="34" charset="0"/>
                <a:cs typeface="Arial" panose="020B0604020202020204" pitchFamily="34" charset="0"/>
                <a:hlinkClick r:id="rId4"/>
              </a:rPr>
              <a:t>carizar@humanresourcesonline.net</a:t>
            </a:r>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495AC984-0E5B-E5AA-D959-08E4C42769CD}"/>
              </a:ext>
            </a:extLst>
          </p:cNvPr>
          <p:cNvSpPr txBox="1">
            <a:spLocks noChangeArrowheads="1"/>
          </p:cNvSpPr>
          <p:nvPr/>
        </p:nvSpPr>
        <p:spPr bwMode="auto">
          <a:xfrm>
            <a:off x="184212" y="1511559"/>
            <a:ext cx="11889600" cy="48359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1: Business Challenge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key business challenges that you were faced with the past year.</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Provide the context of your industry and include the brief background / overview of your company.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information that demonstrates the implications of the business challenges faced.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your initial plan / business opportunities you were looking to pursue?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the challenge(s) pivoted your vision, goal and mission of your HR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company’s overall direction? What kind of buy-in and support did you get from your top management and line-of-business managers to overcome the challenge?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innovative and / or new ideas proposed when brainstorming solutions to tackle the challenge(s)?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is the expected business ROI </a:t>
            </a:r>
            <a:r>
              <a:rPr lang="en-AU" sz="1000" dirty="0">
                <a:effectLst/>
                <a:latin typeface="Arial" panose="020B0604020202020204" pitchFamily="34" charset="0"/>
                <a:ea typeface="SimSun" panose="02010600030101010101" pitchFamily="2" charset="-122"/>
              </a:rPr>
              <a:t>from the proposed changes?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a:t>
            </a:r>
            <a:r>
              <a:rPr lang="en-AU" sz="1000" i="1" dirty="0">
                <a:latin typeface="Arial" panose="020B0604020202020204" pitchFamily="34" charset="0"/>
                <a:ea typeface="SimSun" panose="02010600030101010101" pitchFamily="2" charset="-122"/>
              </a:rPr>
              <a:t> </a:t>
            </a:r>
            <a:r>
              <a:rPr lang="en-AU" sz="1000" i="1" dirty="0">
                <a:effectLst/>
                <a:latin typeface="Arial" panose="020B0604020202020204" pitchFamily="34" charset="0"/>
                <a:ea typeface="SimSun" panose="02010600030101010101" pitchFamily="2" charset="-122"/>
              </a:rPr>
              <a:t>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E3374E72-6C67-CC57-FD0D-6C6E475922D3}"/>
              </a:ext>
            </a:extLst>
          </p:cNvPr>
          <p:cNvSpPr txBox="1">
            <a:spLocks noChangeArrowheads="1"/>
          </p:cNvSpPr>
          <p:nvPr/>
        </p:nvSpPr>
        <p:spPr bwMode="auto">
          <a:xfrm>
            <a:off x="73376" y="1505528"/>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Strategy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strategies that you have implemented to transform your business.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did you do to transform your business?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Outline the milestones in your strategy highlighting what worked and what didn’t work. How did you solve the issues that cropped up along the way when you were executing your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was your strategy communicated to all stakeholders? What were some of the channels you used?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your key stakeholders? How did you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information that demonstrates the acceptance rate of the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the key objectives of your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of the USP’s of your transformation strategy? How does this align with your organisational goals?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br>
              <a:rPr lang="en-SG" sz="1000" i="1" dirty="0">
                <a:latin typeface="Times New Roman" panose="02020603050405020304" pitchFamily="18" charset="0"/>
                <a:ea typeface="SimSun" panose="02010600030101010101" pitchFamily="2" charset="-122"/>
              </a:rPr>
            </a:b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340AB65B-05EE-A4B4-D73A-7573DC3E6C03}"/>
              </a:ext>
            </a:extLst>
          </p:cNvPr>
          <p:cNvSpPr txBox="1">
            <a:spLocks noChangeArrowheads="1"/>
          </p:cNvSpPr>
          <p:nvPr/>
        </p:nvSpPr>
        <p:spPr bwMode="auto">
          <a:xfrm>
            <a:off x="73376" y="1524000"/>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has affected your organisation.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the primary and secondary results of your strategy? How did your plan affect your organisational culture and goals?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and commercial benefits did your transformation strategy deliver?</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your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did you track the ROI of your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i="1" dirty="0">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TotalTime>
  <Words>1408</Words>
  <Application>Microsoft Office PowerPoint</Application>
  <PresentationFormat>Widescreen</PresentationFormat>
  <Paragraphs>358</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Helvetica CE 55 Roman</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Joleen Quek</cp:lastModifiedBy>
  <cp:revision>49</cp:revision>
  <dcterms:created xsi:type="dcterms:W3CDTF">2023-03-16T08:53:29Z</dcterms:created>
  <dcterms:modified xsi:type="dcterms:W3CDTF">2026-02-27T04:56:33Z</dcterms:modified>
</cp:coreProperties>
</file>