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14"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12/9/2024</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employee-experience-awards-sg/entry-guidelines/" TargetMode="External"/><Relationship Id="rId1" Type="http://schemas.openxmlformats.org/officeDocument/2006/relationships/slideLayout" Target="../slideLayouts/slideLayout2.xml"/><Relationship Id="rId4" Type="http://schemas.openxmlformats.org/officeDocument/2006/relationships/hyperlink" Target="mailto:cariz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5760098" y="5744068"/>
            <a:ext cx="5293567"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 (TALENT)</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does your nominee remain as an inspirational leader to your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Feel free to include graphs, charts that will strengthen your business case.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r>
              <a:rPr lang="en-US" sz="2000" b="1" kern="1200" dirty="0">
                <a:solidFill>
                  <a:schemeClr val="tx1"/>
                </a:solidFill>
                <a:latin typeface="Arial" panose="020B0604020202020204" pitchFamily="34" charset="0"/>
                <a:cs typeface="Arial" panose="020B0604020202020204" pitchFamily="34" charset="0"/>
              </a:rPr>
              <a:t>DECLARATION </a:t>
            </a:r>
          </a:p>
          <a:p>
            <a:r>
              <a:rPr lang="en-US" sz="2000" b="1" kern="1200" dirty="0">
                <a:solidFill>
                  <a:schemeClr val="tx1"/>
                </a:solidFill>
                <a:latin typeface="Arial" panose="020B0604020202020204" pitchFamily="34" charset="0"/>
                <a:cs typeface="Arial" panose="020B0604020202020204" pitchFamily="34" charset="0"/>
              </a:rPr>
              <a:t> </a:t>
            </a:r>
          </a:p>
          <a:p>
            <a:r>
              <a:rPr lang="en-US" sz="2000" b="1" kern="1200" dirty="0">
                <a:solidFill>
                  <a:schemeClr val="tx1"/>
                </a:solidFill>
                <a:latin typeface="Arial" panose="020B0604020202020204" pitchFamily="34" charset="0"/>
                <a:cs typeface="Arial" panose="020B0604020202020204" pitchFamily="34" charset="0"/>
                <a:sym typeface="Wingdings 2"/>
              </a:rPr>
              <a:t></a:t>
            </a:r>
            <a:r>
              <a:rPr lang="en-US" sz="2000" b="0" kern="1200" dirty="0">
                <a:solidFill>
                  <a:schemeClr val="tx1"/>
                </a:solidFill>
                <a:latin typeface="Arial" panose="020B0604020202020204" pitchFamily="34" charset="0"/>
                <a:cs typeface="Arial" panose="020B0604020202020204" pitchFamily="34" charset="0"/>
              </a:rPr>
              <a:t> </a:t>
            </a:r>
            <a:r>
              <a:rPr lang="en-US" sz="20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2000" b="1" kern="1200" dirty="0">
              <a:solidFill>
                <a:schemeClr val="tx1"/>
              </a:solidFill>
              <a:latin typeface="Arial" panose="020B0604020202020204" pitchFamily="34" charset="0"/>
              <a:cs typeface="Arial" panose="020B0604020202020204" pitchFamily="34" charset="0"/>
            </a:endParaRPr>
          </a:p>
          <a:p>
            <a:pPr algn="ctr"/>
            <a:r>
              <a:rPr lang="en-AU" sz="2000" b="1" kern="1200" dirty="0">
                <a:solidFill>
                  <a:schemeClr val="tx1"/>
                </a:solidFill>
                <a:latin typeface="Arial" panose="020B0604020202020204" pitchFamily="34" charset="0"/>
                <a:cs typeface="Arial" panose="020B0604020202020204" pitchFamily="34" charset="0"/>
              </a:rPr>
              <a:t>-THE END- </a:t>
            </a:r>
            <a:endParaRPr lang="en-US" sz="2000"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1157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477788204"/>
              </p:ext>
            </p:extLst>
          </p:nvPr>
        </p:nvGraphicFramePr>
        <p:xfrm>
          <a:off x="2032000" y="3610001"/>
          <a:ext cx="8128000" cy="1967866"/>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Singapore</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200" dirty="0">
                          <a:solidFill>
                            <a:srgbClr val="7F7F7F"/>
                          </a:solidFill>
                          <a:effectLst/>
                          <a:latin typeface="Arial" panose="020B0604020202020204" pitchFamily="34" charset="0"/>
                          <a:ea typeface="Calibri" panose="020F0502020204030204" pitchFamily="34" charset="0"/>
                          <a:cs typeface="Arial" panose="020B0604020202020204" pitchFamily="34" charset="0"/>
                        </a:rPr>
                        <a:t>Most Inspiring Leader</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628581"/>
            <a:ext cx="11098937"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Singapore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228600" indent="-228600">
              <a:buAutoNum type="arabicPeriod"/>
            </a:pPr>
            <a:r>
              <a:rPr lang="en-SG" sz="1400" dirty="0">
                <a:latin typeface="Arial" panose="020B0604020202020204" pitchFamily="34" charset="0"/>
                <a:ea typeface="Helvetica Neue" panose="02000503000000020004" pitchFamily="2" charset="0"/>
                <a:cs typeface="Arial" panose="020B0604020202020204" pitchFamily="34" charset="0"/>
              </a:rPr>
              <a:t>  </a:t>
            </a:r>
            <a:r>
              <a:rPr lang="en-GB" sz="1400" dirty="0">
                <a:latin typeface="Arial" panose="020B0604020202020204" pitchFamily="34" charset="0"/>
                <a:ea typeface="Helvetica Neue" panose="02000503000000020004" pitchFamily="2" charset="0"/>
                <a:cs typeface="Arial" panose="020B0604020202020204" pitchFamily="34" charset="0"/>
              </a:rPr>
              <a:t>Refrain from using your own entry template with your company branding, and only use what is provided.</a:t>
            </a:r>
            <a:endParaRPr lang="en-SG" sz="1400" dirty="0">
              <a:latin typeface="Arial" panose="020B0604020202020204" pitchFamily="34" charset="0"/>
              <a:ea typeface="Helvetica Neue" panose="02000503000000020004" pitchFamily="2"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hlinkClick r:id="rId2"/>
              </a:rPr>
              <a:t>.</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1F1758-2949-AA09-6DA6-FF9F36B79039}"/>
              </a:ext>
            </a:extLst>
          </p:cNvPr>
          <p:cNvSpPr txBox="1"/>
          <p:nvPr/>
        </p:nvSpPr>
        <p:spPr>
          <a:xfrm>
            <a:off x="569824" y="4722588"/>
            <a:ext cx="10745098" cy="3754874"/>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SG" sz="1400" b="1" i="0" u="none" strike="noStrike" dirty="0">
                <a:solidFill>
                  <a:srgbClr val="000000"/>
                </a:solidFill>
                <a:effectLst/>
                <a:latin typeface="Arial" panose="020B0604020202020204" pitchFamily="34" charset="0"/>
                <a:cs typeface="Arial" panose="020B0604020202020204" pitchFamily="34" charset="0"/>
              </a:rPr>
              <a:t>Reggie Ola</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SG" sz="1400" b="0" i="1"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Tel: +65 6692 9031 (Ext 813)</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Mobile: +63 995 5458 533</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dirty="0">
                <a:solidFill>
                  <a:srgbClr val="000000"/>
                </a:solidFill>
                <a:effectLst/>
                <a:latin typeface="Arial" panose="020B0604020202020204" pitchFamily="34" charset="0"/>
                <a:cs typeface="Arial" panose="020B0604020202020204" pitchFamily="34" charset="0"/>
              </a:rPr>
              <a:t>Email: </a:t>
            </a:r>
            <a:r>
              <a:rPr lang="en-SG" sz="1400" b="0" i="0" u="none" strike="noStrike" dirty="0">
                <a:solidFill>
                  <a:srgbClr val="000000"/>
                </a:solidFill>
                <a:effectLst/>
                <a:latin typeface="Arial" panose="020B0604020202020204" pitchFamily="34" charset="0"/>
                <a:cs typeface="Arial" panose="020B0604020202020204" pitchFamily="34" charset="0"/>
                <a:hlinkClick r:id="rId3"/>
              </a:rPr>
              <a:t>reggieo@humanresourcesonline.net</a:t>
            </a:r>
            <a:endParaRPr lang="en-SG" sz="1400" u="none" strike="noStrike" dirty="0">
              <a:solidFill>
                <a:srgbClr val="000000"/>
              </a:solidFill>
              <a:latin typeface="Arial" panose="020B0604020202020204" pitchFamily="34"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endParaRPr lang="en-SG" sz="1400" b="1" i="0" dirty="0">
              <a:solidFill>
                <a:srgbClr val="000000"/>
              </a:solidFill>
              <a:effectLst/>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br>
              <a:rPr lang="en-US" sz="1400" b="1" u="sng" dirty="0">
                <a:solidFill>
                  <a:schemeClr val="accent2">
                    <a:lumMod val="75000"/>
                  </a:schemeClr>
                </a:solidFill>
                <a:latin typeface="Arial" panose="020B0604020202020204" pitchFamily="34" charset="0"/>
                <a:cs typeface="Arial" panose="020B0604020202020204" pitchFamily="34" charset="0"/>
              </a:rPr>
            </a:br>
            <a:r>
              <a:rPr lang="en-GB" sz="1400" b="1" i="0" kern="1200" dirty="0" err="1">
                <a:solidFill>
                  <a:schemeClr val="dk1"/>
                </a:solidFill>
                <a:effectLst/>
                <a:latin typeface="Arial" panose="020B0604020202020204" pitchFamily="34" charset="0"/>
                <a:ea typeface="+mn-ea"/>
                <a:cs typeface="Arial" panose="020B0604020202020204" pitchFamily="34" charset="0"/>
              </a:rPr>
              <a:t>Cariza</a:t>
            </a:r>
            <a:r>
              <a:rPr lang="en-GB" sz="1400" b="1" i="0" kern="1200" dirty="0">
                <a:solidFill>
                  <a:schemeClr val="dk1"/>
                </a:solidFill>
                <a:effectLst/>
                <a:latin typeface="Arial" panose="020B0604020202020204" pitchFamily="34" charset="0"/>
                <a:ea typeface="+mn-ea"/>
                <a:cs typeface="Arial" panose="020B0604020202020204" pitchFamily="34" charset="0"/>
              </a:rPr>
              <a:t> </a:t>
            </a:r>
            <a:r>
              <a:rPr lang="en-GB" sz="1400" b="1" i="0" kern="1200" dirty="0" err="1">
                <a:solidFill>
                  <a:schemeClr val="dk1"/>
                </a:solidFill>
                <a:effectLst/>
                <a:latin typeface="Arial" panose="020B0604020202020204" pitchFamily="34" charset="0"/>
                <a:ea typeface="+mn-ea"/>
                <a:cs typeface="Arial" panose="020B0604020202020204" pitchFamily="34" charset="0"/>
              </a:rPr>
              <a:t>Ratin</a:t>
            </a:r>
            <a:br>
              <a:rPr lang="en-US" sz="1400" b="0" i="0" dirty="0">
                <a:solidFill>
                  <a:srgbClr val="000000"/>
                </a:solidFill>
                <a:effectLst/>
                <a:latin typeface="Arial" panose="020B0604020202020204" pitchFamily="34" charset="0"/>
                <a:cs typeface="Arial" panose="020B0604020202020204" pitchFamily="34" charset="0"/>
              </a:rPr>
            </a:br>
            <a:r>
              <a:rPr lang="en-US" sz="1400" b="0" i="1" u="none" strike="noStrike" dirty="0">
                <a:solidFill>
                  <a:srgbClr val="000000"/>
                </a:solidFill>
                <a:effectLst/>
                <a:latin typeface="Arial" panose="020B0604020202020204" pitchFamily="34" charset="0"/>
                <a:cs typeface="Arial" panose="020B0604020202020204" pitchFamily="34" charset="0"/>
              </a:rPr>
              <a:t>Regional Project Manager</a:t>
            </a:r>
            <a:r>
              <a:rPr lang="en-US" sz="1400" b="0" i="1"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SG" sz="1400" dirty="0">
                <a:latin typeface="Arial" panose="020B0604020202020204" pitchFamily="34" charset="0"/>
                <a:ea typeface="Helvetica Neue" panose="02000503000000020004" pitchFamily="2" charset="0"/>
                <a:cs typeface="Arial" panose="020B0604020202020204" pitchFamily="34" charset="0"/>
              </a:rPr>
              <a:t>Tel: </a:t>
            </a:r>
            <a:r>
              <a:rPr lang="en-US" sz="1400" i="0" dirty="0">
                <a:solidFill>
                  <a:srgbClr val="000000"/>
                </a:solidFill>
                <a:effectLst/>
                <a:latin typeface="Arial" panose="020B0604020202020204" pitchFamily="34" charset="0"/>
                <a:cs typeface="Arial" panose="020B0604020202020204" pitchFamily="34" charset="0"/>
              </a:rPr>
              <a:t>+65 6692 9031 (Ext 815)</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+63 9773992585</a:t>
            </a:r>
            <a:br>
              <a:rPr lang="en-US" sz="1400" b="0" i="0" dirty="0">
                <a:solidFill>
                  <a:srgbClr val="000000"/>
                </a:solidFill>
                <a:effectLst/>
                <a:latin typeface="Arial" panose="020B0604020202020204" pitchFamily="34" charset="0"/>
                <a:cs typeface="Arial" panose="020B0604020202020204" pitchFamily="34" charset="0"/>
              </a:rPr>
            </a:br>
            <a:r>
              <a:rPr lang="en-US" sz="1400" b="0" i="0" dirty="0">
                <a:solidFill>
                  <a:srgbClr val="000000"/>
                </a:solidFill>
                <a:effectLst/>
                <a:latin typeface="Arial" panose="020B0604020202020204" pitchFamily="34" charset="0"/>
                <a:cs typeface="Arial" panose="020B0604020202020204" pitchFamily="34" charset="0"/>
              </a:rPr>
              <a:t>Email: </a:t>
            </a:r>
            <a:r>
              <a:rPr lang="en-SG" sz="1400" b="0" i="0" dirty="0">
                <a:solidFill>
                  <a:srgbClr val="000000"/>
                </a:solidFill>
                <a:effectLst/>
                <a:latin typeface="Arial" panose="020B0604020202020204" pitchFamily="34" charset="0"/>
                <a:cs typeface="Arial" panose="020B0604020202020204" pitchFamily="34" charset="0"/>
                <a:hlinkClick r:id="rId4"/>
              </a:rPr>
              <a:t>carizar@humanresourcesonline.net </a:t>
            </a:r>
            <a:r>
              <a:rPr lang="en-US" sz="1400" b="0" i="0" dirty="0">
                <a:solidFill>
                  <a:srgbClr val="000000"/>
                </a:solidFill>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8"/>
            <a:ext cx="11823576" cy="476210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50" b="1" u="sng" dirty="0">
                <a:effectLst/>
                <a:latin typeface="Arial" panose="020B0604020202020204" pitchFamily="34" charset="0"/>
                <a:ea typeface="Calibri" panose="020F0502020204030204" pitchFamily="34" charset="0"/>
                <a:cs typeface="Times New Roman" panose="02020603050405020304" pitchFamily="18" charset="0"/>
              </a:rPr>
              <a:t>Section 1: Vision and Goal</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individual category set out to do over the past 12 months.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is the name and job title of your nominee? Please provide a brief background about your nominee including experience, personal goals and vision.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the areas your nominee is responsible for?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highlight the personality and traits of your nominee. You may include some case study to further elaborate on this. How did these traits benefit the business?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How would the nominee’s peers describe him/her?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did your nominee set out to achieve 12 months ago?</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some initiatives/programmes led by this individual from his/her managerial leadership?</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5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3"/>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Business Contribution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role that the nominee played in driving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nominee’s contribution to business transformation?</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communication style of the nominee?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the nominee’s key stakeholders? How did he/she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outline the strengths of your nominee.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your nominee inspired his/her peers? Please share some examples to illustrate this.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values that your nominee believes in which has shaped the workplace culture?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Leadership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nominee’s leadership capabilities.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metrics did your nominee achieve?</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does your nominee engage with his/her peers?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Describe your nominee’s leadership style and its impact on the team.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has the nominee displayed inspirational traits in his/her leadership? What is the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his/her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2"/>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TotalTime>
  <Words>1390</Words>
  <Application>Microsoft Office PowerPoint</Application>
  <PresentationFormat>Widescreen</PresentationFormat>
  <Paragraphs>355</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Sandi Lapida</cp:lastModifiedBy>
  <cp:revision>41</cp:revision>
  <dcterms:created xsi:type="dcterms:W3CDTF">2023-03-16T08:53:29Z</dcterms:created>
  <dcterms:modified xsi:type="dcterms:W3CDTF">2024-09-12T08:26:09Z</dcterms:modified>
</cp:coreProperties>
</file>