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7C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223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sandrar@humanresourcesonline.net" TargetMode="External"/><Relationship Id="rId2" Type="http://schemas.openxmlformats.org/officeDocument/2006/relationships/hyperlink" Target="https://awards.humanresourcesonline.net/employee-experience-awards-th/entry-guidelines/" TargetMode="External"/><Relationship Id="rId1" Type="http://schemas.openxmlformats.org/officeDocument/2006/relationships/slideLayout" Target="../slideLayouts/slideLayout2.xml"/><Relationship Id="rId4" Type="http://schemas.openxmlformats.org/officeDocument/2006/relationships/hyperlink" Target="mailto:abigaela@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E4794B-A4BF-307F-7B5D-0D576665D42F}"/>
              </a:ext>
            </a:extLst>
          </p:cNvPr>
          <p:cNvSpPr txBox="1"/>
          <p:nvPr/>
        </p:nvSpPr>
        <p:spPr>
          <a:xfrm>
            <a:off x="5769420" y="5855325"/>
            <a:ext cx="6624736" cy="338554"/>
          </a:xfrm>
          <a:prstGeom prst="rect">
            <a:avLst/>
          </a:prstGeom>
          <a:noFill/>
        </p:spPr>
        <p:txBody>
          <a:bodyPr wrap="square" rtlCol="0">
            <a:spAutoFit/>
          </a:bodyPr>
          <a:lstStyle/>
          <a:p>
            <a:r>
              <a:rPr lang="en-US" sz="1600" b="1" dirty="0">
                <a:solidFill>
                  <a:schemeClr val="bg1"/>
                </a:solidFill>
                <a:latin typeface="Arial" panose="020B0604020202020204" pitchFamily="34" charset="0"/>
                <a:ea typeface="DIN 2014 Bold" pitchFamily="34" charset="0"/>
                <a:cs typeface="Arial" panose="020B0604020202020204" pitchFamily="34" charset="0"/>
              </a:rPr>
              <a:t>ENTRY FORM</a:t>
            </a:r>
            <a:endParaRPr lang="en-SG" sz="1600" b="1"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42473"/>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4: Learning Points</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summarise your overall entry into concise points focused on the key learning that you have taken away from your workplace transformation journey.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identify top 3 key takeaways from your transformation strategy.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were some gaps in your strategy?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the strengths that form the foundation of your strategy?</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the future plans that you have in place to further boost this?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some elements of the strategy that you think is unique to your organisation?</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5"/>
            <a:ext cx="11823576" cy="48604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633491"/>
            <a:ext cx="11823576" cy="47140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kern="1200" dirty="0">
              <a:solidFill>
                <a:schemeClr val="tx1"/>
              </a:solidFill>
              <a:latin typeface="Helvetica CE 55 Roman" panose="02000503040000020004" pitchFamily="2" charset="0"/>
              <a:ea typeface="+mn-ea"/>
              <a:cs typeface="+mn-cs"/>
            </a:endParaRPr>
          </a:p>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endParaRPr lang="en-US" b="1" dirty="0">
              <a:latin typeface="Arial" panose="020B0604020202020204" pitchFamily="34" charset="0"/>
              <a:cs typeface="Arial" panose="020B0604020202020204" pitchFamily="34" charset="0"/>
            </a:endParaRPr>
          </a:p>
          <a:p>
            <a:r>
              <a:rPr lang="en-US" b="1" kern="1200" dirty="0">
                <a:solidFill>
                  <a:schemeClr val="tx1"/>
                </a:solidFill>
                <a:latin typeface="Arial" panose="020B0604020202020204" pitchFamily="34" charset="0"/>
                <a:cs typeface="Arial" panose="020B0604020202020204" pitchFamily="34" charset="0"/>
              </a:rPr>
              <a:t>DECLARATION </a:t>
            </a:r>
          </a:p>
          <a:p>
            <a:r>
              <a:rPr lang="en-US" b="1" kern="1200" dirty="0">
                <a:solidFill>
                  <a:schemeClr val="tx1"/>
                </a:solidFill>
                <a:latin typeface="Arial" panose="020B0604020202020204" pitchFamily="34" charset="0"/>
                <a:cs typeface="Arial" panose="020B0604020202020204" pitchFamily="34" charset="0"/>
              </a:rPr>
              <a:t> </a:t>
            </a:r>
          </a:p>
          <a:p>
            <a:r>
              <a:rPr lang="en-US" b="1" kern="1200" dirty="0">
                <a:solidFill>
                  <a:schemeClr val="tx1"/>
                </a:solidFill>
                <a:latin typeface="Arial" panose="020B0604020202020204" pitchFamily="34" charset="0"/>
                <a:cs typeface="Arial" panose="020B0604020202020204" pitchFamily="34" charset="0"/>
                <a:sym typeface="Wingdings 2"/>
              </a:rPr>
              <a:t></a:t>
            </a:r>
            <a:r>
              <a:rPr lang="en-US" b="0" kern="1200" dirty="0">
                <a:solidFill>
                  <a:schemeClr val="tx1"/>
                </a:solidFill>
                <a:latin typeface="Arial" panose="020B0604020202020204" pitchFamily="34" charset="0"/>
                <a:cs typeface="Arial" panose="020B0604020202020204" pitchFamily="34" charset="0"/>
              </a:rPr>
              <a:t> </a:t>
            </a:r>
            <a:r>
              <a:rPr lang="en-US"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Arial" panose="020B0604020202020204" pitchFamily="34" charset="0"/>
              <a:cs typeface="Arial" panose="020B0604020202020204" pitchFamily="34" charset="0"/>
            </a:endParaRPr>
          </a:p>
          <a:p>
            <a:pPr algn="ctr"/>
            <a:r>
              <a:rPr lang="en-AU" b="1" kern="1200" dirty="0">
                <a:solidFill>
                  <a:schemeClr val="tx1"/>
                </a:solidFill>
                <a:latin typeface="Arial" panose="020B0604020202020204" pitchFamily="34" charset="0"/>
                <a:cs typeface="Arial" panose="020B0604020202020204" pitchFamily="34" charset="0"/>
              </a:rPr>
              <a:t>-THE END- </a:t>
            </a:r>
            <a:endParaRPr lang="en-US" b="1" kern="1200" dirty="0">
              <a:solidFill>
                <a:schemeClr val="tx1"/>
              </a:solidFill>
              <a:latin typeface="Arial" panose="020B0604020202020204" pitchFamily="34" charset="0"/>
              <a:cs typeface="Arial" panose="020B0604020202020204" pitchFamily="34"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11177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1572484964"/>
              </p:ext>
            </p:extLst>
          </p:nvPr>
        </p:nvGraphicFramePr>
        <p:xfrm>
          <a:off x="2032000" y="3610001"/>
          <a:ext cx="8128000" cy="1354773"/>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365144665"/>
                    </a:ext>
                  </a:extLst>
                </a:gridCol>
                <a:gridCol w="4064000">
                  <a:extLst>
                    <a:ext uri="{9D8B030D-6E8A-4147-A177-3AD203B41FA5}">
                      <a16:colId xmlns:a16="http://schemas.microsoft.com/office/drawing/2014/main" val="168321977"/>
                    </a:ext>
                  </a:extLst>
                </a:gridCol>
              </a:tblGrid>
              <a:tr h="0">
                <a:tc>
                  <a:txBody>
                    <a:bodyPr/>
                    <a:lstStyle/>
                    <a:p>
                      <a:pPr>
                        <a:lnSpc>
                          <a:spcPct val="115000"/>
                        </a:lnSpc>
                        <a:spcBef>
                          <a:spcPts val="1200"/>
                        </a:spcBef>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Company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you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l">
                        <a:lnSpc>
                          <a:spcPct val="115000"/>
                        </a:lnSpc>
                        <a:spcBef>
                          <a:spcPts val="1200"/>
                        </a:spcBef>
                        <a:spcAft>
                          <a:spcPts val="1000"/>
                        </a:spcAft>
                      </a:pP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370840">
                <a:tc>
                  <a:txBody>
                    <a:bodyPr/>
                    <a:lstStyle/>
                    <a:p>
                      <a:pPr>
                        <a:lnSpc>
                          <a:spcPct val="115000"/>
                        </a:lnSpc>
                        <a:spcAft>
                          <a:spcPts val="1000"/>
                        </a:spcAft>
                      </a:pPr>
                      <a:r>
                        <a:rPr lang="en-AU"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Thailand</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r h="370840">
                <a:tc>
                  <a:txBody>
                    <a:bodyPr/>
                    <a:lstStyle/>
                    <a:p>
                      <a:pPr>
                        <a:lnSpc>
                          <a:spcPct val="115000"/>
                        </a:lnSpc>
                        <a:spcAft>
                          <a:spcPts val="1000"/>
                        </a:spcAft>
                      </a:pPr>
                      <a:r>
                        <a:rPr lang="en-AU"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200"/>
                        </a:spcBef>
                        <a:spcAft>
                          <a:spcPts val="1000"/>
                        </a:spcAft>
                      </a:pP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6980662"/>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06019" y="1555228"/>
            <a:ext cx="10579962" cy="1692771"/>
          </a:xfrm>
          <a:prstGeom prst="rect">
            <a:avLst/>
          </a:prstGeom>
          <a:noFill/>
        </p:spPr>
        <p:txBody>
          <a:bodyPr wrap="square">
            <a:spAutoFit/>
          </a:bodyPr>
          <a:lstStyle/>
          <a:p>
            <a:pPr algn="ctr"/>
            <a:r>
              <a:rPr lang="en-US" sz="3200" b="1" dirty="0">
                <a:solidFill>
                  <a:srgbClr val="B77C34"/>
                </a:solidFill>
                <a:latin typeface="Arial" panose="020B0604020202020204" pitchFamily="34" charset="0"/>
                <a:cs typeface="Arial" panose="020B0604020202020204" pitchFamily="34" charset="0"/>
              </a:rPr>
              <a:t>AWARD ENTRY FORM</a:t>
            </a:r>
          </a:p>
          <a:p>
            <a:pPr algn="ct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a:t>
            </a:r>
            <a:r>
              <a:rPr lang="en-US" dirty="0" err="1">
                <a:latin typeface="Arial" panose="020B0604020202020204" pitchFamily="34" charset="0"/>
                <a:cs typeface="Arial" panose="020B0604020202020204" pitchFamily="34" charset="0"/>
              </a:rPr>
              <a:t>organiser</a:t>
            </a:r>
            <a:r>
              <a:rPr lang="en-US" dirty="0">
                <a:latin typeface="Arial" panose="020B0604020202020204" pitchFamily="34" charset="0"/>
                <a:cs typeface="Arial" panose="020B0604020202020204" pitchFamily="34" charset="0"/>
              </a:rPr>
              <a:t> once the entry form has been submitted.</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619588" y="1604907"/>
            <a:ext cx="11098936" cy="3539430"/>
          </a:xfrm>
          <a:prstGeom prst="rect">
            <a:avLst/>
          </a:prstGeom>
          <a:noFill/>
        </p:spPr>
        <p:txBody>
          <a:bodyPr wrap="square">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GUIDELINES</a:t>
            </a:r>
            <a:endParaRPr lang="en-US" sz="1400" dirty="0">
              <a:solidFill>
                <a:schemeClr val="accent2">
                  <a:lumMod val="75000"/>
                </a:schemeClr>
              </a:solidFill>
              <a:latin typeface="Arial" panose="020B0604020202020204" pitchFamily="34"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refer to the Employee Experience Awards Thailand 2026 entry guidelines document  for entry criteria and other specific requirements.</a:t>
            </a:r>
          </a:p>
          <a:p>
            <a:pPr marL="342900" indent="-342900">
              <a:buFont typeface="+mj-lt"/>
              <a:buAutoNum type="arabicPeriod"/>
            </a:pPr>
            <a:r>
              <a:rPr lang="en-US" sz="14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342900" indent="-342900">
              <a:buFont typeface="+mj-lt"/>
              <a:buAutoNum type="arabicPeriod"/>
            </a:pPr>
            <a:r>
              <a:rPr lang="en-GB" sz="14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4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400" dirty="0">
                <a:latin typeface="Arial" panose="020B0604020202020204" pitchFamily="34" charset="0"/>
                <a:cs typeface="Arial" panose="020B0604020202020204" pitchFamily="34" charset="0"/>
              </a:rPr>
              <a:t>Please take note that we will omit Inc, Corporation, Pte. Ltd, PT, </a:t>
            </a:r>
            <a:r>
              <a:rPr lang="en-US" sz="1400" dirty="0" err="1">
                <a:latin typeface="Arial" panose="020B0604020202020204" pitchFamily="34" charset="0"/>
                <a:cs typeface="Arial" panose="020B0604020202020204" pitchFamily="34" charset="0"/>
              </a:rPr>
              <a:t>Berhad</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Sdn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Bhd</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 in order to follow our editorial design guidelines in all marketing collaterals including trophy.</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chemeClr val="accent2">
                    <a:lumMod val="75000"/>
                  </a:schemeClr>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4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4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400" dirty="0">
                <a:latin typeface="Arial" panose="020B0604020202020204" pitchFamily="34" charset="0"/>
                <a:cs typeface="Arial" panose="020B0604020202020204" pitchFamily="34" charset="0"/>
              </a:rPr>
              <a:t>Upload this core award entry form document along with the supporting documents and images, if any, </a:t>
            </a:r>
            <a:r>
              <a:rPr lang="en-US" sz="1400" b="1" dirty="0">
                <a:highlight>
                  <a:srgbClr val="FFFF00"/>
                </a:highlight>
                <a:latin typeface="Arial" panose="020B0604020202020204" pitchFamily="34" charset="0"/>
                <a:cs typeface="Arial" panose="020B0604020202020204" pitchFamily="34" charset="0"/>
                <a:hlinkClick r:id="rId2"/>
              </a:rPr>
              <a:t>here.</a:t>
            </a:r>
            <a:endParaRPr lang="en-US" sz="1400" b="1" dirty="0">
              <a:highlight>
                <a:srgbClr val="FFFF00"/>
              </a:highlight>
              <a:latin typeface="Arial" panose="020B0604020202020204" pitchFamily="34" charset="0"/>
              <a:cs typeface="Arial" panose="020B0604020202020204" pitchFamily="34" charset="0"/>
            </a:endParaRPr>
          </a:p>
          <a:p>
            <a:pPr marL="342900" indent="-342900">
              <a:buFont typeface="+mj-lt"/>
              <a:buAutoNum type="arabicPeriod"/>
            </a:pPr>
            <a:endParaRPr lang="en-US" sz="1400" dirty="0">
              <a:solidFill>
                <a:schemeClr val="accent2">
                  <a:lumMod val="75000"/>
                </a:schemeClr>
              </a:solidFill>
              <a:latin typeface="Arial" panose="020B0604020202020204" pitchFamily="34" charset="0"/>
              <a:cs typeface="Arial" panose="020B0604020202020204" pitchFamily="34" charset="0"/>
            </a:endParaRPr>
          </a:p>
          <a:p>
            <a:endParaRPr lang="en-US" sz="1400" b="1" u="sng" dirty="0">
              <a:solidFill>
                <a:schemeClr val="accent2">
                  <a:lumMod val="7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CBC311DD-24EE-D199-E08F-02F1C7FDB0B4}"/>
              </a:ext>
            </a:extLst>
          </p:cNvPr>
          <p:cNvSpPr txBox="1"/>
          <p:nvPr/>
        </p:nvSpPr>
        <p:spPr>
          <a:xfrm>
            <a:off x="619588" y="4719843"/>
            <a:ext cx="10745098" cy="2893100"/>
          </a:xfrm>
          <a:prstGeom prst="rect">
            <a:avLst/>
          </a:prstGeom>
          <a:noFill/>
        </p:spPr>
        <p:txBody>
          <a:bodyPr wrap="square" numCol="2">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CONTACT US:</a:t>
            </a:r>
            <a:br>
              <a:rPr lang="en-US" sz="1400" b="1" u="sng" dirty="0">
                <a:solidFill>
                  <a:schemeClr val="accent2">
                    <a:lumMod val="75000"/>
                  </a:schemeClr>
                </a:solidFill>
                <a:latin typeface="Arial" panose="020B0604020202020204" pitchFamily="34" charset="0"/>
                <a:cs typeface="Arial" panose="020B0604020202020204" pitchFamily="34" charset="0"/>
              </a:rPr>
            </a:br>
            <a:br>
              <a:rPr lang="en-US" sz="1400" b="1" u="sng" dirty="0">
                <a:solidFill>
                  <a:schemeClr val="accent2">
                    <a:lumMod val="75000"/>
                  </a:schemeClr>
                </a:solidFill>
                <a:latin typeface="Arial" panose="020B0604020202020204" pitchFamily="34" charset="0"/>
                <a:cs typeface="Arial" panose="020B0604020202020204" pitchFamily="34" charset="0"/>
              </a:rPr>
            </a:br>
            <a:r>
              <a:rPr lang="en-SG" sz="1400" b="1" i="0" u="none" strike="noStrike" dirty="0">
                <a:solidFill>
                  <a:srgbClr val="000000"/>
                </a:solidFill>
                <a:effectLst/>
                <a:latin typeface="Arial" panose="020B0604020202020204" pitchFamily="34" charset="0"/>
                <a:cs typeface="Arial" panose="020B0604020202020204" pitchFamily="34" charset="0"/>
              </a:rPr>
              <a:t>Sandra Rones</a:t>
            </a:r>
            <a:br>
              <a:rPr lang="en-SG" sz="1400" b="0" i="0" dirty="0">
                <a:solidFill>
                  <a:srgbClr val="000000"/>
                </a:solidFill>
                <a:effectLst/>
                <a:latin typeface="Arial" panose="020B0604020202020204" pitchFamily="34" charset="0"/>
                <a:cs typeface="Arial" panose="020B0604020202020204" pitchFamily="34" charset="0"/>
              </a:rPr>
            </a:br>
            <a:r>
              <a:rPr lang="en-SG" sz="1400" b="0" i="1" u="none" strike="noStrike" dirty="0">
                <a:solidFill>
                  <a:srgbClr val="000000"/>
                </a:solidFill>
                <a:effectLst/>
                <a:latin typeface="Arial" panose="020B0604020202020204" pitchFamily="34" charset="0"/>
                <a:cs typeface="Arial" panose="020B0604020202020204" pitchFamily="34" charset="0"/>
              </a:rPr>
              <a:t>Regional Project Manager</a:t>
            </a:r>
            <a:r>
              <a:rPr lang="en-SG" sz="1400" b="0" i="1"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0" u="none" strike="noStrike" dirty="0">
                <a:solidFill>
                  <a:srgbClr val="000000"/>
                </a:solidFill>
                <a:effectLst/>
                <a:latin typeface="Arial" panose="020B0604020202020204" pitchFamily="34" charset="0"/>
                <a:cs typeface="Arial" panose="020B0604020202020204" pitchFamily="34" charset="0"/>
              </a:rPr>
              <a:t>Tel: </a:t>
            </a:r>
            <a:r>
              <a:rPr lang="en-US" sz="1400" dirty="0">
                <a:latin typeface="Arial" panose="020B0604020202020204" pitchFamily="34" charset="0"/>
                <a:ea typeface="Helvetica Neue" panose="02000503000000020004" pitchFamily="2" charset="0"/>
                <a:cs typeface="Arial" panose="020B0604020202020204" pitchFamily="34" charset="0"/>
              </a:rPr>
              <a:t>+65 6692 9031 (Ext 819)</a:t>
            </a:r>
            <a:br>
              <a:rPr lang="en-SG" sz="1400" b="0" i="0" dirty="0">
                <a:solidFill>
                  <a:srgbClr val="000000"/>
                </a:solidFill>
                <a:effectLst/>
                <a:latin typeface="Arial" panose="020B0604020202020204" pitchFamily="34" charset="0"/>
                <a:cs typeface="Arial" panose="020B0604020202020204" pitchFamily="34" charset="0"/>
              </a:rPr>
            </a:br>
            <a:r>
              <a:rPr lang="en-SG" sz="1400" b="0" i="0" u="none" strike="noStrike" dirty="0">
                <a:solidFill>
                  <a:srgbClr val="000000"/>
                </a:solidFill>
                <a:effectLst/>
                <a:latin typeface="Arial" panose="020B0604020202020204" pitchFamily="34" charset="0"/>
                <a:cs typeface="Arial" panose="020B0604020202020204" pitchFamily="34" charset="0"/>
              </a:rPr>
              <a:t>Mobile: + 63 932 2917 178</a:t>
            </a:r>
            <a:br>
              <a:rPr lang="en-SG" sz="1400" b="0" i="0" dirty="0">
                <a:solidFill>
                  <a:srgbClr val="000000"/>
                </a:solidFill>
                <a:effectLst/>
                <a:latin typeface="Arial" panose="020B0604020202020204" pitchFamily="34" charset="0"/>
                <a:cs typeface="Arial" panose="020B0604020202020204" pitchFamily="34" charset="0"/>
              </a:rPr>
            </a:br>
            <a:r>
              <a:rPr lang="en-SG" sz="1400" b="0" i="0" dirty="0">
                <a:solidFill>
                  <a:srgbClr val="000000"/>
                </a:solidFill>
                <a:effectLst/>
                <a:latin typeface="Arial" panose="020B0604020202020204" pitchFamily="34" charset="0"/>
                <a:cs typeface="Arial" panose="020B0604020202020204" pitchFamily="34" charset="0"/>
              </a:rPr>
              <a:t>Email: </a:t>
            </a:r>
            <a:r>
              <a:rPr lang="en-SG" sz="1400" dirty="0">
                <a:solidFill>
                  <a:srgbClr val="000000"/>
                </a:solidFill>
                <a:latin typeface="Arial" panose="020B0604020202020204" pitchFamily="34" charset="0"/>
                <a:cs typeface="Arial" panose="020B0604020202020204" pitchFamily="34" charset="0"/>
                <a:hlinkClick r:id="rId3"/>
              </a:rPr>
              <a:t>sandrar@humanresourcesonline.net</a:t>
            </a:r>
            <a:endParaRPr lang="en-SG" sz="1400" dirty="0">
              <a:solidFill>
                <a:srgbClr val="000000"/>
              </a:solidFill>
              <a:latin typeface="Arial" panose="020B0604020202020204" pitchFamily="34"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br>
              <a:rPr lang="en-SG" sz="1400" b="1" i="0" dirty="0">
                <a:solidFill>
                  <a:srgbClr val="000000"/>
                </a:solidFill>
                <a:effectLst/>
                <a:latin typeface="Arial" panose="020B0604020202020204" pitchFamily="34" charset="0"/>
                <a:cs typeface="Arial" panose="020B0604020202020204" pitchFamily="34" charset="0"/>
              </a:rPr>
            </a:br>
            <a:r>
              <a:rPr lang="en-US" sz="1400" b="1" i="0" u="none" strike="noStrike" dirty="0">
                <a:solidFill>
                  <a:srgbClr val="000000"/>
                </a:solidFill>
                <a:effectLst/>
                <a:latin typeface="Arial" panose="020B0604020202020204" pitchFamily="34" charset="0"/>
                <a:cs typeface="Arial" panose="020B0604020202020204" pitchFamily="34" charset="0"/>
              </a:rPr>
              <a:t>Abigael </a:t>
            </a:r>
            <a:r>
              <a:rPr lang="en-US" sz="1400" b="1" i="0" u="none" strike="noStrike" dirty="0" err="1">
                <a:solidFill>
                  <a:srgbClr val="000000"/>
                </a:solidFill>
                <a:effectLst/>
                <a:latin typeface="Arial" panose="020B0604020202020204" pitchFamily="34" charset="0"/>
                <a:cs typeface="Arial" panose="020B0604020202020204" pitchFamily="34" charset="0"/>
              </a:rPr>
              <a:t>Ayerdi</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1" u="none" strike="noStrike" dirty="0">
                <a:solidFill>
                  <a:srgbClr val="000000"/>
                </a:solidFill>
                <a:effectLst/>
                <a:latin typeface="Arial" panose="020B0604020202020204" pitchFamily="34" charset="0"/>
                <a:cs typeface="Arial" panose="020B0604020202020204" pitchFamily="34" charset="0"/>
              </a:rPr>
              <a:t>Regional Project Manager</a:t>
            </a:r>
            <a:r>
              <a:rPr lang="en-US" sz="1400" b="0" i="1"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Tel: +65 6692 9031 (Ext 814)</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Mobile: +63 9614 187 758</a:t>
            </a:r>
            <a:br>
              <a:rPr lang="en-US" sz="1400" b="0" i="0" u="none" strike="noStrike" dirty="0">
                <a:solidFill>
                  <a:srgbClr val="000000"/>
                </a:solidFill>
                <a:effectLst/>
                <a:latin typeface="Arial" panose="020B0604020202020204" pitchFamily="34" charset="0"/>
                <a:cs typeface="Arial" panose="020B0604020202020204" pitchFamily="34" charset="0"/>
              </a:rPr>
            </a:br>
            <a:r>
              <a:rPr lang="en-US" sz="1400" b="0" i="0" dirty="0">
                <a:solidFill>
                  <a:srgbClr val="000000"/>
                </a:solidFill>
                <a:effectLst/>
                <a:latin typeface="Arial" panose="020B0604020202020204" pitchFamily="34" charset="0"/>
                <a:cs typeface="Arial" panose="020B0604020202020204" pitchFamily="34" charset="0"/>
              </a:rPr>
              <a:t>Email: </a:t>
            </a:r>
            <a:r>
              <a:rPr lang="en-US" sz="1400" b="0" i="0" u="none" strike="noStrike" dirty="0">
                <a:solidFill>
                  <a:srgbClr val="000000"/>
                </a:solidFill>
                <a:effectLst/>
                <a:latin typeface="Arial" panose="020B0604020202020204" pitchFamily="34" charset="0"/>
                <a:cs typeface="Arial" panose="020B0604020202020204" pitchFamily="34" charset="0"/>
                <a:hlinkClick r:id="rId4"/>
              </a:rPr>
              <a:t>abigaela@humanresourcesonline.net</a:t>
            </a:r>
            <a:endParaRPr lang="en-US" sz="1400" u="none" strike="noStrike" dirty="0">
              <a:solidFill>
                <a:srgbClr val="000000"/>
              </a:solidFill>
              <a:latin typeface="Arial" panose="020B0604020202020204" pitchFamily="34" charset="0"/>
              <a:cs typeface="Arial" panose="020B0604020202020204" pitchFamily="34" charset="0"/>
            </a:endParaRPr>
          </a:p>
          <a:p>
            <a:br>
              <a:rPr lang="en-US" sz="1400" b="0" i="0" dirty="0">
                <a:solidFill>
                  <a:srgbClr val="000000"/>
                </a:solidFill>
                <a:effectLst/>
                <a:latin typeface="Arial" panose="020B0604020202020204" pitchFamily="34" charset="0"/>
                <a:cs typeface="Arial" panose="020B0604020202020204" pitchFamily="34" charset="0"/>
              </a:rPr>
            </a:br>
            <a:endParaRPr lang="en-US" sz="1400" b="0" i="0" dirty="0">
              <a:solidFill>
                <a:srgbClr val="000000"/>
              </a:solidFill>
              <a:effectLst/>
              <a:latin typeface="Arial" panose="020B0604020202020204" pitchFamily="34" charset="0"/>
              <a:cs typeface="Arial" panose="020B0604020202020204" pitchFamily="34" charset="0"/>
            </a:endParaRPr>
          </a:p>
          <a:p>
            <a:pPr algn="l" rtl="0" fontAlgn="base"/>
            <a:r>
              <a:rPr lang="en-US" sz="1400" b="0" i="0" dirty="0">
                <a:solidFill>
                  <a:srgbClr val="000000"/>
                </a:solidFill>
                <a:effectLst/>
                <a:highlight>
                  <a:srgbClr val="FFFFFF"/>
                </a:highlight>
                <a:latin typeface="Arial" panose="020B0604020202020204" pitchFamily="34" charset="0"/>
                <a:cs typeface="Arial" panose="020B0604020202020204" pitchFamily="34" charset="0"/>
              </a:rPr>
              <a:t> </a:t>
            </a:r>
          </a:p>
          <a:p>
            <a:endParaRPr lang="en-US" sz="14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1559"/>
            <a:ext cx="11889600" cy="48359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1: Business Challenge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key business challenges that you were faced with the past year.</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i="1"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240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Provide the context of your industry and include the brief background/overview of your company.</a:t>
            </a:r>
            <a:endParaRPr lang="en-SG" sz="1000" dirty="0">
              <a:effectLst/>
              <a:latin typeface="Times New Roman" panose="02020603050405020304" pitchFamily="18" charset="0"/>
              <a:ea typeface="SimSun" panose="02010600030101010101" pitchFamily="2" charset="-122"/>
            </a:endParaRPr>
          </a:p>
          <a:p>
            <a:pPr marL="3240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information that demonstrates the implications of the business challenges faced.</a:t>
            </a:r>
            <a:endParaRPr lang="en-SG" sz="1000" dirty="0">
              <a:effectLst/>
              <a:latin typeface="Times New Roman" panose="02020603050405020304" pitchFamily="18" charset="0"/>
              <a:ea typeface="SimSun" panose="02010600030101010101" pitchFamily="2" charset="-122"/>
            </a:endParaRPr>
          </a:p>
          <a:p>
            <a:pPr marL="3240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were your initial plan/business opportunities you were looking to pursue?</a:t>
            </a:r>
            <a:endParaRPr lang="en-SG" sz="1000" dirty="0">
              <a:effectLst/>
              <a:latin typeface="Times New Roman" panose="02020603050405020304" pitchFamily="18" charset="0"/>
              <a:ea typeface="SimSun" panose="02010600030101010101" pitchFamily="2" charset="-122"/>
            </a:endParaRPr>
          </a:p>
          <a:p>
            <a:pPr marL="3240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has the challenge(s) pivoted your vision, goal and mission of your HR strategy?</a:t>
            </a:r>
            <a:endParaRPr lang="en-SG" sz="1000" dirty="0">
              <a:effectLst/>
              <a:latin typeface="Times New Roman" panose="02020603050405020304" pitchFamily="18" charset="0"/>
              <a:ea typeface="SimSun" panose="02010600030101010101" pitchFamily="2" charset="-122"/>
            </a:endParaRPr>
          </a:p>
          <a:p>
            <a:pPr marL="3240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was the company’s overall direction? What kind of buy-in and support did you get from your top management and line-of-business managers to overcome the challenge?</a:t>
            </a:r>
            <a:endParaRPr lang="en-SG" sz="1000" dirty="0">
              <a:effectLst/>
              <a:latin typeface="Times New Roman" panose="02020603050405020304" pitchFamily="18" charset="0"/>
              <a:ea typeface="SimSun" panose="02010600030101010101" pitchFamily="2" charset="-122"/>
            </a:endParaRPr>
          </a:p>
          <a:p>
            <a:pPr marL="3240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innovative and / or new ideas proposed when brainstorming solutions to tackle the challenge(s)?</a:t>
            </a:r>
            <a:endParaRPr lang="en-SG" sz="1000" dirty="0">
              <a:effectLst/>
              <a:latin typeface="Times New Roman" panose="02020603050405020304" pitchFamily="18" charset="0"/>
              <a:ea typeface="SimSun" panose="02010600030101010101" pitchFamily="2" charset="-122"/>
            </a:endParaRPr>
          </a:p>
          <a:p>
            <a:pPr marL="3240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is the expected business ROI </a:t>
            </a:r>
            <a:r>
              <a:rPr lang="en-AU" sz="1000" dirty="0">
                <a:effectLst/>
                <a:latin typeface="Arial" panose="020B0604020202020204" pitchFamily="34" charset="0"/>
                <a:ea typeface="SimSun" panose="02010600030101010101" pitchFamily="2" charset="-122"/>
              </a:rPr>
              <a:t>from the proposed changes?</a:t>
            </a:r>
            <a:endParaRPr lang="en-SG" sz="1000" dirty="0">
              <a:effectLst/>
              <a:latin typeface="Times New Roman" panose="02020603050405020304" pitchFamily="18" charset="0"/>
              <a:ea typeface="SimSun" panose="02010600030101010101" pitchFamily="2" charset="-122"/>
            </a:endParaRPr>
          </a:p>
          <a:p>
            <a:pPr marL="3240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51709"/>
            <a:ext cx="11823576" cy="47958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2: Strategy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share the strategies that you have implemented to transform your business.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i="1"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did you do to transform your business?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Outline the milestones in your strategy highlighting what worked and what didn’t work. How did you solve the issues that cropped up along the way when you were executing your strategy?</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was your strategy communicated to all stakeholders? What were some of the channels you used?</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Who were your key stakeholders? How did you maintain continued support from key stakeholders?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information that demonstrates the acceptance rate of the transformation strategy.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were the key objectives of your transformation strategy?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of the USP’s of your transformation strategy? How does this align with your organisational goals?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42473"/>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3: Impact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how your strategy has affected your organisation.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were the primary and secondary results of your strategy? How did your plan affect your organisational culture and goals?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business and commercial benefits did your transformation strategy deliver?</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was the feedback from your stakeholders?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did you track the ROI of your impact?</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provide some evidence of success. You may use metrics, anecdotes and case studies.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management/clients.  Feel free to include graphs, charts that will strengthen your business case. </a:t>
            </a:r>
            <a:endParaRPr lang="en-SG" sz="1000" i="1" dirty="0">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2673</TotalTime>
  <Words>1410</Words>
  <Application>Microsoft Office PowerPoint</Application>
  <PresentationFormat>Widescreen</PresentationFormat>
  <Paragraphs>358</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Helvetica CE 55 Roman</vt: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Joleen Quek</cp:lastModifiedBy>
  <cp:revision>48</cp:revision>
  <dcterms:created xsi:type="dcterms:W3CDTF">2023-03-16T08:53:29Z</dcterms:created>
  <dcterms:modified xsi:type="dcterms:W3CDTF">2026-01-05T06:09:14Z</dcterms:modified>
</cp:coreProperties>
</file>