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7C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reggieo@humanresourcesonline.net" TargetMode="External"/><Relationship Id="rId2" Type="http://schemas.openxmlformats.org/officeDocument/2006/relationships/hyperlink" Target="https://awards.humanresourcesonline.net/employee-experience-awards-th/entry-guidelines/" TargetMode="External"/><Relationship Id="rId1" Type="http://schemas.openxmlformats.org/officeDocument/2006/relationships/slideLayout" Target="../slideLayouts/slideLayout2.xml"/><Relationship Id="rId4" Type="http://schemas.openxmlformats.org/officeDocument/2006/relationships/hyperlink" Target="mailto:abigaela@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E4794B-A4BF-307F-7B5D-0D576665D42F}"/>
              </a:ext>
            </a:extLst>
          </p:cNvPr>
          <p:cNvSpPr txBox="1"/>
          <p:nvPr/>
        </p:nvSpPr>
        <p:spPr>
          <a:xfrm>
            <a:off x="5769420" y="5855325"/>
            <a:ext cx="6624736" cy="338554"/>
          </a:xfrm>
          <a:prstGeom prst="rect">
            <a:avLst/>
          </a:prstGeom>
          <a:noFill/>
        </p:spPr>
        <p:txBody>
          <a:bodyPr wrap="square" rtlCol="0">
            <a:spAutoFit/>
          </a:bodyPr>
          <a:lstStyle/>
          <a:p>
            <a:r>
              <a:rPr lang="en-US" sz="1600" b="1" dirty="0">
                <a:solidFill>
                  <a:schemeClr val="bg1"/>
                </a:solidFill>
                <a:latin typeface="Arial" panose="020B0604020202020204" pitchFamily="34" charset="0"/>
                <a:ea typeface="DIN 2014 Bold" pitchFamily="34" charset="0"/>
                <a:cs typeface="Arial" panose="020B0604020202020204" pitchFamily="34" charset="0"/>
              </a:rPr>
              <a:t>ENTRY FORM</a:t>
            </a:r>
            <a:endParaRPr lang="en-SG" sz="1600" b="1"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4: Learning Points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summarise your overall entry into concise points focused on the key learning that you have taken away from your workplace transformation journey.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identify top 3 key takeaways from your transformation strategy.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were some gaps in your strategy?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the strengths that form the foundation of your strategy?</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the future plans that you have in place to further boost this?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some elements of the strategy that you think is unique to your organisation?</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5"/>
            <a:ext cx="11823576" cy="48604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633491"/>
            <a:ext cx="11823576" cy="47140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kern="1200" dirty="0">
              <a:solidFill>
                <a:schemeClr val="tx1"/>
              </a:solidFill>
              <a:latin typeface="Helvetica CE 55 Roman" panose="02000503040000020004" pitchFamily="2" charset="0"/>
              <a:ea typeface="+mn-ea"/>
              <a:cs typeface="+mn-cs"/>
            </a:endParaRPr>
          </a:p>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Arial" panose="020B0604020202020204" pitchFamily="34" charset="0"/>
              <a:cs typeface="Arial" panose="020B0604020202020204" pitchFamily="34" charset="0"/>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11177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1572484964"/>
              </p:ext>
            </p:extLst>
          </p:nvPr>
        </p:nvGraphicFramePr>
        <p:xfrm>
          <a:off x="2032000" y="3610001"/>
          <a:ext cx="8128000" cy="1354773"/>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65144665"/>
                    </a:ext>
                  </a:extLst>
                </a:gridCol>
                <a:gridCol w="4064000">
                  <a:extLst>
                    <a:ext uri="{9D8B030D-6E8A-4147-A177-3AD203B41FA5}">
                      <a16:colId xmlns:a16="http://schemas.microsoft.com/office/drawing/2014/main" val="168321977"/>
                    </a:ext>
                  </a:extLst>
                </a:gridCol>
              </a:tblGrid>
              <a:tr h="0">
                <a:tc>
                  <a:txBody>
                    <a:bodyPr/>
                    <a:lstStyle/>
                    <a:p>
                      <a:pPr>
                        <a:lnSpc>
                          <a:spcPct val="115000"/>
                        </a:lnSpc>
                        <a:spcBef>
                          <a:spcPts val="1200"/>
                        </a:spcBef>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Company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you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l">
                        <a:lnSpc>
                          <a:spcPct val="115000"/>
                        </a:lnSpc>
                        <a:spcBef>
                          <a:spcPts val="1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AU"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Thailand</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r h="370840">
                <a:tc>
                  <a:txBody>
                    <a:bodyPr/>
                    <a:lstStyle/>
                    <a:p>
                      <a:pPr>
                        <a:lnSpc>
                          <a:spcPct val="115000"/>
                        </a:lnSpc>
                        <a:spcAft>
                          <a:spcPts val="1000"/>
                        </a:spcAft>
                      </a:pPr>
                      <a:r>
                        <a:rPr lang="en-AU"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6980662"/>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692771"/>
          </a:xfrm>
          <a:prstGeom prst="rect">
            <a:avLst/>
          </a:prstGeom>
          <a:noFill/>
        </p:spPr>
        <p:txBody>
          <a:bodyPr wrap="square">
            <a:spAutoFit/>
          </a:bodyPr>
          <a:lstStyle/>
          <a:p>
            <a:pPr algn="ctr"/>
            <a:r>
              <a:rPr lang="en-US" sz="3200" b="1" dirty="0">
                <a:solidFill>
                  <a:srgbClr val="B77C34"/>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8" y="1604907"/>
            <a:ext cx="11098936" cy="3539430"/>
          </a:xfrm>
          <a:prstGeom prst="rect">
            <a:avLst/>
          </a:prstGeom>
          <a:noFill/>
        </p:spPr>
        <p:txBody>
          <a:bodyPr wrap="square">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GUIDELINES</a:t>
            </a:r>
            <a:endParaRPr lang="en-US" sz="1400" dirty="0">
              <a:solidFill>
                <a:schemeClr val="accent2">
                  <a:lumMod val="75000"/>
                </a:schemeClr>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Employee Experience Awards Thailand 2026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342900" indent="-342900">
              <a:buFont typeface="+mj-lt"/>
              <a:buAutoNum type="arabicPeriod"/>
            </a:pPr>
            <a:r>
              <a:rPr lang="en-GB" sz="14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chemeClr val="accent2">
                    <a:lumMod val="75000"/>
                  </a:schemeClr>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core award entry form document along with the supporting documents and images, if any, </a:t>
            </a:r>
            <a:r>
              <a:rPr lang="en-US" sz="1400" b="1" dirty="0">
                <a:highlight>
                  <a:srgbClr val="FFFF00"/>
                </a:highlight>
                <a:latin typeface="Arial" panose="020B0604020202020204" pitchFamily="34" charset="0"/>
                <a:cs typeface="Arial" panose="020B0604020202020204" pitchFamily="34" charset="0"/>
                <a:hlinkClick r:id="rId2"/>
              </a:rPr>
              <a:t>here.</a:t>
            </a:r>
            <a:endParaRPr lang="en-US" sz="1400" b="1" dirty="0">
              <a:highlight>
                <a:srgbClr val="FFFF00"/>
              </a:highlight>
              <a:latin typeface="Arial" panose="020B0604020202020204" pitchFamily="34" charset="0"/>
              <a:cs typeface="Arial" panose="020B0604020202020204" pitchFamily="34" charset="0"/>
            </a:endParaRPr>
          </a:p>
          <a:p>
            <a:pPr marL="342900" indent="-342900">
              <a:buFont typeface="+mj-lt"/>
              <a:buAutoNum type="arabicPeriod"/>
            </a:pPr>
            <a:endParaRPr lang="en-US" sz="1400" dirty="0">
              <a:solidFill>
                <a:schemeClr val="accent2">
                  <a:lumMod val="75000"/>
                </a:schemeClr>
              </a:solidFill>
              <a:latin typeface="Arial" panose="020B0604020202020204" pitchFamily="34" charset="0"/>
              <a:cs typeface="Arial" panose="020B0604020202020204" pitchFamily="34" charset="0"/>
            </a:endParaRPr>
          </a:p>
          <a:p>
            <a:endParaRPr lang="en-US" sz="1400" b="1" u="sng" dirty="0">
              <a:solidFill>
                <a:schemeClr val="accent2">
                  <a:lumMod val="7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CBC311DD-24EE-D199-E08F-02F1C7FDB0B4}"/>
              </a:ext>
            </a:extLst>
          </p:cNvPr>
          <p:cNvSpPr txBox="1"/>
          <p:nvPr/>
        </p:nvSpPr>
        <p:spPr>
          <a:xfrm>
            <a:off x="619588" y="4719843"/>
            <a:ext cx="10745098" cy="2893100"/>
          </a:xfrm>
          <a:prstGeom prst="rect">
            <a:avLst/>
          </a:prstGeom>
          <a:noFill/>
        </p:spPr>
        <p:txBody>
          <a:bodyPr wrap="square" numCol="2">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CONTACT US:</a:t>
            </a:r>
            <a:br>
              <a:rPr lang="en-US" sz="1400" b="1" u="sng" dirty="0">
                <a:solidFill>
                  <a:schemeClr val="accent2">
                    <a:lumMod val="75000"/>
                  </a:schemeClr>
                </a:solidFill>
                <a:latin typeface="Arial" panose="020B0604020202020204" pitchFamily="34" charset="0"/>
                <a:cs typeface="Arial" panose="020B0604020202020204" pitchFamily="34" charset="0"/>
              </a:rPr>
            </a:br>
            <a:br>
              <a:rPr lang="en-US" sz="1400" b="1" u="sng" dirty="0">
                <a:solidFill>
                  <a:schemeClr val="accent2">
                    <a:lumMod val="75000"/>
                  </a:schemeClr>
                </a:solidFill>
                <a:latin typeface="Arial" panose="020B0604020202020204" pitchFamily="34" charset="0"/>
                <a:cs typeface="Arial" panose="020B0604020202020204" pitchFamily="34" charset="0"/>
              </a:rPr>
            </a:br>
            <a:r>
              <a:rPr lang="en-SG" sz="1400" b="1" i="0" u="none" strike="noStrike" dirty="0">
                <a:solidFill>
                  <a:srgbClr val="000000"/>
                </a:solidFill>
                <a:effectLst/>
                <a:latin typeface="Arial" panose="020B0604020202020204" pitchFamily="34" charset="0"/>
                <a:cs typeface="Arial" panose="020B0604020202020204" pitchFamily="34" charset="0"/>
              </a:rPr>
              <a:t>Reggie Ola</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1" u="none" strike="noStrike" dirty="0">
                <a:solidFill>
                  <a:srgbClr val="000000"/>
                </a:solidFill>
                <a:effectLst/>
                <a:latin typeface="Arial" panose="020B0604020202020204" pitchFamily="34" charset="0"/>
                <a:cs typeface="Arial" panose="020B0604020202020204" pitchFamily="34" charset="0"/>
              </a:rPr>
              <a:t>Senior Regional Project Manager</a:t>
            </a:r>
            <a:r>
              <a:rPr lang="en-SG" sz="1400" b="0" i="1"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Tel: +65 6692 9031 (Ext 813)</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Mobile: +63 9955 458 533</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dirty="0">
                <a:solidFill>
                  <a:srgbClr val="000000"/>
                </a:solidFill>
                <a:effectLst/>
                <a:latin typeface="Arial" panose="020B0604020202020204" pitchFamily="34" charset="0"/>
                <a:cs typeface="Arial" panose="020B0604020202020204" pitchFamily="34" charset="0"/>
              </a:rPr>
              <a:t>Email: </a:t>
            </a:r>
            <a:r>
              <a:rPr lang="en-SG" sz="1400" dirty="0">
                <a:solidFill>
                  <a:srgbClr val="000000"/>
                </a:solidFill>
                <a:latin typeface="Arial" panose="020B0604020202020204" pitchFamily="34" charset="0"/>
                <a:cs typeface="Arial" panose="020B0604020202020204" pitchFamily="34" charset="0"/>
                <a:hlinkClick r:id="rId3"/>
              </a:rPr>
              <a:t>reggieo@humanresourcesonline.net</a:t>
            </a:r>
            <a:endParaRPr lang="en-SG" sz="1400" u="none" strike="noStrike" dirty="0">
              <a:solidFill>
                <a:srgbClr val="000000"/>
              </a:solidFill>
              <a:latin typeface="Arial" panose="020B0604020202020204" pitchFamily="34"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br>
              <a:rPr lang="en-SG" sz="1400" b="1" i="0" dirty="0">
                <a:solidFill>
                  <a:srgbClr val="000000"/>
                </a:solidFill>
                <a:effectLst/>
                <a:latin typeface="Arial" panose="020B0604020202020204" pitchFamily="34" charset="0"/>
                <a:cs typeface="Arial" panose="020B0604020202020204" pitchFamily="34" charset="0"/>
              </a:rPr>
            </a:br>
            <a:r>
              <a:rPr lang="en-US" sz="1400" b="1" i="0" u="none" strike="noStrike" dirty="0">
                <a:solidFill>
                  <a:srgbClr val="000000"/>
                </a:solidFill>
                <a:effectLst/>
                <a:latin typeface="Arial" panose="020B0604020202020204" pitchFamily="34" charset="0"/>
                <a:cs typeface="Arial" panose="020B0604020202020204" pitchFamily="34" charset="0"/>
              </a:rPr>
              <a:t>Abigael </a:t>
            </a:r>
            <a:r>
              <a:rPr lang="en-US" sz="1400" b="1" i="0" u="none" strike="noStrike" dirty="0" err="1">
                <a:solidFill>
                  <a:srgbClr val="000000"/>
                </a:solidFill>
                <a:effectLst/>
                <a:latin typeface="Arial" panose="020B0604020202020204" pitchFamily="34" charset="0"/>
                <a:cs typeface="Arial" panose="020B0604020202020204" pitchFamily="34" charset="0"/>
              </a:rPr>
              <a:t>Ayerdi</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1" u="none" strike="noStrike" dirty="0">
                <a:solidFill>
                  <a:srgbClr val="000000"/>
                </a:solidFill>
                <a:effectLst/>
                <a:latin typeface="Arial" panose="020B0604020202020204" pitchFamily="34" charset="0"/>
                <a:cs typeface="Arial" panose="020B0604020202020204" pitchFamily="34" charset="0"/>
              </a:rPr>
              <a:t>Regional Project Manager</a:t>
            </a:r>
            <a:r>
              <a:rPr lang="en-US"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Tel: +65 6692 9031 (Ext 814)</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+63 9614 187 758</a:t>
            </a:r>
            <a:br>
              <a:rPr lang="en-US" sz="1400" b="0" i="0" u="none" strike="noStrike"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US" sz="1400" b="0" i="0" u="none" strike="noStrike" dirty="0">
                <a:solidFill>
                  <a:srgbClr val="000000"/>
                </a:solidFill>
                <a:effectLst/>
                <a:latin typeface="Arial" panose="020B0604020202020204" pitchFamily="34" charset="0"/>
                <a:cs typeface="Arial" panose="020B0604020202020204" pitchFamily="34" charset="0"/>
                <a:hlinkClick r:id="rId4"/>
              </a:rPr>
              <a:t>abigaela@humanresourcesonline.net</a:t>
            </a:r>
            <a:endParaRPr lang="en-US" sz="1400" u="none" strike="noStrike" dirty="0">
              <a:solidFill>
                <a:srgbClr val="000000"/>
              </a:solidFill>
              <a:latin typeface="Arial" panose="020B0604020202020204" pitchFamily="34" charset="0"/>
              <a:cs typeface="Arial" panose="020B0604020202020204" pitchFamily="34" charset="0"/>
            </a:endParaRPr>
          </a:p>
          <a:p>
            <a:br>
              <a:rPr lang="en-US" sz="1400" b="0" i="0" dirty="0">
                <a:solidFill>
                  <a:srgbClr val="000000"/>
                </a:solidFill>
                <a:effectLst/>
                <a:latin typeface="Arial" panose="020B0604020202020204" pitchFamily="34" charset="0"/>
                <a:cs typeface="Arial" panose="020B0604020202020204" pitchFamily="34" charset="0"/>
              </a:rPr>
            </a:br>
            <a:endParaRPr lang="en-US" sz="1400" b="0" i="0" dirty="0">
              <a:solidFill>
                <a:srgbClr val="000000"/>
              </a:solidFill>
              <a:effectLst/>
              <a:latin typeface="Arial" panose="020B0604020202020204" pitchFamily="34" charset="0"/>
              <a:cs typeface="Arial" panose="020B0604020202020204" pitchFamily="34" charset="0"/>
            </a:endParaRPr>
          </a:p>
          <a:p>
            <a:pPr algn="l" rtl="0" fontAlgn="base"/>
            <a:r>
              <a:rPr lang="en-US" sz="1400" b="0" i="0" dirty="0">
                <a:solidFill>
                  <a:srgbClr val="000000"/>
                </a:solidFill>
                <a:effectLst/>
                <a:highlight>
                  <a:srgbClr val="FFFFFF"/>
                </a:highlight>
                <a:latin typeface="Arial" panose="020B0604020202020204" pitchFamily="34" charset="0"/>
                <a:cs typeface="Arial" panose="020B0604020202020204" pitchFamily="34" charset="0"/>
              </a:rPr>
              <a:t> </a:t>
            </a:r>
          </a:p>
          <a:p>
            <a:endParaRPr lang="en-US" sz="14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1559"/>
            <a:ext cx="11889600" cy="48359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1: Business Challenge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key business challenges that you were faced with the past year.</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i="1"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Provide the context of your industry and include the brief background/overview of your company.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 Please include information that demonstrates the implications of the business challenges faced.</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were your initial plan/business opportunities you were looking to pursue?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has the challenge(s) pivoted your vision, goal and mission of your HR strategy?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was the company’s overall direction? What kind of buy-in and support did you get from your top management and line-of-business managers to overcome the challenge?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innovative and / or new ideas proposed when brainstorming solutions to tackle the challenge(s)?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 What is the expected business ROI </a:t>
            </a:r>
            <a:r>
              <a:rPr lang="en-AU" sz="1000" dirty="0">
                <a:effectLst/>
                <a:latin typeface="Arial" panose="020B0604020202020204" pitchFamily="34" charset="0"/>
                <a:ea typeface="SimSun" panose="02010600030101010101" pitchFamily="2" charset="-122"/>
              </a:rPr>
              <a:t>from the proposed changes?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51709"/>
            <a:ext cx="11823576" cy="47958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2: Strategy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share the strategies that you have implemented to transform your business.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i="1"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did you do to transform your business?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Outline the milestones in your strategy highlighting what worked and what didn’t work. How did you solve the issues that cropped up along the way when you were executing your strategy?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was your strategy communicated to all stakeholders? What were some of the channels you used?</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Who were your key stakeholders? How did you maintain continued support from key stakeholders?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information that demonstrates the acceptance rate of the transformation strategy.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were the key objectives of your transformation strategy?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of the USP’s of your transformation strategy? How does this align with your organisational goals?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3: Impact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strategy has affected your organisation.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were the primary and secondary results of your strategy? How did your plan affect your organisational culture and goals?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business and commercial benefits did your transformation strategy deliver?</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was the feedback from your stakeholders?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did you track the ROI of your impact?</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provide some evidence of success. You may use metrics, anecdotes and case studies.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management/clients.  Feel free to include graphs, charts that will strengthen your business case. </a:t>
            </a:r>
            <a:endParaRPr lang="en-SG" sz="1000" i="1" dirty="0">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2651</TotalTime>
  <Words>1413</Words>
  <Application>Microsoft Office PowerPoint</Application>
  <PresentationFormat>Widescreen</PresentationFormat>
  <Paragraphs>358</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Helvetica CE 55 Roman</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Sandi Lapida</cp:lastModifiedBy>
  <cp:revision>46</cp:revision>
  <dcterms:created xsi:type="dcterms:W3CDTF">2023-03-16T08:53:29Z</dcterms:created>
  <dcterms:modified xsi:type="dcterms:W3CDTF">2025-10-17T07:42:55Z</dcterms:modified>
</cp:coreProperties>
</file>