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CDEBA-9563-5FF3-6873-0ED8175C059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6D95236E-DC96-FD4F-A452-1D37C28740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64F3D9D5-7654-B632-4296-6D243E39ABB2}"/>
              </a:ext>
            </a:extLst>
          </p:cNvPr>
          <p:cNvSpPr>
            <a:spLocks noGrp="1"/>
          </p:cNvSpPr>
          <p:nvPr>
            <p:ph type="dt" sz="half" idx="10"/>
          </p:nvPr>
        </p:nvSpPr>
        <p:spPr/>
        <p:txBody>
          <a:bodyPr/>
          <a:lstStyle/>
          <a:p>
            <a:fld id="{FCF98664-76FF-421A-9A01-97F6B1200E3F}" type="datetimeFigureOut">
              <a:rPr lang="en-SG" smtClean="0"/>
              <a:t>21/11/2023</a:t>
            </a:fld>
            <a:endParaRPr lang="en-SG"/>
          </a:p>
        </p:txBody>
      </p:sp>
      <p:sp>
        <p:nvSpPr>
          <p:cNvPr id="5" name="Footer Placeholder 4">
            <a:extLst>
              <a:ext uri="{FF2B5EF4-FFF2-40B4-BE49-F238E27FC236}">
                <a16:creationId xmlns:a16="http://schemas.microsoft.com/office/drawing/2014/main" id="{5154626A-F59E-EEFB-D1E2-1D8082729C0E}"/>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2FB1518-CCBB-587A-5D20-12B0D3A242F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559075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44206-791D-47C3-ED77-A14212C8C3A5}"/>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9AD4F422-01CA-9050-C5C1-BFF481F99C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2242A0FF-FDE2-D87C-F40C-2BAA26A22063}"/>
              </a:ext>
            </a:extLst>
          </p:cNvPr>
          <p:cNvSpPr>
            <a:spLocks noGrp="1"/>
          </p:cNvSpPr>
          <p:nvPr>
            <p:ph type="dt" sz="half" idx="10"/>
          </p:nvPr>
        </p:nvSpPr>
        <p:spPr/>
        <p:txBody>
          <a:bodyPr/>
          <a:lstStyle/>
          <a:p>
            <a:fld id="{FCF98664-76FF-421A-9A01-97F6B1200E3F}" type="datetimeFigureOut">
              <a:rPr lang="en-SG" smtClean="0"/>
              <a:t>21/11/2023</a:t>
            </a:fld>
            <a:endParaRPr lang="en-SG"/>
          </a:p>
        </p:txBody>
      </p:sp>
      <p:sp>
        <p:nvSpPr>
          <p:cNvPr id="5" name="Footer Placeholder 4">
            <a:extLst>
              <a:ext uri="{FF2B5EF4-FFF2-40B4-BE49-F238E27FC236}">
                <a16:creationId xmlns:a16="http://schemas.microsoft.com/office/drawing/2014/main" id="{97369E5B-A598-EC7C-C979-A78373A919A1}"/>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81D5A01D-28ED-C72C-927D-894AD4E15902}"/>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37052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21A513-6391-7E5A-79E1-B7980A84D6B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7F90D152-9BCB-3392-ACAD-554A4AF554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A990F0D0-15CE-22C6-0209-AE9264CA070C}"/>
              </a:ext>
            </a:extLst>
          </p:cNvPr>
          <p:cNvSpPr>
            <a:spLocks noGrp="1"/>
          </p:cNvSpPr>
          <p:nvPr>
            <p:ph type="dt" sz="half" idx="10"/>
          </p:nvPr>
        </p:nvSpPr>
        <p:spPr/>
        <p:txBody>
          <a:bodyPr/>
          <a:lstStyle/>
          <a:p>
            <a:fld id="{FCF98664-76FF-421A-9A01-97F6B1200E3F}" type="datetimeFigureOut">
              <a:rPr lang="en-SG" smtClean="0"/>
              <a:t>21/11/2023</a:t>
            </a:fld>
            <a:endParaRPr lang="en-SG"/>
          </a:p>
        </p:txBody>
      </p:sp>
      <p:sp>
        <p:nvSpPr>
          <p:cNvPr id="5" name="Footer Placeholder 4">
            <a:extLst>
              <a:ext uri="{FF2B5EF4-FFF2-40B4-BE49-F238E27FC236}">
                <a16:creationId xmlns:a16="http://schemas.microsoft.com/office/drawing/2014/main" id="{B6C5EC42-5AF8-7D81-C7CB-049E9AF16723}"/>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5BA048A4-BF03-B02C-DA41-3FFEECB1AF9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756868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CC944-4C4E-34F6-005D-FC2F159E6C73}"/>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58514060-31EF-9263-1486-E9C4186097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1DC9F27C-6F0C-AAC1-484C-0275958BAB02}"/>
              </a:ext>
            </a:extLst>
          </p:cNvPr>
          <p:cNvSpPr>
            <a:spLocks noGrp="1"/>
          </p:cNvSpPr>
          <p:nvPr>
            <p:ph type="dt" sz="half" idx="10"/>
          </p:nvPr>
        </p:nvSpPr>
        <p:spPr/>
        <p:txBody>
          <a:bodyPr/>
          <a:lstStyle/>
          <a:p>
            <a:fld id="{FCF98664-76FF-421A-9A01-97F6B1200E3F}" type="datetimeFigureOut">
              <a:rPr lang="en-SG" smtClean="0"/>
              <a:t>21/11/2023</a:t>
            </a:fld>
            <a:endParaRPr lang="en-SG"/>
          </a:p>
        </p:txBody>
      </p:sp>
      <p:sp>
        <p:nvSpPr>
          <p:cNvPr id="5" name="Footer Placeholder 4">
            <a:extLst>
              <a:ext uri="{FF2B5EF4-FFF2-40B4-BE49-F238E27FC236}">
                <a16:creationId xmlns:a16="http://schemas.microsoft.com/office/drawing/2014/main" id="{A8F52612-509B-D79D-B807-7B49885878A2}"/>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9CBE588-4E67-36A9-B77B-640D1C83EA26}"/>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710133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C8833-3D8E-E066-E6F9-29D4582F57A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7D2109E5-FD06-711D-EA20-FE7700E76C0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1A7C082-F389-7230-9551-11367ADF6BDA}"/>
              </a:ext>
            </a:extLst>
          </p:cNvPr>
          <p:cNvSpPr>
            <a:spLocks noGrp="1"/>
          </p:cNvSpPr>
          <p:nvPr>
            <p:ph type="dt" sz="half" idx="10"/>
          </p:nvPr>
        </p:nvSpPr>
        <p:spPr/>
        <p:txBody>
          <a:bodyPr/>
          <a:lstStyle/>
          <a:p>
            <a:fld id="{FCF98664-76FF-421A-9A01-97F6B1200E3F}" type="datetimeFigureOut">
              <a:rPr lang="en-SG" smtClean="0"/>
              <a:t>21/11/2023</a:t>
            </a:fld>
            <a:endParaRPr lang="en-SG"/>
          </a:p>
        </p:txBody>
      </p:sp>
      <p:sp>
        <p:nvSpPr>
          <p:cNvPr id="5" name="Footer Placeholder 4">
            <a:extLst>
              <a:ext uri="{FF2B5EF4-FFF2-40B4-BE49-F238E27FC236}">
                <a16:creationId xmlns:a16="http://schemas.microsoft.com/office/drawing/2014/main" id="{8521F655-BCF6-4EF5-C40A-79270D51E854}"/>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E01186CA-C498-CA01-FAD0-757A6920CF7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64544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CFD01-30B2-E4E9-C85A-2A6EFCAB9C88}"/>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6FD21CA0-730A-2628-31C7-736DB723E6D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812455B2-1DB9-6FA6-C07C-5D907F08983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957598E5-DD91-E6F1-DC09-E1502C32C31D}"/>
              </a:ext>
            </a:extLst>
          </p:cNvPr>
          <p:cNvSpPr>
            <a:spLocks noGrp="1"/>
          </p:cNvSpPr>
          <p:nvPr>
            <p:ph type="dt" sz="half" idx="10"/>
          </p:nvPr>
        </p:nvSpPr>
        <p:spPr/>
        <p:txBody>
          <a:bodyPr/>
          <a:lstStyle/>
          <a:p>
            <a:fld id="{FCF98664-76FF-421A-9A01-97F6B1200E3F}" type="datetimeFigureOut">
              <a:rPr lang="en-SG" smtClean="0"/>
              <a:t>21/11/2023</a:t>
            </a:fld>
            <a:endParaRPr lang="en-SG"/>
          </a:p>
        </p:txBody>
      </p:sp>
      <p:sp>
        <p:nvSpPr>
          <p:cNvPr id="6" name="Footer Placeholder 5">
            <a:extLst>
              <a:ext uri="{FF2B5EF4-FFF2-40B4-BE49-F238E27FC236}">
                <a16:creationId xmlns:a16="http://schemas.microsoft.com/office/drawing/2014/main" id="{3707873D-7ED3-5613-7CD5-F517101E52CD}"/>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25DBCD8B-AF29-4AEA-FC6D-7FEAA5A8D79F}"/>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94829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9125D-C19B-A4E5-18FD-F64A531EE2FA}"/>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70BB5908-1C37-C529-C533-90EE30C38E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7213E6C-63B7-CE3F-B68D-A56BC6DA138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4DEC826D-EB4A-8BCD-614C-1DF5F7CA53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A987E7E-9BFF-5CF7-A351-728CA741234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0B645CD8-D790-9CCE-02FB-0C8A5EDDE21D}"/>
              </a:ext>
            </a:extLst>
          </p:cNvPr>
          <p:cNvSpPr>
            <a:spLocks noGrp="1"/>
          </p:cNvSpPr>
          <p:nvPr>
            <p:ph type="dt" sz="half" idx="10"/>
          </p:nvPr>
        </p:nvSpPr>
        <p:spPr/>
        <p:txBody>
          <a:bodyPr/>
          <a:lstStyle/>
          <a:p>
            <a:fld id="{FCF98664-76FF-421A-9A01-97F6B1200E3F}" type="datetimeFigureOut">
              <a:rPr lang="en-SG" smtClean="0"/>
              <a:t>21/11/2023</a:t>
            </a:fld>
            <a:endParaRPr lang="en-SG"/>
          </a:p>
        </p:txBody>
      </p:sp>
      <p:sp>
        <p:nvSpPr>
          <p:cNvPr id="8" name="Footer Placeholder 7">
            <a:extLst>
              <a:ext uri="{FF2B5EF4-FFF2-40B4-BE49-F238E27FC236}">
                <a16:creationId xmlns:a16="http://schemas.microsoft.com/office/drawing/2014/main" id="{0D95B4BD-4613-81F8-4553-7ECB8EBDB51B}"/>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BB06844E-BCF8-8784-D4F7-52AE8A41FCF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556145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E359B-5CF2-7E65-E075-637A902E2B2C}"/>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EEBBAFA2-DA12-229C-C8AF-C0D27A69B75A}"/>
              </a:ext>
            </a:extLst>
          </p:cNvPr>
          <p:cNvSpPr>
            <a:spLocks noGrp="1"/>
          </p:cNvSpPr>
          <p:nvPr>
            <p:ph type="dt" sz="half" idx="10"/>
          </p:nvPr>
        </p:nvSpPr>
        <p:spPr/>
        <p:txBody>
          <a:bodyPr/>
          <a:lstStyle/>
          <a:p>
            <a:fld id="{FCF98664-76FF-421A-9A01-97F6B1200E3F}" type="datetimeFigureOut">
              <a:rPr lang="en-SG" smtClean="0"/>
              <a:t>21/11/2023</a:t>
            </a:fld>
            <a:endParaRPr lang="en-SG"/>
          </a:p>
        </p:txBody>
      </p:sp>
      <p:sp>
        <p:nvSpPr>
          <p:cNvPr id="4" name="Footer Placeholder 3">
            <a:extLst>
              <a:ext uri="{FF2B5EF4-FFF2-40B4-BE49-F238E27FC236}">
                <a16:creationId xmlns:a16="http://schemas.microsoft.com/office/drawing/2014/main" id="{492B996B-C315-E7E7-1BBC-3CBEC8F5B677}"/>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D76CDD9A-1CAE-D6BD-86E0-7E257A0AE63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9520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073C961-F829-FB50-32CE-1E8A7D11137E}"/>
              </a:ext>
            </a:extLst>
          </p:cNvPr>
          <p:cNvSpPr>
            <a:spLocks noGrp="1"/>
          </p:cNvSpPr>
          <p:nvPr>
            <p:ph type="dt" sz="half" idx="10"/>
          </p:nvPr>
        </p:nvSpPr>
        <p:spPr/>
        <p:txBody>
          <a:bodyPr/>
          <a:lstStyle/>
          <a:p>
            <a:fld id="{FCF98664-76FF-421A-9A01-97F6B1200E3F}" type="datetimeFigureOut">
              <a:rPr lang="en-SG" smtClean="0"/>
              <a:t>21/11/2023</a:t>
            </a:fld>
            <a:endParaRPr lang="en-SG"/>
          </a:p>
        </p:txBody>
      </p:sp>
      <p:sp>
        <p:nvSpPr>
          <p:cNvPr id="3" name="Footer Placeholder 2">
            <a:extLst>
              <a:ext uri="{FF2B5EF4-FFF2-40B4-BE49-F238E27FC236}">
                <a16:creationId xmlns:a16="http://schemas.microsoft.com/office/drawing/2014/main" id="{A9EA76B1-2A43-05BF-149E-C8EB16E0F386}"/>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FC567CD2-6E9A-1405-465B-20D6861E1B8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12806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A408F-9B95-E61C-94A1-E1BC2345EA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4F19F2F4-1567-D64B-7862-BD0DEB2ECE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CF12884E-855A-D64E-4AB8-0DC1EDD836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E06C6E-80EB-A79B-E2CE-99D36C9153A6}"/>
              </a:ext>
            </a:extLst>
          </p:cNvPr>
          <p:cNvSpPr>
            <a:spLocks noGrp="1"/>
          </p:cNvSpPr>
          <p:nvPr>
            <p:ph type="dt" sz="half" idx="10"/>
          </p:nvPr>
        </p:nvSpPr>
        <p:spPr/>
        <p:txBody>
          <a:bodyPr/>
          <a:lstStyle/>
          <a:p>
            <a:fld id="{FCF98664-76FF-421A-9A01-97F6B1200E3F}" type="datetimeFigureOut">
              <a:rPr lang="en-SG" smtClean="0"/>
              <a:t>21/11/2023</a:t>
            </a:fld>
            <a:endParaRPr lang="en-SG"/>
          </a:p>
        </p:txBody>
      </p:sp>
      <p:sp>
        <p:nvSpPr>
          <p:cNvPr id="6" name="Footer Placeholder 5">
            <a:extLst>
              <a:ext uri="{FF2B5EF4-FFF2-40B4-BE49-F238E27FC236}">
                <a16:creationId xmlns:a16="http://schemas.microsoft.com/office/drawing/2014/main" id="{FFE42752-F6AE-0533-80B1-C8B1DC71728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C1BD42C4-4475-93BC-D3B7-AA834D531CFB}"/>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227332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3C201-BD48-AC57-15BA-089DFFA84A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75AAF23C-130B-3C4B-7C24-ECCE0F9F67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E1C5B2AD-3C6E-4F51-0EDB-39880422D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CE45D4-AF08-CD59-2309-6BD31364F9A9}"/>
              </a:ext>
            </a:extLst>
          </p:cNvPr>
          <p:cNvSpPr>
            <a:spLocks noGrp="1"/>
          </p:cNvSpPr>
          <p:nvPr>
            <p:ph type="dt" sz="half" idx="10"/>
          </p:nvPr>
        </p:nvSpPr>
        <p:spPr/>
        <p:txBody>
          <a:bodyPr/>
          <a:lstStyle/>
          <a:p>
            <a:fld id="{FCF98664-76FF-421A-9A01-97F6B1200E3F}" type="datetimeFigureOut">
              <a:rPr lang="en-SG" smtClean="0"/>
              <a:t>21/11/2023</a:t>
            </a:fld>
            <a:endParaRPr lang="en-SG"/>
          </a:p>
        </p:txBody>
      </p:sp>
      <p:sp>
        <p:nvSpPr>
          <p:cNvPr id="6" name="Footer Placeholder 5">
            <a:extLst>
              <a:ext uri="{FF2B5EF4-FFF2-40B4-BE49-F238E27FC236}">
                <a16:creationId xmlns:a16="http://schemas.microsoft.com/office/drawing/2014/main" id="{6D988F91-8E09-C4A5-5CFF-5F75EA155AB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84BEE16D-BC24-28EC-FF77-98312EEEEE78}"/>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403169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F3359A-9FC6-B71F-AB64-086641D9F9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9CE4E9CC-C337-1A16-1559-E053D51E65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4B508C65-F151-621A-F84E-E3A183A4F6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F98664-76FF-421A-9A01-97F6B1200E3F}" type="datetimeFigureOut">
              <a:rPr lang="en-SG" smtClean="0"/>
              <a:t>21/11/2023</a:t>
            </a:fld>
            <a:endParaRPr lang="en-SG"/>
          </a:p>
        </p:txBody>
      </p:sp>
      <p:sp>
        <p:nvSpPr>
          <p:cNvPr id="5" name="Footer Placeholder 4">
            <a:extLst>
              <a:ext uri="{FF2B5EF4-FFF2-40B4-BE49-F238E27FC236}">
                <a16:creationId xmlns:a16="http://schemas.microsoft.com/office/drawing/2014/main" id="{DCC08B08-41CD-C1B2-F920-521802A778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a:extLst>
              <a:ext uri="{FF2B5EF4-FFF2-40B4-BE49-F238E27FC236}">
                <a16:creationId xmlns:a16="http://schemas.microsoft.com/office/drawing/2014/main" id="{9AD2CC1B-6651-6501-ACB0-92FDE974E5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7099BD-C37F-481C-9432-8537FEA1BAB7}" type="slidenum">
              <a:rPr lang="en-SG" smtClean="0"/>
              <a:t>‹#›</a:t>
            </a:fld>
            <a:endParaRPr lang="en-SG"/>
          </a:p>
        </p:txBody>
      </p:sp>
    </p:spTree>
    <p:extLst>
      <p:ext uri="{BB962C8B-B14F-4D97-AF65-F5344CB8AC3E}">
        <p14:creationId xmlns:p14="http://schemas.microsoft.com/office/powerpoint/2010/main" val="2486874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reggieo@humanresourcesonline.net" TargetMode="External"/><Relationship Id="rId2" Type="http://schemas.openxmlformats.org/officeDocument/2006/relationships/hyperlink" Target="https://humanresourcesonline-exa-th-awards.awardstage.com/#!/p1" TargetMode="External"/><Relationship Id="rId1" Type="http://schemas.openxmlformats.org/officeDocument/2006/relationships/slideLayout" Target="../slideLayouts/slideLayout2.xml"/><Relationship Id="rId4" Type="http://schemas.openxmlformats.org/officeDocument/2006/relationships/hyperlink" Target="mailto:abigaela@humanresourcesonline.ne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7E4794B-A4BF-307F-7B5D-0D576665D42F}"/>
              </a:ext>
            </a:extLst>
          </p:cNvPr>
          <p:cNvSpPr txBox="1"/>
          <p:nvPr/>
        </p:nvSpPr>
        <p:spPr>
          <a:xfrm>
            <a:off x="5785554" y="6018291"/>
            <a:ext cx="6624736" cy="338554"/>
          </a:xfrm>
          <a:prstGeom prst="rect">
            <a:avLst/>
          </a:prstGeom>
          <a:noFill/>
        </p:spPr>
        <p:txBody>
          <a:bodyPr wrap="square" rtlCol="0">
            <a:spAutoFit/>
          </a:bodyPr>
          <a:lstStyle/>
          <a:p>
            <a:r>
              <a:rPr lang="en-US" sz="1600" b="1" dirty="0">
                <a:solidFill>
                  <a:schemeClr val="bg1"/>
                </a:solidFill>
                <a:latin typeface="Arial" panose="020B0604020202020204" pitchFamily="34" charset="0"/>
                <a:ea typeface="DIN 2014 Bold" pitchFamily="34" charset="0"/>
                <a:cs typeface="Arial" panose="020B0604020202020204" pitchFamily="34" charset="0"/>
              </a:rPr>
              <a:t>ENTRY FORM</a:t>
            </a:r>
            <a:endParaRPr lang="en-SG" sz="1600" b="1" dirty="0">
              <a:solidFill>
                <a:schemeClr val="bg1"/>
              </a:solidFill>
              <a:latin typeface="Arial" panose="020B0604020202020204" pitchFamily="34" charset="0"/>
              <a:ea typeface="DIN 2014 Bold" pitchFamily="34" charset="0"/>
              <a:cs typeface="Arial" panose="020B0604020202020204" pitchFamily="34" charset="0"/>
            </a:endParaRPr>
          </a:p>
        </p:txBody>
      </p:sp>
    </p:spTree>
    <p:extLst>
      <p:ext uri="{BB962C8B-B14F-4D97-AF65-F5344CB8AC3E}">
        <p14:creationId xmlns:p14="http://schemas.microsoft.com/office/powerpoint/2010/main" val="2819921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42473"/>
            <a:ext cx="11823576" cy="480506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4: Learning points</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summarise your overall entry into concise points focused on the key learning that you have taken away from your workplace transformation journey.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Please identify top 3 key takeaways from your transformation strategy. </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were some gaps in your strategy? </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are the strengths that form the foundation of your strategy?</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are the future plans that you have in place to further boost this?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are some elements of the strategy that you think is unique to your organisation?</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peers/senior management/clients.  Feel free to include graphs, charts that will strengthen your business case. </a:t>
            </a:r>
            <a:endParaRPr lang="en-SG" sz="1000" dirty="0">
              <a:effectLst/>
              <a:latin typeface="Times New Roman" panose="02020603050405020304" pitchFamily="18" charset="0"/>
              <a:ea typeface="SimSun" panose="02010600030101010101" pitchFamily="2" charset="-122"/>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02480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87055"/>
            <a:ext cx="11823576" cy="4860479"/>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838462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669002"/>
            <a:ext cx="11823576" cy="4563122"/>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endParaRPr lang="en-US" b="1" kern="1200" dirty="0">
              <a:solidFill>
                <a:schemeClr val="tx1"/>
              </a:solidFill>
              <a:latin typeface="Helvetica CE 55 Roman" panose="02000503040000020004" pitchFamily="2" charset="0"/>
              <a:ea typeface="+mn-ea"/>
              <a:cs typeface="+mn-cs"/>
            </a:endParaRPr>
          </a:p>
          <a:p>
            <a:endParaRPr lang="en-US" b="1" dirty="0">
              <a:latin typeface="Helvetica CE 55 Roman" panose="02000503040000020004" pitchFamily="2" charset="0"/>
            </a:endParaRPr>
          </a:p>
          <a:p>
            <a:endParaRPr lang="en-US" b="1" kern="1200" dirty="0">
              <a:solidFill>
                <a:schemeClr val="tx1"/>
              </a:solidFill>
              <a:latin typeface="Helvetica CE 55 Roman" panose="02000503040000020004" pitchFamily="2" charset="0"/>
              <a:ea typeface="+mn-ea"/>
              <a:cs typeface="+mn-cs"/>
            </a:endParaRPr>
          </a:p>
          <a:p>
            <a:endParaRPr lang="en-US" b="1" dirty="0">
              <a:latin typeface="Helvetica CE 55 Roman" panose="02000503040000020004" pitchFamily="2" charset="0"/>
            </a:endParaRPr>
          </a:p>
          <a:p>
            <a:r>
              <a:rPr lang="en-US" b="1" kern="1200" dirty="0">
                <a:solidFill>
                  <a:schemeClr val="tx1"/>
                </a:solidFill>
                <a:latin typeface="Helvetica CE 55 Roman" panose="02000503040000020004" pitchFamily="2" charset="0"/>
                <a:ea typeface="+mn-ea"/>
                <a:cs typeface="+mn-cs"/>
              </a:rPr>
              <a:t>DECLARATION </a:t>
            </a:r>
          </a:p>
          <a:p>
            <a:r>
              <a:rPr lang="en-US" b="1" kern="1200" dirty="0">
                <a:solidFill>
                  <a:schemeClr val="tx1"/>
                </a:solidFill>
                <a:latin typeface="Helvetica CE 55 Roman" panose="02000503040000020004" pitchFamily="2" charset="0"/>
                <a:ea typeface="+mn-ea"/>
                <a:cs typeface="+mn-cs"/>
              </a:rPr>
              <a:t> </a:t>
            </a:r>
          </a:p>
          <a:p>
            <a:r>
              <a:rPr lang="en-US" b="1" kern="1200" dirty="0">
                <a:solidFill>
                  <a:schemeClr val="tx1"/>
                </a:solidFill>
                <a:latin typeface="Helvetica CE 55 Roman" panose="02000503040000020004" pitchFamily="2" charset="0"/>
                <a:ea typeface="+mn-ea"/>
                <a:cs typeface="+mn-cs"/>
                <a:sym typeface="Wingdings 2"/>
              </a:rPr>
              <a:t></a:t>
            </a:r>
            <a:r>
              <a:rPr lang="en-US" b="0" kern="1200" dirty="0">
                <a:solidFill>
                  <a:schemeClr val="tx1"/>
                </a:solidFill>
                <a:latin typeface="Helvetica CE 55 Roman" panose="02000503040000020004" pitchFamily="2" charset="0"/>
                <a:ea typeface="+mn-ea"/>
                <a:cs typeface="+mn-cs"/>
              </a:rPr>
              <a:t> </a:t>
            </a:r>
            <a:r>
              <a:rPr lang="en-US" b="0" i="0" kern="1200" dirty="0">
                <a:solidFill>
                  <a:schemeClr val="tx1"/>
                </a:solidFill>
                <a:latin typeface="Helvetica CE 55 Roman" panose="02000503040000020004" pitchFamily="2" charset="0"/>
                <a:ea typeface="+mn-ea"/>
                <a:cs typeface="+mn-cs"/>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b="1" kern="1200" dirty="0">
              <a:solidFill>
                <a:schemeClr val="tx1"/>
              </a:solidFill>
              <a:latin typeface="Helvetica CE 55 Roman" panose="02000503040000020004" pitchFamily="2" charset="0"/>
              <a:ea typeface="+mn-ea"/>
              <a:cs typeface="+mn-cs"/>
            </a:endParaRPr>
          </a:p>
          <a:p>
            <a:pPr algn="ctr"/>
            <a:r>
              <a:rPr lang="en-AU" b="1" kern="1200" dirty="0">
                <a:solidFill>
                  <a:schemeClr val="tx1"/>
                </a:solidFill>
                <a:latin typeface="Helvetica CE 55 Roman" panose="02000503040000020004" pitchFamily="2" charset="0"/>
                <a:ea typeface="+mn-ea"/>
                <a:cs typeface="+mn-cs"/>
              </a:rPr>
              <a:t>-THE END- </a:t>
            </a:r>
            <a:endParaRPr lang="en-US" b="1" kern="1200" dirty="0">
              <a:solidFill>
                <a:schemeClr val="tx1"/>
              </a:solidFill>
              <a:latin typeface="Helvetica CE 55 Roman" panose="02000503040000020004" pitchFamily="2" charset="0"/>
              <a:ea typeface="+mn-ea"/>
              <a:cs typeface="+mn-cs"/>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5416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902DE7B1-1DEF-488F-236F-62EEF6F28979}"/>
              </a:ext>
            </a:extLst>
          </p:cNvPr>
          <p:cNvGraphicFramePr>
            <a:graphicFrameLocks noGrp="1"/>
          </p:cNvGraphicFramePr>
          <p:nvPr>
            <p:extLst>
              <p:ext uri="{D42A27DB-BD31-4B8C-83A1-F6EECF244321}">
                <p14:modId xmlns:p14="http://schemas.microsoft.com/office/powerpoint/2010/main" val="766574015"/>
              </p:ext>
            </p:extLst>
          </p:nvPr>
        </p:nvGraphicFramePr>
        <p:xfrm>
          <a:off x="2032000" y="3610001"/>
          <a:ext cx="8128000" cy="1144461"/>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365144665"/>
                    </a:ext>
                  </a:extLst>
                </a:gridCol>
                <a:gridCol w="4064000">
                  <a:extLst>
                    <a:ext uri="{9D8B030D-6E8A-4147-A177-3AD203B41FA5}">
                      <a16:colId xmlns:a16="http://schemas.microsoft.com/office/drawing/2014/main" val="168321977"/>
                    </a:ext>
                  </a:extLst>
                </a:gridCol>
              </a:tblGrid>
              <a:tr h="0">
                <a:tc>
                  <a:txBody>
                    <a:bodyPr/>
                    <a:lstStyle/>
                    <a:p>
                      <a:pPr>
                        <a:lnSpc>
                          <a:spcPct val="115000"/>
                        </a:lnSpc>
                        <a:spcBef>
                          <a:spcPts val="1200"/>
                        </a:spcBef>
                        <a:spcAft>
                          <a:spcPts val="1000"/>
                        </a:spcAft>
                      </a:pPr>
                      <a: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Company name* (to be used for all marketing collaterals and on the trophy should you win)</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l">
                        <a:lnSpc>
                          <a:spcPct val="115000"/>
                        </a:lnSpc>
                        <a:spcBef>
                          <a:spcPts val="1200"/>
                        </a:spcBef>
                        <a:spcAft>
                          <a:spcPts val="1000"/>
                        </a:spcAft>
                      </a:pP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4509326"/>
                  </a:ext>
                </a:extLst>
              </a:tr>
              <a:tr h="370840">
                <a:tc>
                  <a:txBody>
                    <a:bodyPr/>
                    <a:lstStyle/>
                    <a:p>
                      <a:pPr>
                        <a:lnSpc>
                          <a:spcPct val="115000"/>
                        </a:lnSpc>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Country</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200" dirty="0">
                          <a:solidFill>
                            <a:srgbClr val="808080"/>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Thailand</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7605458"/>
                  </a:ext>
                </a:extLst>
              </a:tr>
              <a:tr h="370840">
                <a:tc>
                  <a:txBody>
                    <a:bodyPr/>
                    <a:lstStyle/>
                    <a:p>
                      <a:pPr>
                        <a:lnSpc>
                          <a:spcPct val="115000"/>
                        </a:lnSpc>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Category</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200"/>
                        </a:spcBef>
                        <a:spcAft>
                          <a:spcPts val="1000"/>
                        </a:spcAft>
                      </a:pP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6980662"/>
                  </a:ext>
                </a:extLst>
              </a:tr>
            </a:tbl>
          </a:graphicData>
        </a:graphic>
      </p:graphicFrame>
      <p:sp>
        <p:nvSpPr>
          <p:cNvPr id="12" name="TextBox 11">
            <a:extLst>
              <a:ext uri="{FF2B5EF4-FFF2-40B4-BE49-F238E27FC236}">
                <a16:creationId xmlns:a16="http://schemas.microsoft.com/office/drawing/2014/main" id="{43A6A5AC-3B7A-293A-8008-516551DFD4AB}"/>
              </a:ext>
            </a:extLst>
          </p:cNvPr>
          <p:cNvSpPr txBox="1"/>
          <p:nvPr/>
        </p:nvSpPr>
        <p:spPr>
          <a:xfrm>
            <a:off x="806019" y="1555228"/>
            <a:ext cx="10579962" cy="1692771"/>
          </a:xfrm>
          <a:prstGeom prst="rect">
            <a:avLst/>
          </a:prstGeom>
          <a:noFill/>
        </p:spPr>
        <p:txBody>
          <a:bodyPr wrap="square">
            <a:spAutoFit/>
          </a:bodyPr>
          <a:lstStyle/>
          <a:p>
            <a:pPr algn="ctr"/>
            <a:r>
              <a:rPr lang="en-US" sz="3200" b="1" dirty="0">
                <a:solidFill>
                  <a:schemeClr val="accent2">
                    <a:lumMod val="75000"/>
                  </a:schemeClr>
                </a:solidFill>
                <a:latin typeface="Arial" panose="020B0604020202020204" pitchFamily="34" charset="0"/>
                <a:cs typeface="Arial" panose="020B0604020202020204" pitchFamily="34" charset="0"/>
              </a:rPr>
              <a:t>AWARD ENTRY FORM</a:t>
            </a:r>
          </a:p>
          <a:p>
            <a:pPr algn="ctr"/>
            <a:endParaRPr lang="en-US" dirty="0">
              <a:latin typeface="Arial" panose="020B0604020202020204" pitchFamily="34" charset="0"/>
              <a:cs typeface="Arial" panose="020B0604020202020204" pitchFamily="34" charset="0"/>
            </a:endParaRPr>
          </a:p>
          <a:p>
            <a:pPr algn="ctr"/>
            <a:r>
              <a:rPr lang="en-US" dirty="0">
                <a:latin typeface="Arial" panose="020B0604020202020204" pitchFamily="34" charset="0"/>
                <a:cs typeface="Arial" panose="020B0604020202020204" pitchFamily="34" charset="0"/>
              </a:rPr>
              <a:t>It is the responsibility of the entrant to ensure that all information provided in this entry form is true and correct. No changes, including the company name that is to be used for marketing collaterals and the trophy, will be accepted by the </a:t>
            </a:r>
            <a:r>
              <a:rPr lang="en-US" dirty="0" err="1">
                <a:latin typeface="Arial" panose="020B0604020202020204" pitchFamily="34" charset="0"/>
                <a:cs typeface="Arial" panose="020B0604020202020204" pitchFamily="34" charset="0"/>
              </a:rPr>
              <a:t>organiser</a:t>
            </a:r>
            <a:r>
              <a:rPr lang="en-US" dirty="0">
                <a:latin typeface="Arial" panose="020B0604020202020204" pitchFamily="34" charset="0"/>
                <a:cs typeface="Arial" panose="020B0604020202020204" pitchFamily="34" charset="0"/>
              </a:rPr>
              <a:t> once the entry form has been submitted.</a:t>
            </a:r>
          </a:p>
        </p:txBody>
      </p:sp>
    </p:spTree>
    <p:extLst>
      <p:ext uri="{BB962C8B-B14F-4D97-AF65-F5344CB8AC3E}">
        <p14:creationId xmlns:p14="http://schemas.microsoft.com/office/powerpoint/2010/main" val="1776316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43A6A5AC-3B7A-293A-8008-516551DFD4AB}"/>
              </a:ext>
            </a:extLst>
          </p:cNvPr>
          <p:cNvSpPr txBox="1"/>
          <p:nvPr/>
        </p:nvSpPr>
        <p:spPr>
          <a:xfrm>
            <a:off x="619588" y="1604907"/>
            <a:ext cx="11098936" cy="3539430"/>
          </a:xfrm>
          <a:prstGeom prst="rect">
            <a:avLst/>
          </a:prstGeom>
          <a:noFill/>
        </p:spPr>
        <p:txBody>
          <a:bodyPr wrap="square">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GUIDELINES</a:t>
            </a:r>
            <a:endParaRPr lang="en-US" sz="1400" dirty="0">
              <a:solidFill>
                <a:schemeClr val="accent2">
                  <a:lumMod val="75000"/>
                </a:schemeClr>
              </a:solidFill>
              <a:latin typeface="Arial" panose="020B0604020202020204" pitchFamily="34" charset="0"/>
              <a:cs typeface="Arial" panose="020B0604020202020204" pitchFamily="34" charset="0"/>
            </a:endParaRPr>
          </a:p>
          <a:p>
            <a:pPr marL="342900" indent="-342900">
              <a:buFont typeface="+mj-lt"/>
              <a:buAutoNum type="arabicPeriod"/>
            </a:pPr>
            <a:r>
              <a:rPr lang="en-US" sz="1400" dirty="0">
                <a:latin typeface="Arial" panose="020B0604020202020204" pitchFamily="34" charset="0"/>
                <a:cs typeface="Arial" panose="020B0604020202020204" pitchFamily="34" charset="0"/>
              </a:rPr>
              <a:t>Please refer to the Employee Experience Awards Thailand 2024 entry guidelines document  for entry criteria and other specific requirements.</a:t>
            </a:r>
          </a:p>
          <a:p>
            <a:pPr marL="342900" indent="-342900">
              <a:buFont typeface="+mj-lt"/>
              <a:buAutoNum type="arabicPeriod"/>
            </a:pPr>
            <a:r>
              <a:rPr lang="en-US" sz="1400" dirty="0">
                <a:latin typeface="Arial" panose="020B0604020202020204" pitchFamily="34" charset="0"/>
                <a:cs typeface="Arial" panose="020B0604020202020204" pitchFamily="34" charset="0"/>
              </a:rPr>
              <a:t>Any sensitive or confidential information which is to be used for judging purposes only should be highlighted in red.</a:t>
            </a:r>
          </a:p>
          <a:p>
            <a:pPr marL="342900" indent="-342900">
              <a:buFont typeface="+mj-lt"/>
              <a:buAutoNum type="arabicPeriod"/>
            </a:pPr>
            <a:r>
              <a:rPr lang="en-GB" sz="1400" dirty="0">
                <a:latin typeface="Arial" panose="020B0604020202020204" pitchFamily="34" charset="0"/>
                <a:cs typeface="Arial" panose="020B0604020202020204" pitchFamily="34" charset="0"/>
              </a:rPr>
              <a:t>Refrain from using your own entry template with your company branding, and only use what is provided.</a:t>
            </a:r>
          </a:p>
          <a:p>
            <a:pPr marL="342900" indent="-342900">
              <a:buFont typeface="+mj-lt"/>
              <a:buAutoNum type="arabicPeriod"/>
            </a:pPr>
            <a:r>
              <a:rPr lang="en-US" sz="1400" dirty="0">
                <a:latin typeface="Arial" panose="020B0604020202020204" pitchFamily="34" charset="0"/>
                <a:cs typeface="Arial" panose="020B0604020202020204" pitchFamily="34" charset="0"/>
              </a:rPr>
              <a:t>Please use only 10-point font size, Arial. Please be reminded that the limit for your overall entry form is restricted to 2000 words only. Judges can mark you down for exceeding word limit.</a:t>
            </a:r>
          </a:p>
          <a:p>
            <a:pPr marL="342900" indent="-342900">
              <a:buFont typeface="+mj-lt"/>
              <a:buAutoNum type="arabicPeriod"/>
            </a:pPr>
            <a:r>
              <a:rPr lang="en-US" sz="1400" dirty="0">
                <a:latin typeface="Arial" panose="020B0604020202020204" pitchFamily="34" charset="0"/>
                <a:cs typeface="Arial" panose="020B0604020202020204" pitchFamily="34" charset="0"/>
              </a:rPr>
              <a:t>Please take note that we will omit Inc, Corporation, Pte. Ltd, PT, </a:t>
            </a:r>
            <a:r>
              <a:rPr lang="en-US" sz="1400" dirty="0" err="1">
                <a:latin typeface="Arial" panose="020B0604020202020204" pitchFamily="34" charset="0"/>
                <a:cs typeface="Arial" panose="020B0604020202020204" pitchFamily="34" charset="0"/>
              </a:rPr>
              <a:t>Berhad</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Sdn</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Bhd</a:t>
            </a:r>
            <a:r>
              <a:rPr lang="en-US" sz="1400" dirty="0">
                <a:latin typeface="Arial" panose="020B0604020202020204" pitchFamily="34" charset="0"/>
                <a:cs typeface="Arial" panose="020B0604020202020204" pitchFamily="34" charset="0"/>
              </a:rPr>
              <a:t> and </a:t>
            </a:r>
            <a:r>
              <a:rPr lang="en-US" sz="1400" dirty="0" err="1">
                <a:latin typeface="Arial" panose="020B0604020202020204" pitchFamily="34" charset="0"/>
                <a:cs typeface="Arial" panose="020B0604020202020204" pitchFamily="34" charset="0"/>
              </a:rPr>
              <a:t>etc</a:t>
            </a:r>
            <a:r>
              <a:rPr lang="en-US" sz="1400" dirty="0">
                <a:latin typeface="Arial" panose="020B0604020202020204" pitchFamily="34" charset="0"/>
                <a:cs typeface="Arial" panose="020B0604020202020204" pitchFamily="34" charset="0"/>
              </a:rPr>
              <a:t> in order to follow our editorial design guidelines in all marketing collaterals including trophy.</a:t>
            </a:r>
          </a:p>
          <a:p>
            <a:endParaRPr lang="en-US" sz="1400" dirty="0">
              <a:solidFill>
                <a:schemeClr val="accent2">
                  <a:lumMod val="75000"/>
                </a:schemeClr>
              </a:solidFill>
              <a:latin typeface="Arial" panose="020B0604020202020204" pitchFamily="34" charset="0"/>
              <a:cs typeface="Arial" panose="020B0604020202020204" pitchFamily="34" charset="0"/>
            </a:endParaRPr>
          </a:p>
          <a:p>
            <a:r>
              <a:rPr lang="en-US" sz="1400" b="1" u="sng" dirty="0">
                <a:solidFill>
                  <a:schemeClr val="accent2">
                    <a:lumMod val="75000"/>
                  </a:schemeClr>
                </a:solidFill>
                <a:latin typeface="Arial" panose="020B0604020202020204" pitchFamily="34" charset="0"/>
                <a:cs typeface="Arial" panose="020B0604020202020204" pitchFamily="34" charset="0"/>
              </a:rPr>
              <a:t>HOW TO SUBMIT:</a:t>
            </a:r>
          </a:p>
          <a:p>
            <a:pPr marL="342900" indent="-342900">
              <a:buFont typeface="+mj-lt"/>
              <a:buAutoNum type="arabicPeriod"/>
            </a:pPr>
            <a:r>
              <a:rPr lang="en-US" sz="1400" dirty="0">
                <a:latin typeface="Arial" panose="020B0604020202020204" pitchFamily="34" charset="0"/>
                <a:cs typeface="Arial" panose="020B0604020202020204" pitchFamily="34" charset="0"/>
              </a:rPr>
              <a:t>Once you are ready to submit your nomination, please save this file as a PDF document.</a:t>
            </a:r>
          </a:p>
          <a:p>
            <a:pPr marL="342900" indent="-342900">
              <a:buFont typeface="+mj-lt"/>
              <a:buAutoNum type="arabicPeriod"/>
            </a:pPr>
            <a:r>
              <a:rPr lang="en-US" sz="1400" dirty="0">
                <a:latin typeface="Arial" panose="020B0604020202020204" pitchFamily="34" charset="0"/>
                <a:cs typeface="Arial" panose="020B0604020202020204" pitchFamily="34" charset="0"/>
              </a:rPr>
              <a:t>Remember to prepare and upload your supporting documents and images, if any, on the online submission page.</a:t>
            </a:r>
          </a:p>
          <a:p>
            <a:pPr marL="342900" indent="-342900">
              <a:buFont typeface="+mj-lt"/>
              <a:buAutoNum type="arabicPeriod"/>
            </a:pPr>
            <a:r>
              <a:rPr lang="en-US" sz="1400" dirty="0">
                <a:latin typeface="Arial" panose="020B0604020202020204" pitchFamily="34" charset="0"/>
                <a:cs typeface="Arial" panose="020B0604020202020204" pitchFamily="34" charset="0"/>
              </a:rPr>
              <a:t>Upload this core award entry form document along with the supporting documents and images, </a:t>
            </a:r>
            <a:r>
              <a:rPr lang="en-US" sz="1400" dirty="0">
                <a:highlight>
                  <a:srgbClr val="FFFF00"/>
                </a:highlight>
                <a:latin typeface="Arial" panose="020B0604020202020204" pitchFamily="34" charset="0"/>
                <a:cs typeface="Arial" panose="020B0604020202020204" pitchFamily="34" charset="0"/>
                <a:hlinkClick r:id="rId2"/>
              </a:rPr>
              <a:t>here</a:t>
            </a:r>
            <a:r>
              <a:rPr lang="en-US" sz="1400" dirty="0">
                <a:highlight>
                  <a:srgbClr val="FFFF00"/>
                </a:highlight>
                <a:latin typeface="Arial" panose="020B0604020202020204" pitchFamily="34" charset="0"/>
                <a:cs typeface="Arial" panose="020B0604020202020204" pitchFamily="34" charset="0"/>
              </a:rPr>
              <a:t>.</a:t>
            </a:r>
          </a:p>
          <a:p>
            <a:pPr marL="342900" indent="-342900">
              <a:buFont typeface="+mj-lt"/>
              <a:buAutoNum type="arabicPeriod"/>
            </a:pPr>
            <a:endParaRPr lang="en-US" sz="1400" dirty="0">
              <a:solidFill>
                <a:schemeClr val="accent2">
                  <a:lumMod val="75000"/>
                </a:schemeClr>
              </a:solidFill>
              <a:latin typeface="Arial" panose="020B0604020202020204" pitchFamily="34" charset="0"/>
              <a:cs typeface="Arial" panose="020B0604020202020204" pitchFamily="34" charset="0"/>
            </a:endParaRPr>
          </a:p>
          <a:p>
            <a:endParaRPr lang="en-US" sz="1400" b="1" u="sng" dirty="0">
              <a:solidFill>
                <a:schemeClr val="accent2">
                  <a:lumMod val="75000"/>
                </a:schemeClr>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756E31F8-764B-7E49-871B-A88EDBD89AF2}"/>
              </a:ext>
            </a:extLst>
          </p:cNvPr>
          <p:cNvSpPr txBox="1"/>
          <p:nvPr/>
        </p:nvSpPr>
        <p:spPr>
          <a:xfrm>
            <a:off x="619587" y="4899357"/>
            <a:ext cx="8551045" cy="2677656"/>
          </a:xfrm>
          <a:prstGeom prst="rect">
            <a:avLst/>
          </a:prstGeom>
          <a:noFill/>
        </p:spPr>
        <p:txBody>
          <a:bodyPr wrap="square" numCol="2">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CONTACT US:</a:t>
            </a:r>
          </a:p>
          <a:p>
            <a:r>
              <a:rPr lang="en-US" sz="1400" b="1" dirty="0">
                <a:latin typeface="Arial" panose="020B0604020202020204" pitchFamily="34" charset="0"/>
                <a:ea typeface="Helvetica Neue" panose="02000503000000020004" pitchFamily="2" charset="0"/>
                <a:cs typeface="Arial" panose="020B0604020202020204" pitchFamily="34" charset="0"/>
              </a:rPr>
              <a:t>Reggie Ola</a:t>
            </a:r>
          </a:p>
          <a:p>
            <a:r>
              <a:rPr lang="en-US" sz="1400" dirty="0">
                <a:latin typeface="Arial" panose="020B0604020202020204" pitchFamily="34" charset="0"/>
                <a:ea typeface="Helvetica Neue" panose="02000503000000020004" pitchFamily="2" charset="0"/>
                <a:cs typeface="Arial" panose="020B0604020202020204" pitchFamily="34" charset="0"/>
              </a:rPr>
              <a:t>Senior Regional Project Manager</a:t>
            </a:r>
          </a:p>
          <a:p>
            <a:r>
              <a:rPr lang="en-US" sz="1400" dirty="0">
                <a:latin typeface="Arial" panose="020B0604020202020204" pitchFamily="34" charset="0"/>
                <a:ea typeface="Helvetica Neue" panose="02000503000000020004" pitchFamily="2" charset="0"/>
                <a:cs typeface="Arial" panose="020B0604020202020204" pitchFamily="34" charset="0"/>
              </a:rPr>
              <a:t>Tel: +65 6692 9031 Ext 813</a:t>
            </a:r>
          </a:p>
          <a:p>
            <a:r>
              <a:rPr lang="en-US" sz="1400" dirty="0">
                <a:latin typeface="Arial" panose="020B0604020202020204" pitchFamily="34" charset="0"/>
                <a:ea typeface="Helvetica Neue" panose="02000503000000020004" pitchFamily="2" charset="0"/>
                <a:cs typeface="Arial" panose="020B0604020202020204" pitchFamily="34" charset="0"/>
              </a:rPr>
              <a:t>Mobile: +63 9955458533</a:t>
            </a:r>
          </a:p>
          <a:p>
            <a:r>
              <a:rPr lang="en-US" sz="1400" dirty="0">
                <a:latin typeface="Arial" panose="020B0604020202020204" pitchFamily="34" charset="0"/>
                <a:ea typeface="Helvetica Neue" panose="02000503000000020004" pitchFamily="2" charset="0"/>
                <a:cs typeface="Arial" panose="020B0604020202020204" pitchFamily="34" charset="0"/>
              </a:rPr>
              <a:t>Email: </a:t>
            </a:r>
            <a:r>
              <a:rPr lang="en-US" sz="1400" dirty="0">
                <a:latin typeface="Arial" panose="020B0604020202020204" pitchFamily="34" charset="0"/>
                <a:ea typeface="Helvetica Neue" panose="02000503000000020004" pitchFamily="2" charset="0"/>
                <a:cs typeface="Arial" panose="020B0604020202020204" pitchFamily="34" charset="0"/>
                <a:hlinkClick r:id="rId3"/>
              </a:rPr>
              <a:t>reggieo@humanresourcesonline.net</a:t>
            </a:r>
            <a:endParaRPr lang="en-US" sz="1400"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SG" sz="1400" b="1" i="0" dirty="0">
              <a:solidFill>
                <a:srgbClr val="000000"/>
              </a:solidFill>
              <a:effectLst/>
              <a:latin typeface="Arial" panose="020B0604020202020204" pitchFamily="34" charset="0"/>
              <a:cs typeface="Arial" panose="020B0604020202020204" pitchFamily="34" charset="0"/>
            </a:endParaRPr>
          </a:p>
          <a:p>
            <a:r>
              <a:rPr lang="en-SG" sz="1400" b="1" dirty="0">
                <a:latin typeface="Arial" panose="020B0604020202020204" pitchFamily="34" charset="0"/>
                <a:ea typeface="Helvetica Neue" panose="02000503000000020004" pitchFamily="2" charset="0"/>
                <a:cs typeface="Arial" panose="020B0604020202020204" pitchFamily="34" charset="0"/>
              </a:rPr>
              <a:t>Abigael </a:t>
            </a:r>
            <a:r>
              <a:rPr lang="en-SG" sz="1400" b="1" dirty="0" err="1">
                <a:latin typeface="Arial" panose="020B0604020202020204" pitchFamily="34" charset="0"/>
                <a:ea typeface="Helvetica Neue" panose="02000503000000020004" pitchFamily="2" charset="0"/>
                <a:cs typeface="Arial" panose="020B0604020202020204" pitchFamily="34" charset="0"/>
              </a:rPr>
              <a:t>Ayerdi</a:t>
            </a:r>
            <a:endParaRPr lang="en-SG" sz="1400" b="1" dirty="0">
              <a:latin typeface="Arial" panose="020B0604020202020204" pitchFamily="34" charset="0"/>
              <a:ea typeface="Helvetica Neue" panose="02000503000000020004" pitchFamily="2" charset="0"/>
              <a:cs typeface="Arial" panose="020B0604020202020204" pitchFamily="34" charset="0"/>
            </a:endParaRPr>
          </a:p>
          <a:p>
            <a:r>
              <a:rPr lang="en-SG" sz="1400" i="1" dirty="0">
                <a:latin typeface="Arial" panose="020B0604020202020204" pitchFamily="34" charset="0"/>
                <a:ea typeface="Helvetica Neue" panose="02000503000000020004" pitchFamily="2" charset="0"/>
                <a:cs typeface="Arial" panose="020B0604020202020204" pitchFamily="34" charset="0"/>
              </a:rPr>
              <a:t>Regional Project Manager</a:t>
            </a:r>
          </a:p>
          <a:p>
            <a:r>
              <a:rPr lang="en-SG" sz="1400" dirty="0">
                <a:latin typeface="Arial" panose="020B0604020202020204" pitchFamily="34" charset="0"/>
                <a:ea typeface="Helvetica Neue" panose="02000503000000020004" pitchFamily="2" charset="0"/>
                <a:cs typeface="Arial" panose="020B0604020202020204" pitchFamily="34" charset="0"/>
              </a:rPr>
              <a:t>Tel: </a:t>
            </a:r>
            <a:r>
              <a:rPr lang="en-GB" sz="1400" dirty="0">
                <a:latin typeface="Arial" panose="020B0604020202020204" pitchFamily="34" charset="0"/>
                <a:ea typeface="Helvetica Neue" panose="02000503000000020004" pitchFamily="2" charset="0"/>
                <a:cs typeface="Arial" panose="020B0604020202020204" pitchFamily="34" charset="0"/>
              </a:rPr>
              <a:t>+65 6692 9031 Ext 814</a:t>
            </a:r>
          </a:p>
          <a:p>
            <a:r>
              <a:rPr lang="en-SG" sz="1400" dirty="0">
                <a:latin typeface="Arial" panose="020B0604020202020204" pitchFamily="34" charset="0"/>
                <a:ea typeface="Helvetica Neue" panose="02000503000000020004" pitchFamily="2" charset="0"/>
                <a:cs typeface="Arial" panose="020B0604020202020204" pitchFamily="34" charset="0"/>
              </a:rPr>
              <a:t>Mobile: +63 9975296501</a:t>
            </a:r>
          </a:p>
          <a:p>
            <a:r>
              <a:rPr lang="en-SG" sz="1400" dirty="0">
                <a:latin typeface="Arial" panose="020B0604020202020204" pitchFamily="34" charset="0"/>
                <a:ea typeface="Helvetica Neue" panose="02000503000000020004" pitchFamily="2" charset="0"/>
                <a:cs typeface="Arial" panose="020B0604020202020204" pitchFamily="34" charset="0"/>
              </a:rPr>
              <a:t>Email: </a:t>
            </a:r>
            <a:r>
              <a:rPr lang="en-SG" sz="1400" dirty="0">
                <a:latin typeface="Arial" panose="020B0604020202020204" pitchFamily="34" charset="0"/>
                <a:ea typeface="Helvetica Neue" panose="02000503000000020004" pitchFamily="2" charset="0"/>
                <a:cs typeface="Arial" panose="020B0604020202020204" pitchFamily="34" charset="0"/>
                <a:hlinkClick r:id="rId4"/>
              </a:rPr>
              <a:t>abigaela@humanresourcesonline.net</a:t>
            </a:r>
            <a:endParaRPr lang="en-US" sz="1400" dirty="0">
              <a:latin typeface="Arial" panose="020B0604020202020204" pitchFamily="34" charset="0"/>
              <a:ea typeface="Helvetica Neue" panose="02000503000000020004" pitchFamily="2" charset="0"/>
              <a:cs typeface="Arial" panose="020B0604020202020204" pitchFamily="34" charset="0"/>
            </a:endParaRPr>
          </a:p>
        </p:txBody>
      </p:sp>
    </p:spTree>
    <p:extLst>
      <p:ext uri="{BB962C8B-B14F-4D97-AF65-F5344CB8AC3E}">
        <p14:creationId xmlns:p14="http://schemas.microsoft.com/office/powerpoint/2010/main" val="1580155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615440"/>
            <a:ext cx="11823576" cy="4732094"/>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1: Business challenge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outline key business challenges that you were faced with the past year.</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i="1" dirty="0">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Provide the context of your industry and include the brief background/overview of your company.</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information that demonstrates the implications of the business challenges faced.</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were your initial plan/business opportunities you were looking to pursue?</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How has the challenge(s) pivoted your vision, goal and mission of your HR strategy?</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was the company’s overall direction? What kind of buy-in and support did you get from your top management and line-of-business managers to overcome the challenge?</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are some innovative and/or new ideas proposed when brainstorming solutions to tackle the challenge(s)?</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is the expected business ROI </a:t>
            </a:r>
            <a:r>
              <a:rPr lang="en-AU" sz="1000" dirty="0">
                <a:effectLst/>
                <a:latin typeface="Arial" panose="020B0604020202020204" pitchFamily="34" charset="0"/>
                <a:ea typeface="SimSun" panose="02010600030101010101" pitchFamily="2" charset="-122"/>
              </a:rPr>
              <a:t>from the proposed changes?</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peers/senior management/clients.  Feel free to include graphs, charts that will strengthen your business case. </a:t>
            </a:r>
            <a:endParaRPr lang="en-SG" sz="1000" dirty="0">
              <a:effectLst/>
              <a:latin typeface="Times New Roman" panose="02020603050405020304" pitchFamily="18" charset="0"/>
              <a:ea typeface="SimSun" panose="02010600030101010101" pitchFamily="2" charset="-122"/>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95645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7"/>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00296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51709"/>
            <a:ext cx="11823576" cy="479582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2: Strategy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share the strategies that you have implemented to transform your business.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i="1" dirty="0">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did you do to transform your business? </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Outline the milestones in your strategy highlighting what worked and what didn’t work. How did you solve the issues that cropped up along the way when you were executing your strategy?</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How was your strategy communicated to all stakeholders? What were some of the channels you used?</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Who were your key stakeholders? How did you maintain continued support from key stakeholders?</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information that demonstrates the acceptance rate of the transformation strategy. </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were the key objectives of your transformation strategy? </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are some of the USP’s of your transformation strategy? How does this align with your organisational goals?</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peers/senior management/clients.  Feel free to include graphs, charts that will strengthen your business case. </a:t>
            </a:r>
            <a:endParaRPr lang="en-SG" sz="1000" dirty="0">
              <a:effectLst/>
              <a:latin typeface="Times New Roman" panose="02020603050405020304" pitchFamily="18" charset="0"/>
              <a:ea typeface="SimSun" panose="02010600030101010101" pitchFamily="2" charset="-122"/>
            </a:endParaRPr>
          </a:p>
          <a:p>
            <a:pPr marL="0" marR="0">
              <a:spcBef>
                <a:spcPts val="0"/>
              </a:spcBef>
              <a:spcAft>
                <a:spcPts val="6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 </a:t>
            </a: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35366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7"/>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70506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42473"/>
            <a:ext cx="11823576" cy="480506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3: Impact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outline how your strategy has affected your organisation.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were the primary and secondary results of your strategy? How did your plan affect your organisational culture and goals? </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business and commercial benefits did your transformation strategy deliver?</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was the feedback from your stakeholders?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How did you track the ROI of your impact?</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Please provide some evidence of success. You may use metrics, anecdotes and case studies.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peers/senior management/clients.  Feel free to include graphs, charts that will strengthen your business case. </a:t>
            </a:r>
            <a:endParaRPr lang="en-SG" sz="1000" i="1" dirty="0">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GB" sz="1000"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GB" sz="1000"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78940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77818"/>
            <a:ext cx="11823576" cy="4869716"/>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468673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86</TotalTime>
  <Words>1386</Words>
  <Application>Microsoft Office PowerPoint</Application>
  <PresentationFormat>Widescreen</PresentationFormat>
  <Paragraphs>365</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Helvetica CE 55 Roman</vt: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Nadira Putri</dc:creator>
  <cp:lastModifiedBy>Joleen Quek</cp:lastModifiedBy>
  <cp:revision>32</cp:revision>
  <dcterms:created xsi:type="dcterms:W3CDTF">2023-03-16T08:53:29Z</dcterms:created>
  <dcterms:modified xsi:type="dcterms:W3CDTF">2023-11-21T10:09:55Z</dcterms:modified>
</cp:coreProperties>
</file>