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7" r:id="rId4"/>
    <p:sldId id="270" r:id="rId5"/>
    <p:sldId id="282" r:id="rId6"/>
    <p:sldId id="304" r:id="rId7"/>
    <p:sldId id="264" r:id="rId8"/>
    <p:sldId id="305" r:id="rId9"/>
    <p:sldId id="306" r:id="rId10"/>
    <p:sldId id="294" r:id="rId11"/>
    <p:sldId id="307" r:id="rId12"/>
    <p:sldId id="308" r:id="rId13"/>
    <p:sldId id="276" r:id="rId14"/>
    <p:sldId id="309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00FF"/>
    <a:srgbClr val="CC66FF"/>
    <a:srgbClr val="CC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89" autoAdjust="0"/>
    <p:restoredTop sz="94624" autoAdjust="0"/>
  </p:normalViewPr>
  <p:slideViewPr>
    <p:cSldViewPr>
      <p:cViewPr varScale="1">
        <p:scale>
          <a:sx n="90" d="100"/>
          <a:sy n="90" d="100"/>
        </p:scale>
        <p:origin x="-1032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58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4A4D0-0E61-495A-BC53-6D3E7070176B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88E79-F7EA-435C-81E4-31C91A8DEA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DE6F4-2AB6-45F9-9082-A181EA8B06B4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6885-A504-48F6-A91A-A89B6A2DC7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6885-A504-48F6-A91A-A89B6A2DC7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Sparks2020 Logo H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47324" y="0"/>
            <a:ext cx="1596676" cy="555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A278D-9403-4880-B51A-8429B0ABB9A4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5904-0F79-4493-80AC-93CA5DEFE53F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5904-0F79-4493-80AC-93CA5DEFE53F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CD9D-1183-4039-840D-48845F34553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parks2020 Logo H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467600" y="-1"/>
            <a:ext cx="1676400" cy="5829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A278D-9403-4880-B51A-8429B0ABB9A4}" type="datetimeFigureOut">
              <a:rPr lang="en-US" smtClean="0"/>
              <a:pPr/>
              <a:t>5/20/2022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BC141-DAA0-4F6C-B7C4-FC1D3A01A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umanresourcesonline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800350"/>
            <a:ext cx="9144000" cy="1102519"/>
          </a:xfrm>
        </p:spPr>
        <p:txBody>
          <a:bodyPr>
            <a:normAutofit/>
          </a:bodyPr>
          <a:lstStyle/>
          <a:p>
            <a:r>
              <a:rPr lang="en-US" altLang="zh-TW" sz="2800" b="1" dirty="0">
                <a:latin typeface="+mn-lt"/>
                <a:cs typeface="Arial" pitchFamily="34" charset="0"/>
              </a:rPr>
              <a:t>Core Submission Document </a:t>
            </a:r>
            <a:r>
              <a:rPr lang="en-US" altLang="zh-TW" sz="2800" b="1" dirty="0" smtClean="0">
                <a:latin typeface="+mn-lt"/>
                <a:cs typeface="Arial" pitchFamily="34" charset="0"/>
              </a:rPr>
              <a:t>Template</a:t>
            </a:r>
            <a:endParaRPr lang="en-US" sz="2800" dirty="0">
              <a:latin typeface="+mn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" y="4229101"/>
            <a:ext cx="9109075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sz="900" dirty="0"/>
              <a:t>The </a:t>
            </a:r>
            <a:r>
              <a:rPr lang="en-US" altLang="zh-TW" sz="900" dirty="0" smtClean="0"/>
              <a:t>HR Distinction Awards 2022 </a:t>
            </a:r>
            <a:r>
              <a:rPr lang="en-US" altLang="zh-TW" sz="900" dirty="0"/>
              <a:t>HK is produced by </a:t>
            </a:r>
            <a:r>
              <a:rPr lang="en-US" altLang="zh-TW" sz="900" dirty="0" smtClean="0"/>
              <a:t>Human Resources Online, </a:t>
            </a:r>
            <a:r>
              <a:rPr lang="en-US" altLang="zh-TW" sz="900" dirty="0"/>
              <a:t>a publication of Lighthouse Independent Media</a:t>
            </a:r>
            <a:br>
              <a:rPr lang="en-US" altLang="zh-TW" sz="900" dirty="0"/>
            </a:br>
            <a:r>
              <a:rPr lang="en-US" altLang="zh-TW" sz="900" dirty="0"/>
              <a:t> </a:t>
            </a:r>
            <a:r>
              <a:rPr lang="en-US" sz="900" dirty="0" smtClean="0"/>
              <a:t>Unit 1804-1805, </a:t>
            </a:r>
            <a:r>
              <a:rPr lang="en-US" sz="900" dirty="0" err="1" smtClean="0"/>
              <a:t>Seaview</a:t>
            </a:r>
            <a:r>
              <a:rPr lang="en-US" sz="900" dirty="0" smtClean="0"/>
              <a:t> Commercial Building, 21-24 </a:t>
            </a:r>
            <a:r>
              <a:rPr lang="en-US" altLang="zh-TW" sz="900" dirty="0" smtClean="0"/>
              <a:t>Connaught </a:t>
            </a:r>
            <a:r>
              <a:rPr lang="en-US" altLang="zh-TW" sz="900" dirty="0"/>
              <a:t>Road West, Sheung Wan, Hong Kong</a:t>
            </a:r>
          </a:p>
          <a:p>
            <a:pPr algn="ctr"/>
            <a:r>
              <a:rPr lang="en-US" altLang="zh-TW" sz="900" dirty="0"/>
              <a:t>Tel: + 852 2861-1882   Fax: + 852 2861-1336   </a:t>
            </a:r>
            <a:r>
              <a:rPr lang="en-GB" sz="900" dirty="0" smtClean="0">
                <a:hlinkClick r:id="rId3"/>
              </a:rPr>
              <a:t>https://www.humanresourcesonline.net/</a:t>
            </a:r>
            <a:endParaRPr lang="zh-TW" altLang="en-US" sz="900" dirty="0"/>
          </a:p>
        </p:txBody>
      </p:sp>
      <p:pic>
        <p:nvPicPr>
          <p:cNvPr id="6" name="Picture 5" descr="Sparks2020 Logo 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3557" y="933868"/>
            <a:ext cx="4476886" cy="1556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 smtClean="0">
                <a:latin typeface="+mj-lt"/>
                <a:ea typeface="+mj-ea"/>
                <a:cs typeface="+mj-cs"/>
              </a:rPr>
              <a:t>Impact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1"/>
            <a:ext cx="69342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 smtClean="0"/>
              <a:t>(30</a:t>
            </a:r>
            <a:r>
              <a:rPr lang="en-US" altLang="zh-TW" sz="1100" u="sng" dirty="0"/>
              <a:t>%) Max. </a:t>
            </a:r>
            <a:r>
              <a:rPr lang="en-US" altLang="zh-TW" sz="1100" u="sng" dirty="0" smtClean="0"/>
              <a:t>3 slides, visuals included – slide 2/3</a:t>
            </a:r>
            <a:endParaRPr lang="en-US" altLang="zh-TW" sz="1100" u="sng" dirty="0"/>
          </a:p>
          <a:p>
            <a:pPr lvl="0">
              <a:buFont typeface="Arial" pitchFamily="34" charset="0"/>
              <a:buChar char="•"/>
            </a:pPr>
            <a:r>
              <a:rPr lang="en-US" sz="1000" dirty="0" smtClean="0"/>
              <a:t>What were the primary results and what were the unintended positive consequences of your innovative strategy?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 smtClean="0"/>
              <a:t>How did the programme make a different to employees, and the</a:t>
            </a:r>
            <a:r>
              <a:rPr lang="en-US" sz="1000" dirty="0" smtClean="0"/>
              <a:t> </a:t>
            </a:r>
            <a:r>
              <a:rPr lang="en-US" sz="1000" dirty="0" err="1" smtClean="0"/>
              <a:t>organisation’s</a:t>
            </a:r>
            <a:r>
              <a:rPr lang="en-US" sz="1000" dirty="0" smtClean="0"/>
              <a:t> commercial/business </a:t>
            </a:r>
            <a:r>
              <a:rPr lang="en-GB" sz="1000" dirty="0" smtClean="0"/>
              <a:t>objective?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 smtClean="0"/>
              <a:t>What was the feedback from stakeholders (employees, line management, top management) post implementation? 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 smtClean="0"/>
              <a:t>Evidence of success: How has the idea/strategy strengthened the </a:t>
            </a:r>
            <a:r>
              <a:rPr lang="en-US" sz="1000" dirty="0" err="1" smtClean="0"/>
              <a:t>organisation</a:t>
            </a:r>
            <a:r>
              <a:rPr lang="en-US" sz="1000" dirty="0" smtClean="0"/>
              <a:t>? Please use metrics, anecdotes and case studies</a:t>
            </a:r>
            <a:endParaRPr lang="en-GB" sz="1000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None/>
                      </a:pPr>
                      <a:endParaRPr lang="en-US" sz="1500" b="0" i="1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 smtClean="0">
                <a:latin typeface="+mj-lt"/>
                <a:ea typeface="+mj-ea"/>
                <a:cs typeface="+mj-cs"/>
              </a:rPr>
              <a:t>Impact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1"/>
            <a:ext cx="69342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 smtClean="0"/>
              <a:t>(30</a:t>
            </a:r>
            <a:r>
              <a:rPr lang="en-US" altLang="zh-TW" sz="1100" u="sng" dirty="0"/>
              <a:t>%) Max. </a:t>
            </a:r>
            <a:r>
              <a:rPr lang="en-US" altLang="zh-TW" sz="1100" u="sng" dirty="0" smtClean="0"/>
              <a:t>3 slides, visuals included – slide 3/3</a:t>
            </a:r>
            <a:endParaRPr lang="en-US" altLang="zh-TW" sz="1100" u="sng" dirty="0"/>
          </a:p>
          <a:p>
            <a:pPr lvl="0">
              <a:buFont typeface="Arial" pitchFamily="34" charset="0"/>
              <a:buChar char="•"/>
            </a:pPr>
            <a:r>
              <a:rPr lang="en-US" sz="1000" dirty="0" smtClean="0"/>
              <a:t>What were the primary results and what were the unintended positive consequences of your innovative strategy?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 smtClean="0"/>
              <a:t>How did the programme make a different to employees, and the</a:t>
            </a:r>
            <a:r>
              <a:rPr lang="en-US" sz="1000" dirty="0" smtClean="0"/>
              <a:t> </a:t>
            </a:r>
            <a:r>
              <a:rPr lang="en-US" sz="1000" dirty="0" err="1" smtClean="0"/>
              <a:t>organisation’s</a:t>
            </a:r>
            <a:r>
              <a:rPr lang="en-US" sz="1000" dirty="0" smtClean="0"/>
              <a:t> commercial/business </a:t>
            </a:r>
            <a:r>
              <a:rPr lang="en-GB" sz="1000" dirty="0" smtClean="0"/>
              <a:t>objective?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 smtClean="0"/>
              <a:t>What was the feedback from stakeholders (employees, line management, top management) post implementation? 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 smtClean="0"/>
              <a:t>Evidence of success: How has the idea/strategy strengthened the </a:t>
            </a:r>
            <a:r>
              <a:rPr lang="en-US" sz="1000" dirty="0" err="1" smtClean="0"/>
              <a:t>organisation</a:t>
            </a:r>
            <a:r>
              <a:rPr lang="en-US" sz="1000" dirty="0" smtClean="0"/>
              <a:t>? Please use metrics, anecdotes and case studies</a:t>
            </a:r>
            <a:endParaRPr lang="en-GB" sz="1000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None/>
                      </a:pPr>
                      <a:endParaRPr lang="en-US" sz="1500" b="0" i="1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8191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4970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 smtClean="0">
                <a:latin typeface="+mj-lt"/>
                <a:ea typeface="+mj-ea"/>
                <a:cs typeface="+mj-cs"/>
              </a:rPr>
              <a:t>Future initiatives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00200" y="0"/>
            <a:ext cx="60960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 smtClean="0"/>
              <a:t>(20</a:t>
            </a:r>
            <a:r>
              <a:rPr lang="en-US" altLang="zh-TW" sz="1100" u="sng" dirty="0"/>
              <a:t>%) Max. </a:t>
            </a:r>
            <a:r>
              <a:rPr lang="en-US" altLang="zh-TW" sz="1100" u="sng" dirty="0" smtClean="0"/>
              <a:t>2 slides, visuals included – slide 1/2 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 smtClean="0"/>
              <a:t>What other HR objectives do you plan to pursue next? Has the successful implementation of your HR strategy affected the way your organisation approaches project implementation in other areas?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 smtClean="0"/>
              <a:t>What has the implementation of your HR strategy taught you about what else is achievable?</a:t>
            </a:r>
            <a:r>
              <a:rPr lang="en-US" sz="1000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 smtClean="0"/>
              <a:t>What else can be done differently to further improve? How will you intend to build on your efforts in the future? </a:t>
            </a:r>
            <a:endParaRPr lang="en-US" altLang="zh-TW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04800" y="819150"/>
          <a:ext cx="8610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1910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49701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 smtClean="0">
                <a:latin typeface="+mj-lt"/>
                <a:ea typeface="+mj-ea"/>
                <a:cs typeface="+mj-cs"/>
              </a:rPr>
              <a:t>Future initiatives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00200" y="0"/>
            <a:ext cx="60960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 smtClean="0"/>
              <a:t>(20</a:t>
            </a:r>
            <a:r>
              <a:rPr lang="en-US" altLang="zh-TW" sz="1100" u="sng" dirty="0"/>
              <a:t>%) Max. </a:t>
            </a:r>
            <a:r>
              <a:rPr lang="en-US" altLang="zh-TW" sz="1100" u="sng" dirty="0" smtClean="0"/>
              <a:t>2 slides, visuals included – slide 2/2 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 smtClean="0"/>
              <a:t>What other HR objectives do you plan to pursue next? Has the successful implementation of your HR strategy affected the way your organisation approaches project implementation in other areas?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 smtClean="0"/>
              <a:t>What has the implementation of your HR strategy taught you about what else is achievable?</a:t>
            </a:r>
            <a:r>
              <a:rPr lang="en-US" sz="1000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 smtClean="0"/>
              <a:t>What else can be done differently to further improve? How will you intend to build on your efforts in the future? </a:t>
            </a:r>
            <a:endParaRPr lang="en-US" altLang="zh-TW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0" y="4629150"/>
            <a:ext cx="3048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1550" y="846534"/>
            <a:ext cx="7056438" cy="2106216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500" dirty="0"/>
              <a:t>Please paste your </a:t>
            </a:r>
            <a:r>
              <a:rPr lang="en-US" altLang="zh-TW" sz="1500" dirty="0" err="1" smtClean="0"/>
              <a:t>organisation</a:t>
            </a:r>
            <a:r>
              <a:rPr lang="en-US" altLang="zh-TW" sz="1500" dirty="0" smtClean="0"/>
              <a:t>/brand </a:t>
            </a:r>
            <a:r>
              <a:rPr lang="en-US" altLang="zh-TW" sz="1500" dirty="0"/>
              <a:t>logo here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  <a:t/>
            </a:r>
            <a:b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+mj-cs"/>
              </a:rPr>
            </a:b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3028950"/>
            <a:ext cx="7543800" cy="784830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500" b="1" dirty="0">
                <a:ea typeface="+mj-ea"/>
                <a:cs typeface="+mj-cs"/>
              </a:rPr>
              <a:t>Please provide the following </a:t>
            </a:r>
            <a:r>
              <a:rPr lang="en-US" altLang="zh-TW" sz="1500" b="1" dirty="0" smtClean="0">
                <a:ea typeface="+mj-ea"/>
                <a:cs typeface="+mj-cs"/>
              </a:rPr>
              <a:t>information</a:t>
            </a:r>
            <a:endParaRPr lang="en-US" altLang="zh-TW" sz="1500" b="1" dirty="0">
              <a:ea typeface="+mj-ea"/>
              <a:cs typeface="+mj-cs"/>
            </a:endParaRPr>
          </a:p>
          <a:p>
            <a:pPr marL="457200" indent="-457200">
              <a:defRPr/>
            </a:pPr>
            <a:r>
              <a:rPr lang="en-US" altLang="zh-TW" sz="1500" dirty="0">
                <a:ea typeface="+mj-ea"/>
                <a:cs typeface="+mj-cs"/>
              </a:rPr>
              <a:t>Name of Category: </a:t>
            </a:r>
          </a:p>
          <a:p>
            <a:pPr>
              <a:defRPr/>
            </a:pPr>
            <a:r>
              <a:rPr lang="en-GB" altLang="zh-TW" sz="1500" dirty="0" smtClean="0">
                <a:latin typeface="Calibri" pitchFamily="34" charset="0"/>
              </a:rPr>
              <a:t>Name </a:t>
            </a:r>
            <a:r>
              <a:rPr lang="en-GB" altLang="zh-TW" sz="1500" dirty="0">
                <a:latin typeface="Calibri" pitchFamily="34" charset="0"/>
              </a:rPr>
              <a:t>of </a:t>
            </a:r>
            <a:r>
              <a:rPr lang="en-GB" altLang="zh-TW" sz="1500" dirty="0" smtClean="0">
                <a:latin typeface="Calibri" pitchFamily="34" charset="0"/>
              </a:rPr>
              <a:t>Organisation</a:t>
            </a:r>
            <a:r>
              <a:rPr lang="en-GB" sz="1500" dirty="0" smtClean="0"/>
              <a:t>:</a:t>
            </a:r>
            <a:endParaRPr lang="en-GB" altLang="zh-TW" sz="1500" dirty="0" smtClean="0">
              <a:latin typeface="Calibri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400" y="171451"/>
            <a:ext cx="5867400" cy="4024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Arial" pitchFamily="34" charset="0"/>
              </a:rPr>
              <a:t>Entry Details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50825" y="4516438"/>
            <a:ext cx="8785225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latin typeface="Calibri" pitchFamily="34" charset="0"/>
              </a:rPr>
              <a:t>NOTE: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, or highlighted in </a:t>
            </a:r>
            <a:r>
              <a:rPr lang="en-US" altLang="zh-TW" sz="1200" dirty="0" smtClean="0">
                <a:solidFill>
                  <a:schemeClr val="bg1"/>
                </a:solidFill>
                <a:latin typeface="Calibri" pitchFamily="34" charset="0"/>
              </a:rPr>
              <a:t>Red.</a:t>
            </a:r>
            <a:r>
              <a:rPr lang="en-US" altLang="zh-TW" sz="1200" dirty="0">
                <a:latin typeface="Calibri" pitchFamily="34" charset="0"/>
              </a:rPr>
              <a:t>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>
                <a:ea typeface="+mj-ea"/>
                <a:cs typeface="+mj-cs"/>
              </a:rPr>
              <a:t>Entry Video</a:t>
            </a:r>
            <a:endParaRPr kumimoji="0" lang="zh-TW" altLang="en-US" sz="2400" b="1" dirty="0"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66800" y="1581150"/>
            <a:ext cx="7086600" cy="228600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Please paste the entry video link if there is any.</a:t>
            </a:r>
          </a:p>
          <a:p>
            <a:pPr algn="ctr">
              <a:defRPr/>
            </a:pPr>
            <a:r>
              <a:rPr lang="en-US" altLang="zh-TW" sz="1500" dirty="0"/>
              <a:t>Maximum length of video is </a:t>
            </a:r>
            <a:r>
              <a:rPr lang="en-US" altLang="zh-TW" sz="1500" b="1" dirty="0"/>
              <a:t>3 minutes</a:t>
            </a:r>
            <a:r>
              <a:rPr lang="en-US" altLang="zh-TW" sz="1500" dirty="0"/>
              <a:t>. </a:t>
            </a:r>
            <a:br>
              <a:rPr lang="en-US" altLang="zh-TW" sz="1500" dirty="0"/>
            </a:br>
            <a:r>
              <a:rPr lang="en-US" altLang="zh-TW" sz="1500" dirty="0"/>
              <a:t>(optional but strongly recommended</a:t>
            </a:r>
            <a:r>
              <a:rPr lang="en-US" altLang="zh-TW" sz="1500" dirty="0" smtClean="0"/>
              <a:t>)</a:t>
            </a:r>
          </a:p>
          <a:p>
            <a:pPr algn="ctr">
              <a:defRPr/>
            </a:pPr>
            <a:endParaRPr lang="en-US" altLang="zh-TW" sz="1500" dirty="0" smtClean="0"/>
          </a:p>
          <a:p>
            <a:pPr algn="ctr">
              <a:defRPr/>
            </a:pPr>
            <a:r>
              <a:rPr lang="en-US" altLang="zh-TW" sz="1100" i="1" dirty="0" smtClean="0"/>
              <a:t>*Only ONE video (no longer than three minutes) is accepted for each entry. </a:t>
            </a:r>
            <a:br>
              <a:rPr lang="en-US" altLang="zh-TW" sz="1100" i="1" dirty="0" smtClean="0"/>
            </a:br>
            <a:r>
              <a:rPr lang="en-US" altLang="zh-TW" sz="1100" i="1" dirty="0" smtClean="0"/>
              <a:t>Please upload your video to YouTube and set the privacy settings to “unlisted“.</a:t>
            </a:r>
            <a:endParaRPr lang="en-GB" altLang="zh-TW" sz="1100" i="1" dirty="0" smtClean="0"/>
          </a:p>
          <a:p>
            <a:pPr algn="ctr">
              <a:defRPr/>
            </a:pPr>
            <a:endParaRPr lang="zh-TW" altLang="en-US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420812" cy="79771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 smtClean="0">
                <a:latin typeface="+mj-lt"/>
                <a:ea typeface="+mj-ea"/>
                <a:cs typeface="+mj-cs"/>
              </a:rPr>
              <a:t>Vision and goal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-60990"/>
            <a:ext cx="62484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altLang="zh-TW" sz="1100" u="sng" dirty="0" smtClean="0"/>
              <a:t>(20%) Max. 2 slide, visuals included – slide 1/2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 smtClean="0"/>
              <a:t>Provide an overview of your entire HR programme.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 smtClean="0"/>
              <a:t>Define the vision and goals of the HR department and how they are aligned to the organisation’s business objective.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 smtClean="0"/>
              <a:t>What are some innovative and/or new ideas proposed? What is the expected ROI? </a:t>
            </a:r>
            <a:endParaRPr lang="en-GB" altLang="zh-TW" sz="1000" dirty="0" smtClean="0"/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 smtClean="0"/>
              <a:t>How did you get buy-in from top management and line-of-business managers?  Elaborate on how senior management was involved in the HR functions. </a:t>
            </a:r>
            <a:endParaRPr lang="en-GB" altLang="zh-TW" sz="10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895351"/>
          <a:ext cx="8610600" cy="3957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53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053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047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altLang="zh-TW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Programme</a:t>
                      </a:r>
                      <a:r>
                        <a:rPr kumimoji="0" lang="en-US" altLang="zh-TW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 </a:t>
                      </a:r>
                      <a:r>
                        <a:rPr kumimoji="0" lang="en-US" altLang="zh-TW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Start Date: </a:t>
                      </a:r>
                      <a:endParaRPr lang="zh-TW" altLang="en-US" sz="150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altLang="zh-TW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Programme</a:t>
                      </a:r>
                      <a:r>
                        <a:rPr kumimoji="0" lang="en-US" altLang="zh-TW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 </a:t>
                      </a:r>
                      <a:r>
                        <a:rPr kumimoji="0" lang="en-US" altLang="zh-TW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新細明體" pitchFamily="18" charset="-120"/>
                        </a:rPr>
                        <a:t>End Date:</a:t>
                      </a:r>
                      <a:endParaRPr lang="zh-TW" altLang="en-US" sz="150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52302">
                <a:tc gridSpan="2">
                  <a:txBody>
                    <a:bodyPr/>
                    <a:lstStyle/>
                    <a:p>
                      <a:pPr lvl="0">
                        <a:buFont typeface="Arial" pitchFamily="34" charset="0"/>
                        <a:buNone/>
                      </a:pPr>
                      <a:endParaRPr lang="en-US" altLang="zh-TW" sz="1100" b="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>
                        <a:buFont typeface="Arial" pitchFamily="34" charset="0"/>
                        <a:buNone/>
                      </a:pPr>
                      <a:endParaRPr lang="en-GB" altLang="zh-TW" sz="1100" b="0" kern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1420812" cy="79771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 smtClean="0">
                <a:latin typeface="+mj-lt"/>
                <a:ea typeface="+mj-ea"/>
                <a:cs typeface="+mj-cs"/>
              </a:rPr>
              <a:t>Vision and goal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-60990"/>
            <a:ext cx="62484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defRPr/>
            </a:pPr>
            <a:r>
              <a:rPr lang="en-US" altLang="zh-TW" sz="1100" u="sng" dirty="0" smtClean="0"/>
              <a:t>(20%) Max. 2 slide, visuals included – slide 2/2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 smtClean="0"/>
              <a:t>Provide an overview of your entire HR programme. </a:t>
            </a:r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 smtClean="0"/>
              <a:t>Define the vision and goals of the HR department and how they are aligned to the organisation’s business objective.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 smtClean="0"/>
              <a:t>What are some innovative and/or new ideas proposed? What is the expected ROI? </a:t>
            </a:r>
            <a:endParaRPr lang="en-GB" altLang="zh-TW" sz="1000" dirty="0" smtClean="0"/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 smtClean="0"/>
              <a:t>How did you get buy-in from top management and line-of-business managers?  Elaborate on how senior management was involved in the HR functions. </a:t>
            </a:r>
            <a:endParaRPr lang="en-GB" altLang="zh-TW" sz="10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895351"/>
          <a:ext cx="8610600" cy="4191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1910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zh-TW" altLang="en-US" sz="150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971551"/>
          <a:ext cx="8610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1148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 smtClean="0">
                <a:latin typeface="+mj-lt"/>
                <a:ea typeface="+mj-ea"/>
                <a:cs typeface="+mj-cs"/>
              </a:rPr>
              <a:t>Implementation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62200" y="-19050"/>
            <a:ext cx="51816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 smtClean="0"/>
              <a:t>(30</a:t>
            </a:r>
            <a:r>
              <a:rPr lang="en-US" altLang="zh-TW" sz="1100" u="sng" dirty="0"/>
              <a:t>%) Max. </a:t>
            </a:r>
            <a:r>
              <a:rPr lang="en-US" altLang="zh-TW" sz="1100" u="sng" dirty="0" smtClean="0"/>
              <a:t>3 slides, visuals included – slide 1/3</a:t>
            </a:r>
            <a:endParaRPr lang="en-US" altLang="zh-TW" sz="1100" u="sng" dirty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 smtClean="0"/>
              <a:t>Provide details of the programme. What makes you programme different and unique? Elaborate on the creative and innovative aspects of your programme. </a:t>
            </a:r>
          </a:p>
          <a:p>
            <a:pPr>
              <a:buFont typeface="Arial" pitchFamily="34" charset="0"/>
              <a:buChar char="•"/>
            </a:pPr>
            <a:r>
              <a:rPr lang="en-US" altLang="zh-TW" sz="1000" dirty="0" smtClean="0"/>
              <a:t>How was your strategy communicated to all stakeholders? </a:t>
            </a:r>
            <a:endParaRPr lang="en-GB" altLang="zh-TW" sz="1000" dirty="0" smtClean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 smtClean="0"/>
              <a:t>What problems did you encounter during implementation and how did you solve them?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 smtClean="0"/>
              <a:t>What elements of the plan were easier or more difficult than you thought at first? </a:t>
            </a:r>
            <a:endParaRPr lang="en-US" altLang="zh-TW" sz="11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971551"/>
          <a:ext cx="8610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1148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 smtClean="0">
                <a:latin typeface="+mj-lt"/>
                <a:ea typeface="+mj-ea"/>
                <a:cs typeface="+mj-cs"/>
              </a:rPr>
              <a:t>Implementation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62200" y="-19050"/>
            <a:ext cx="51816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 smtClean="0"/>
              <a:t>(30</a:t>
            </a:r>
            <a:r>
              <a:rPr lang="en-US" altLang="zh-TW" sz="1100" u="sng" dirty="0"/>
              <a:t>%) Max. </a:t>
            </a:r>
            <a:r>
              <a:rPr lang="en-US" altLang="zh-TW" sz="1100" u="sng" dirty="0" smtClean="0"/>
              <a:t>3 slides, visuals included – slide 2/3</a:t>
            </a:r>
            <a:endParaRPr lang="en-US" altLang="zh-TW" sz="1100" u="sng" dirty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 smtClean="0"/>
              <a:t>Provide details of the programme. What makes you programme different and unique? Elaborate on the creative and innovative aspects of your programme. </a:t>
            </a:r>
          </a:p>
          <a:p>
            <a:pPr>
              <a:buFont typeface="Arial" pitchFamily="34" charset="0"/>
              <a:buChar char="•"/>
            </a:pPr>
            <a:r>
              <a:rPr lang="en-US" altLang="zh-TW" sz="1000" dirty="0" smtClean="0"/>
              <a:t>How was your strategy communicated to all stakeholders? </a:t>
            </a:r>
            <a:endParaRPr lang="en-GB" altLang="zh-TW" sz="1000" dirty="0" smtClean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 smtClean="0"/>
              <a:t>What problems did you encounter during implementation and how did you solve them?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 smtClean="0"/>
              <a:t>What elements of the plan were easier or more difficult than you thought at first? </a:t>
            </a:r>
            <a:endParaRPr lang="en-US" altLang="zh-TW" sz="11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971551"/>
          <a:ext cx="8610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1148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GB" sz="1500" b="0" i="1" kern="12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 smtClean="0">
                <a:latin typeface="+mj-lt"/>
                <a:ea typeface="+mj-ea"/>
                <a:cs typeface="+mj-cs"/>
              </a:rPr>
              <a:t>Implementation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62200" y="-19050"/>
            <a:ext cx="5181600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 smtClean="0"/>
              <a:t>(30</a:t>
            </a:r>
            <a:r>
              <a:rPr lang="en-US" altLang="zh-TW" sz="1100" u="sng" dirty="0"/>
              <a:t>%) Max. </a:t>
            </a:r>
            <a:r>
              <a:rPr lang="en-US" altLang="zh-TW" sz="1100" u="sng" dirty="0" smtClean="0"/>
              <a:t>3 slides, visuals included – slide 3/3</a:t>
            </a:r>
            <a:endParaRPr lang="en-US" altLang="zh-TW" sz="1100" u="sng" dirty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 smtClean="0"/>
              <a:t>Provide details of the programme. What makes you programme different and unique? Elaborate on the creative and innovative aspects of your programme. </a:t>
            </a:r>
          </a:p>
          <a:p>
            <a:pPr>
              <a:buFont typeface="Arial" pitchFamily="34" charset="0"/>
              <a:buChar char="•"/>
            </a:pPr>
            <a:r>
              <a:rPr lang="en-US" altLang="zh-TW" sz="1000" dirty="0" smtClean="0"/>
              <a:t>How was your strategy communicated to all stakeholders? </a:t>
            </a:r>
            <a:endParaRPr lang="en-GB" altLang="zh-TW" sz="1000" dirty="0" smtClean="0"/>
          </a:p>
          <a:p>
            <a:pPr lvl="0">
              <a:buFont typeface="Arial" pitchFamily="34" charset="0"/>
              <a:buChar char="•"/>
            </a:pPr>
            <a:r>
              <a:rPr lang="en-GB" altLang="zh-TW" sz="1000" dirty="0" smtClean="0"/>
              <a:t>What problems did you encounter during implementation and how did you solve them?</a:t>
            </a:r>
          </a:p>
          <a:p>
            <a:pPr lvl="0">
              <a:buFont typeface="Arial" pitchFamily="34" charset="0"/>
              <a:buChar char="•"/>
            </a:pPr>
            <a:r>
              <a:rPr lang="en-US" altLang="zh-TW" sz="1000" dirty="0" smtClean="0"/>
              <a:t>What elements of the plan were easier or more difficult than you thought at first? </a:t>
            </a:r>
            <a:endParaRPr lang="en-US" altLang="zh-TW" sz="11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9388" y="97631"/>
            <a:ext cx="7561262" cy="529829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kumimoji="0" lang="en-US" altLang="zh-TW" sz="2400" b="1" dirty="0" smtClean="0">
                <a:latin typeface="+mj-lt"/>
                <a:ea typeface="+mj-ea"/>
                <a:cs typeface="+mj-cs"/>
              </a:rPr>
              <a:t>Impact</a:t>
            </a:r>
            <a:endParaRPr kumimoji="0" lang="zh-TW" altLang="en-US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1"/>
            <a:ext cx="69342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100" u="sng" dirty="0" smtClean="0"/>
              <a:t>(30</a:t>
            </a:r>
            <a:r>
              <a:rPr lang="en-US" altLang="zh-TW" sz="1100" u="sng" dirty="0"/>
              <a:t>%) Max. </a:t>
            </a:r>
            <a:r>
              <a:rPr lang="en-US" altLang="zh-TW" sz="1100" u="sng" dirty="0" smtClean="0"/>
              <a:t>3 slides, visuals included – slide 1/3</a:t>
            </a:r>
            <a:endParaRPr lang="en-US" altLang="zh-TW" sz="1100" u="sng" dirty="0"/>
          </a:p>
          <a:p>
            <a:pPr lvl="0">
              <a:buFont typeface="Arial" pitchFamily="34" charset="0"/>
              <a:buChar char="•"/>
            </a:pPr>
            <a:r>
              <a:rPr lang="en-US" sz="1000" dirty="0" smtClean="0"/>
              <a:t>What were the primary results and what were the unintended positive consequences of your innovative strategy? </a:t>
            </a:r>
          </a:p>
          <a:p>
            <a:pPr lvl="0">
              <a:buFont typeface="Arial" pitchFamily="34" charset="0"/>
              <a:buChar char="•"/>
            </a:pPr>
            <a:r>
              <a:rPr lang="en-GB" sz="1000" dirty="0" smtClean="0"/>
              <a:t>How did the programme make a different to employees, and the</a:t>
            </a:r>
            <a:r>
              <a:rPr lang="en-US" sz="1000" dirty="0" smtClean="0"/>
              <a:t> </a:t>
            </a:r>
            <a:r>
              <a:rPr lang="en-US" sz="1000" dirty="0" err="1" smtClean="0"/>
              <a:t>organisation’s</a:t>
            </a:r>
            <a:r>
              <a:rPr lang="en-US" sz="1000" dirty="0" smtClean="0"/>
              <a:t> commercial/business </a:t>
            </a:r>
            <a:r>
              <a:rPr lang="en-GB" sz="1000" dirty="0" smtClean="0"/>
              <a:t>objective?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 smtClean="0"/>
              <a:t>What was the feedback from stakeholders (employees, line management, top management) post implementation? </a:t>
            </a:r>
          </a:p>
          <a:p>
            <a:pPr lvl="0">
              <a:buFont typeface="Arial" pitchFamily="34" charset="0"/>
              <a:buChar char="•"/>
            </a:pPr>
            <a:r>
              <a:rPr lang="en-US" sz="1000" dirty="0" smtClean="0"/>
              <a:t>Evidence of success: How has the idea/strategy strengthened the </a:t>
            </a:r>
            <a:r>
              <a:rPr lang="en-US" sz="1000" dirty="0" err="1" smtClean="0"/>
              <a:t>organisation</a:t>
            </a:r>
            <a:r>
              <a:rPr lang="en-US" sz="1000" dirty="0" smtClean="0"/>
              <a:t>? Please use metrics, anecdotes and case studies</a:t>
            </a:r>
            <a:endParaRPr lang="en-GB" sz="1000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04800" y="819150"/>
          <a:ext cx="8610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0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267200"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None/>
                      </a:pPr>
                      <a:endParaRPr lang="en-US" sz="1500" b="0" i="1" kern="1200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687</TotalTime>
  <Words>904</Words>
  <Application>Microsoft Office PowerPoint</Application>
  <PresentationFormat>On-screen Show (16:9)</PresentationFormat>
  <Paragraphs>76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1_Custom Design</vt:lpstr>
      <vt:lpstr>Custom Design</vt:lpstr>
      <vt:lpstr>Core Submission Document Template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University at Buffalo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ENTRY SUBMISSION  DOCUMENT TEMPLATE</dc:title>
  <dc:creator>Andy</dc:creator>
  <cp:lastModifiedBy>Selina Kwok</cp:lastModifiedBy>
  <cp:revision>108</cp:revision>
  <dcterms:created xsi:type="dcterms:W3CDTF">2015-09-21T09:08:18Z</dcterms:created>
  <dcterms:modified xsi:type="dcterms:W3CDTF">2022-05-20T03:51:30Z</dcterms:modified>
</cp:coreProperties>
</file>