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5" r:id="rId2"/>
  </p:sldMasterIdLst>
  <p:notesMasterIdLst>
    <p:notesMasterId r:id="rId14"/>
  </p:notesMasterIdLst>
  <p:handoutMasterIdLst>
    <p:handoutMasterId r:id="rId15"/>
  </p:handoutMasterIdLst>
  <p:sldIdLst>
    <p:sldId id="256" r:id="rId3"/>
    <p:sldId id="257" r:id="rId4"/>
    <p:sldId id="282" r:id="rId5"/>
    <p:sldId id="301" r:id="rId6"/>
    <p:sldId id="316" r:id="rId7"/>
    <p:sldId id="315" r:id="rId8"/>
    <p:sldId id="294" r:id="rId9"/>
    <p:sldId id="314" r:id="rId10"/>
    <p:sldId id="313" r:id="rId11"/>
    <p:sldId id="311" r:id="rId12"/>
    <p:sldId id="312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00FF"/>
    <a:srgbClr val="CC66FF"/>
    <a:srgbClr val="CC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26" autoAdjust="0"/>
    <p:restoredTop sz="94624" autoAdjust="0"/>
  </p:normalViewPr>
  <p:slideViewPr>
    <p:cSldViewPr>
      <p:cViewPr varScale="1">
        <p:scale>
          <a:sx n="77" d="100"/>
          <a:sy n="77" d="100"/>
        </p:scale>
        <p:origin x="-90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258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4A4D0-0E61-495A-BC53-6D3E7070176B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88E79-F7EA-435C-81E4-31C91A8DEA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DE6F4-2AB6-45F9-9082-A181EA8B06B4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D6885-A504-48F6-A91A-A89B6A2DC7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6885-A504-48F6-A91A-A89B6A2DC78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6885-A504-48F6-A91A-A89B6A2DC78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parks2020 Logo H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43800" y="133350"/>
            <a:ext cx="1491948" cy="4062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B5904-0F79-4493-80AC-93CA5DEFE53F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parks2020 Logo H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543800" y="133350"/>
            <a:ext cx="1491948" cy="40623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A278D-9403-4880-B51A-8429B0ABB9A4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umanresourcesonline.net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800350"/>
            <a:ext cx="9144000" cy="1102519"/>
          </a:xfrm>
        </p:spPr>
        <p:txBody>
          <a:bodyPr>
            <a:normAutofit/>
          </a:bodyPr>
          <a:lstStyle/>
          <a:p>
            <a:r>
              <a:rPr lang="en-US" altLang="zh-TW" sz="2800" b="1" dirty="0" smtClean="0">
                <a:cs typeface="Arial" pitchFamily="34" charset="0"/>
              </a:rPr>
              <a:t>Core Submission Document Template</a:t>
            </a:r>
            <a:endParaRPr lang="en-US" sz="2800" dirty="0">
              <a:latin typeface="+mn-lt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" y="4229101"/>
            <a:ext cx="9109075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TW" sz="900" dirty="0" smtClean="0"/>
              <a:t>HR Vendors of the Year2022 </a:t>
            </a:r>
            <a:r>
              <a:rPr lang="en-US" altLang="zh-TW" sz="900" dirty="0"/>
              <a:t>HK is produced by </a:t>
            </a:r>
            <a:r>
              <a:rPr lang="en-US" altLang="zh-TW" sz="900" dirty="0" smtClean="0"/>
              <a:t>Human Resources Online, </a:t>
            </a:r>
            <a:r>
              <a:rPr lang="en-US" altLang="zh-TW" sz="900" dirty="0"/>
              <a:t>a publication of Lighthouse Independent Media</a:t>
            </a:r>
            <a:br>
              <a:rPr lang="en-US" altLang="zh-TW" sz="900" dirty="0"/>
            </a:br>
            <a:r>
              <a:rPr lang="en-US" altLang="zh-TW" sz="900" dirty="0"/>
              <a:t> </a:t>
            </a:r>
            <a:r>
              <a:rPr lang="en-US" sz="900" dirty="0" smtClean="0"/>
              <a:t>Unit 1804-1805, </a:t>
            </a:r>
            <a:r>
              <a:rPr lang="en-US" sz="900" dirty="0" err="1" smtClean="0"/>
              <a:t>Seaview</a:t>
            </a:r>
            <a:r>
              <a:rPr lang="en-US" sz="900" dirty="0" smtClean="0"/>
              <a:t> Commercial Building, 21-24 </a:t>
            </a:r>
            <a:r>
              <a:rPr lang="en-US" altLang="zh-TW" sz="900" dirty="0" smtClean="0"/>
              <a:t>Connaught </a:t>
            </a:r>
            <a:r>
              <a:rPr lang="en-US" altLang="zh-TW" sz="900" dirty="0"/>
              <a:t>Road West, Sheung Wan, Hong Kong</a:t>
            </a:r>
          </a:p>
          <a:p>
            <a:pPr algn="ctr"/>
            <a:r>
              <a:rPr lang="en-US" altLang="zh-TW" sz="900" dirty="0"/>
              <a:t>Tel: + 852 2861-1882   Fax: + 852 2861-1336   </a:t>
            </a:r>
            <a:r>
              <a:rPr lang="en-GB" sz="900" dirty="0" smtClean="0">
                <a:hlinkClick r:id="rId3"/>
              </a:rPr>
              <a:t>https://www.humanresourcesonline.net/</a:t>
            </a:r>
            <a:endParaRPr lang="zh-TW" altLang="en-US" sz="900" dirty="0"/>
          </a:p>
        </p:txBody>
      </p:sp>
      <p:pic>
        <p:nvPicPr>
          <p:cNvPr id="6" name="Picture 5" descr="Sparks2020 Logo 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5000" y="971550"/>
            <a:ext cx="5455877" cy="14855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04800" y="8953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19542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 smtClean="0">
                <a:latin typeface="+mj-lt"/>
                <a:ea typeface="+mj-ea"/>
                <a:cs typeface="+mj-cs"/>
              </a:rPr>
              <a:t>Perspective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24000" y="-46345"/>
            <a:ext cx="3124200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 smtClean="0"/>
              <a:t>(30</a:t>
            </a:r>
            <a:r>
              <a:rPr lang="en-US" altLang="zh-TW" sz="1100" b="1" dirty="0"/>
              <a:t>%) Max. </a:t>
            </a:r>
            <a:r>
              <a:rPr lang="en-US" altLang="zh-TW" sz="1100" b="1" dirty="0" smtClean="0"/>
              <a:t>2 slides, visuals included – slide 1/2 </a:t>
            </a:r>
            <a:r>
              <a:rPr lang="en-US" altLang="zh-TW" sz="1100" u="sng" dirty="0" smtClean="0"/>
              <a:t> </a:t>
            </a:r>
          </a:p>
          <a:p>
            <a:r>
              <a:rPr lang="en-US" sz="800" dirty="0" smtClean="0"/>
              <a:t>- Tell us about the vision behind your business strategies</a:t>
            </a:r>
          </a:p>
          <a:p>
            <a:pPr>
              <a:buFontTx/>
              <a:buChar char="-"/>
            </a:pPr>
            <a:r>
              <a:rPr lang="en-US" sz="800" dirty="0" smtClean="0"/>
              <a:t>How is your company perceived as an industry leader?</a:t>
            </a:r>
          </a:p>
          <a:p>
            <a:r>
              <a:rPr lang="en-AU" sz="800" i="1" dirty="0" smtClean="0"/>
              <a:t>You might want to include: </a:t>
            </a:r>
            <a:endParaRPr lang="en-US" sz="800" dirty="0" smtClean="0"/>
          </a:p>
          <a:p>
            <a:r>
              <a:rPr lang="en-AU" sz="800" i="1" dirty="0" smtClean="0"/>
              <a:t>Your company’s contributions to the industry in the eligible period, Explain in greater detail about the impact of your contributions and collaborations on the HR industry/your target clients</a:t>
            </a:r>
            <a:endParaRPr lang="en-US" sz="8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4495800" y="-95250"/>
            <a:ext cx="3048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i="1" dirty="0" smtClean="0"/>
              <a:t> </a:t>
            </a:r>
            <a:endParaRPr lang="en-US" sz="800" dirty="0" smtClean="0"/>
          </a:p>
          <a:p>
            <a:r>
              <a:rPr lang="en-AU" sz="800" i="1" dirty="0" smtClean="0"/>
              <a:t>– To what extent does your service/product help to build organisational capability?</a:t>
            </a:r>
          </a:p>
          <a:p>
            <a:r>
              <a:rPr lang="en-AU" sz="800" i="1" dirty="0" smtClean="0"/>
              <a:t>– How does your service/product align with your client’s business alignment? </a:t>
            </a:r>
            <a:endParaRPr lang="en-US" sz="800" dirty="0" smtClean="0"/>
          </a:p>
          <a:p>
            <a:r>
              <a:rPr lang="en-AU" sz="800" i="1" dirty="0" smtClean="0"/>
              <a:t>– Industry contribution/thought-leadership/Media coverage, what these mean for your product, company, clients and the HR industry. 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04800" y="8953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19542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 smtClean="0">
                <a:latin typeface="+mj-lt"/>
                <a:ea typeface="+mj-ea"/>
                <a:cs typeface="+mj-cs"/>
              </a:rPr>
              <a:t>Perspective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24000" y="-46345"/>
            <a:ext cx="3124200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 smtClean="0"/>
              <a:t>(30</a:t>
            </a:r>
            <a:r>
              <a:rPr lang="en-US" altLang="zh-TW" sz="1100" b="1" dirty="0"/>
              <a:t>%) Max. </a:t>
            </a:r>
            <a:r>
              <a:rPr lang="en-US" altLang="zh-TW" sz="1100" b="1" dirty="0" smtClean="0"/>
              <a:t>2 slides, visuals included – slide 2/2 </a:t>
            </a:r>
            <a:r>
              <a:rPr lang="en-US" altLang="zh-TW" sz="1100" u="sng" dirty="0" smtClean="0"/>
              <a:t> </a:t>
            </a:r>
          </a:p>
          <a:p>
            <a:r>
              <a:rPr lang="en-US" sz="800" dirty="0" smtClean="0"/>
              <a:t>- Tell us about the vision behind your business strategies</a:t>
            </a:r>
          </a:p>
          <a:p>
            <a:pPr>
              <a:buFontTx/>
              <a:buChar char="-"/>
            </a:pPr>
            <a:r>
              <a:rPr lang="en-US" sz="800" dirty="0" smtClean="0"/>
              <a:t>How is your company perceived as an industry leader?</a:t>
            </a:r>
          </a:p>
          <a:p>
            <a:r>
              <a:rPr lang="en-AU" sz="800" i="1" dirty="0" smtClean="0"/>
              <a:t>You might want to include: </a:t>
            </a:r>
            <a:endParaRPr lang="en-US" sz="800" dirty="0" smtClean="0"/>
          </a:p>
          <a:p>
            <a:r>
              <a:rPr lang="en-AU" sz="800" i="1" dirty="0" smtClean="0"/>
              <a:t>Your company’s contributions to the industry in the eligible period, Explain in greater detail about the impact of your contributions and collaborations on the HR industry/your target clients</a:t>
            </a:r>
            <a:endParaRPr lang="en-US" sz="8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4495800" y="-95250"/>
            <a:ext cx="3048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i="1" dirty="0" smtClean="0"/>
              <a:t> </a:t>
            </a:r>
            <a:endParaRPr lang="en-US" sz="800" dirty="0" smtClean="0"/>
          </a:p>
          <a:p>
            <a:r>
              <a:rPr lang="en-AU" sz="800" i="1" dirty="0" smtClean="0"/>
              <a:t>– To what extent does your service/product help to build organisational capability?</a:t>
            </a:r>
          </a:p>
          <a:p>
            <a:r>
              <a:rPr lang="en-AU" sz="800" i="1" dirty="0" smtClean="0"/>
              <a:t>– How does your service/product align with your client’s business alignment? </a:t>
            </a:r>
            <a:endParaRPr lang="en-US" sz="800" dirty="0" smtClean="0"/>
          </a:p>
          <a:p>
            <a:r>
              <a:rPr lang="en-AU" sz="800" i="1" dirty="0" smtClean="0"/>
              <a:t>– Industry contribution/thought-leadership/Media coverage, what these mean for your product, company, clients and the HR industry. 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0" y="4629150"/>
            <a:ext cx="304800" cy="228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71550" y="846534"/>
            <a:ext cx="7056438" cy="2106216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500" dirty="0"/>
              <a:t>Please paste your </a:t>
            </a:r>
            <a:r>
              <a:rPr lang="en-US" altLang="zh-TW" sz="1500" dirty="0" err="1" smtClean="0"/>
              <a:t>organisation</a:t>
            </a:r>
            <a:r>
              <a:rPr lang="en-US" altLang="zh-TW" sz="1500" dirty="0" smtClean="0"/>
              <a:t>/brand </a:t>
            </a:r>
            <a:r>
              <a:rPr lang="en-US" altLang="zh-TW" sz="1500" dirty="0"/>
              <a:t>logo here</a:t>
            </a: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j-ea"/>
                <a:cs typeface="+mj-cs"/>
              </a:rPr>
              <a:t/>
            </a:r>
            <a:b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j-ea"/>
                <a:cs typeface="+mj-cs"/>
              </a:rPr>
            </a:b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3028950"/>
            <a:ext cx="7543800" cy="1477328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sz="1500" b="1" dirty="0">
                <a:ea typeface="+mj-ea"/>
                <a:cs typeface="+mj-cs"/>
              </a:rPr>
              <a:t>Please provide the following </a:t>
            </a:r>
            <a:r>
              <a:rPr lang="en-US" altLang="zh-TW" sz="1500" b="1" dirty="0" smtClean="0">
                <a:ea typeface="+mj-ea"/>
                <a:cs typeface="+mj-cs"/>
              </a:rPr>
              <a:t>information</a:t>
            </a:r>
            <a:endParaRPr lang="en-US" altLang="zh-TW" sz="1500" b="1" dirty="0">
              <a:ea typeface="+mj-ea"/>
              <a:cs typeface="+mj-cs"/>
            </a:endParaRPr>
          </a:p>
          <a:p>
            <a:pPr marL="457200" indent="-457200">
              <a:defRPr/>
            </a:pPr>
            <a:r>
              <a:rPr lang="en-US" altLang="zh-TW" sz="1500" dirty="0" smtClean="0">
                <a:ea typeface="+mj-ea"/>
                <a:cs typeface="+mj-cs"/>
              </a:rPr>
              <a:t>Company Name:</a:t>
            </a:r>
          </a:p>
          <a:p>
            <a:pPr marL="457200" indent="-457200">
              <a:defRPr/>
            </a:pPr>
            <a:r>
              <a:rPr lang="en-GB" altLang="zh-TW" sz="1500" dirty="0" smtClean="0">
                <a:latin typeface="Calibri" pitchFamily="34" charset="0"/>
              </a:rPr>
              <a:t>Name of Contact Person: (Full Name / Direct Line / Mobile)</a:t>
            </a:r>
          </a:p>
          <a:p>
            <a:pPr marL="457200" indent="-457200">
              <a:defRPr/>
            </a:pPr>
            <a:r>
              <a:rPr lang="en-GB" altLang="zh-TW" sz="1500" dirty="0" smtClean="0">
                <a:latin typeface="Calibri" pitchFamily="34" charset="0"/>
                <a:ea typeface="+mj-ea"/>
                <a:cs typeface="+mj-cs"/>
              </a:rPr>
              <a:t>Country:</a:t>
            </a:r>
          </a:p>
          <a:p>
            <a:pPr marL="457200" indent="-457200">
              <a:defRPr/>
            </a:pPr>
            <a:r>
              <a:rPr lang="en-GB" altLang="zh-TW" sz="1500" dirty="0" smtClean="0">
                <a:latin typeface="Calibri" pitchFamily="34" charset="0"/>
                <a:ea typeface="+mj-ea"/>
                <a:cs typeface="+mj-cs"/>
              </a:rPr>
              <a:t>Category Group:</a:t>
            </a:r>
            <a:endParaRPr lang="en-US" altLang="zh-TW" sz="1500" dirty="0" smtClean="0">
              <a:ea typeface="+mj-ea"/>
              <a:cs typeface="+mj-cs"/>
            </a:endParaRPr>
          </a:p>
          <a:p>
            <a:pPr marL="457200" indent="-457200">
              <a:defRPr/>
            </a:pPr>
            <a:r>
              <a:rPr lang="en-US" altLang="zh-TW" sz="1500" dirty="0" smtClean="0">
                <a:ea typeface="+mj-ea"/>
                <a:cs typeface="+mj-cs"/>
              </a:rPr>
              <a:t>Name </a:t>
            </a:r>
            <a:r>
              <a:rPr lang="en-US" altLang="zh-TW" sz="1500" dirty="0">
                <a:ea typeface="+mj-ea"/>
                <a:cs typeface="+mj-cs"/>
              </a:rPr>
              <a:t>of Category: 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2400" y="171451"/>
            <a:ext cx="5867400" cy="4024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Arial" pitchFamily="34" charset="0"/>
              </a:rPr>
              <a:t>Entry Details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Arial" pitchFamily="34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250825" y="4516438"/>
            <a:ext cx="8785225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200" dirty="0">
                <a:latin typeface="Calibri" pitchFamily="34" charset="0"/>
              </a:rPr>
              <a:t>NOTE: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Any specific information or content intended for judging purposes only must be clearly indicated in </a:t>
            </a:r>
            <a:r>
              <a:rPr lang="en-US" altLang="zh-TW" sz="1200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1200" dirty="0">
                <a:latin typeface="Calibri" pitchFamily="34" charset="0"/>
              </a:rPr>
              <a:t>, or highlighted in </a:t>
            </a:r>
            <a:r>
              <a:rPr lang="en-US" altLang="zh-TW" sz="1200" dirty="0" smtClean="0">
                <a:solidFill>
                  <a:schemeClr val="bg1"/>
                </a:solidFill>
                <a:latin typeface="Calibri" pitchFamily="34" charset="0"/>
              </a:rPr>
              <a:t>Red.</a:t>
            </a:r>
            <a:r>
              <a:rPr lang="en-US" altLang="zh-TW" sz="1200" dirty="0">
                <a:latin typeface="Calibri" pitchFamily="34" charset="0"/>
              </a:rPr>
              <a:t>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Marks may be deducted if  the entry submission exceeds the outlined number of slides allowed</a:t>
            </a:r>
            <a:endParaRPr lang="zh-TW" altLang="en-US" sz="12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1573212" cy="79771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 smtClean="0">
                <a:latin typeface="+mj-lt"/>
                <a:ea typeface="+mj-ea"/>
                <a:cs typeface="+mj-cs"/>
              </a:rPr>
              <a:t>Performance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76400" y="-60990"/>
            <a:ext cx="3124200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 smtClean="0"/>
              <a:t>(20</a:t>
            </a:r>
            <a:r>
              <a:rPr lang="en-US" altLang="zh-TW" sz="1100" b="1" dirty="0"/>
              <a:t>%) Max</a:t>
            </a:r>
            <a:r>
              <a:rPr lang="en-US" altLang="zh-TW" sz="1100" b="1" dirty="0" smtClean="0"/>
              <a:t>. 1 slide</a:t>
            </a:r>
            <a:endParaRPr lang="en-US" altLang="zh-TW" sz="1100" b="1" dirty="0"/>
          </a:p>
          <a:p>
            <a:r>
              <a:rPr lang="en-AU" sz="800" dirty="0" smtClean="0"/>
              <a:t>- </a:t>
            </a:r>
            <a:r>
              <a:rPr lang="en-SG" sz="800" dirty="0" smtClean="0"/>
              <a:t> Tell us how well your company/solution(s) have performed in the eligible period (2021-2022)</a:t>
            </a:r>
            <a:endParaRPr lang="en-US" sz="800" dirty="0" smtClean="0"/>
          </a:p>
          <a:p>
            <a:r>
              <a:rPr lang="en-SG" sz="800" dirty="0" smtClean="0"/>
              <a:t>-  What are the measurable metrics/statistics that determines the success of your business strategies/products related to the category?</a:t>
            </a:r>
            <a:endParaRPr lang="en-US" sz="800" dirty="0" smtClean="0"/>
          </a:p>
          <a:p>
            <a:r>
              <a:rPr lang="en-SG" sz="800" dirty="0" smtClean="0"/>
              <a:t>-  Why did your clients choose to re-engage/engage you? </a:t>
            </a:r>
            <a:endParaRPr lang="en-US" sz="800" dirty="0" smtClean="0"/>
          </a:p>
          <a:p>
            <a:r>
              <a:rPr lang="en-SG" sz="800" dirty="0" smtClean="0"/>
              <a:t>-  How has this collaboration/partnership transformed your business front for both parties?</a:t>
            </a:r>
            <a:endParaRPr lang="en-US" sz="800" dirty="0" smtClean="0"/>
          </a:p>
          <a:p>
            <a:r>
              <a:rPr lang="en-AU" sz="800" i="1" dirty="0" smtClean="0"/>
              <a:t> </a:t>
            </a:r>
            <a:endParaRPr lang="en-US" sz="800" dirty="0" smtClean="0"/>
          </a:p>
          <a:p>
            <a:endParaRPr lang="en-US" sz="8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1047750"/>
          <a:ext cx="8610600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0386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648200" y="-171450"/>
            <a:ext cx="2743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i="1" dirty="0" smtClean="0"/>
              <a:t> </a:t>
            </a:r>
            <a:endParaRPr lang="en-US" sz="800" dirty="0" smtClean="0"/>
          </a:p>
          <a:p>
            <a:r>
              <a:rPr lang="en-AU" sz="800" i="1" dirty="0" smtClean="0"/>
              <a:t>You might want to include: </a:t>
            </a:r>
            <a:br>
              <a:rPr lang="en-AU" sz="800" i="1" dirty="0" smtClean="0"/>
            </a:br>
            <a:r>
              <a:rPr lang="en-AU" sz="800" i="1" dirty="0" smtClean="0"/>
              <a:t>– Financial performance (for example, overall revenue growth, key growth percentage, project revenue, etc).</a:t>
            </a:r>
            <a:endParaRPr lang="en-US" sz="800" dirty="0" smtClean="0"/>
          </a:p>
          <a:p>
            <a:r>
              <a:rPr lang="en-AU" sz="800" i="1" dirty="0" smtClean="0"/>
              <a:t>– Key client retention and growth.</a:t>
            </a:r>
            <a:endParaRPr lang="en-US" sz="800" dirty="0" smtClean="0"/>
          </a:p>
          <a:p>
            <a:r>
              <a:rPr lang="en-AU" sz="800" i="1" dirty="0" smtClean="0"/>
              <a:t>– Client satisfaction scores.</a:t>
            </a:r>
            <a:endParaRPr lang="en-US" sz="800" dirty="0" smtClean="0"/>
          </a:p>
          <a:p>
            <a:r>
              <a:rPr lang="en-AU" sz="800" i="1" dirty="0" smtClean="0"/>
              <a:t>– Length of relationship with the client(s).</a:t>
            </a:r>
            <a:endParaRPr lang="en-US" sz="800" dirty="0" smtClean="0"/>
          </a:p>
          <a:p>
            <a:r>
              <a:rPr lang="en-AU" sz="800" i="1" dirty="0" smtClean="0"/>
              <a:t>– New and/or completed projects.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8191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20304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 smtClean="0">
                <a:latin typeface="+mj-lt"/>
                <a:ea typeface="+mj-ea"/>
                <a:cs typeface="+mj-cs"/>
              </a:rPr>
              <a:t>Product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0" y="0"/>
            <a:ext cx="4876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 smtClean="0"/>
              <a:t>(30</a:t>
            </a:r>
            <a:r>
              <a:rPr lang="en-US" altLang="zh-TW" sz="1100" b="1" dirty="0"/>
              <a:t>%) Max. </a:t>
            </a:r>
            <a:r>
              <a:rPr lang="en-US" altLang="zh-TW" sz="1100" b="1" dirty="0" smtClean="0"/>
              <a:t>3 slides, visuals included – slide 1/3</a:t>
            </a:r>
            <a:endParaRPr lang="en-US" altLang="zh-TW" sz="1100" b="1" dirty="0"/>
          </a:p>
          <a:p>
            <a:r>
              <a:rPr lang="en-SG" sz="800" dirty="0" smtClean="0"/>
              <a:t>-  Elaborate more about your product(s)/service(s) </a:t>
            </a:r>
            <a:endParaRPr lang="en-US" sz="800" dirty="0" smtClean="0"/>
          </a:p>
          <a:p>
            <a:r>
              <a:rPr lang="en-SG" sz="800" dirty="0" smtClean="0"/>
              <a:t>-  Tell us how they stand out from others in the eligible period (</a:t>
            </a:r>
            <a:r>
              <a:rPr lang="en-SG" sz="800" dirty="0" smtClean="0"/>
              <a:t>2021-2022)  </a:t>
            </a:r>
            <a:endParaRPr lang="en-US" sz="800" dirty="0" smtClean="0"/>
          </a:p>
          <a:p>
            <a:r>
              <a:rPr lang="en-SG" sz="800" dirty="0" smtClean="0"/>
              <a:t>-  What makes this significant and unique</a:t>
            </a:r>
            <a:endParaRPr lang="en-US" sz="800" dirty="0" smtClean="0"/>
          </a:p>
          <a:p>
            <a:r>
              <a:rPr lang="en-SG" sz="800" dirty="0" smtClean="0"/>
              <a:t>-  Explain how your products/services help to fill the gaps for your clients </a:t>
            </a:r>
            <a:endParaRPr lang="en-US" sz="800" dirty="0" smtClean="0"/>
          </a:p>
          <a:p>
            <a:r>
              <a:rPr lang="en-SG" sz="800" dirty="0" smtClean="0"/>
              <a:t>-  Why they are important in the HR industry</a:t>
            </a:r>
            <a:endParaRPr lang="en-US" sz="800" dirty="0" smtClean="0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113184"/>
            <a:ext cx="21672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62425" algn="l"/>
              </a:tabLst>
            </a:pPr>
            <a:r>
              <a:rPr kumimoji="0" lang="en-AU" altLang="zh-TW" sz="9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PMingLiU" pitchFamily="18" charset="-120"/>
                <a:cs typeface="Arial" pitchFamily="34" charset="0"/>
              </a:rPr>
              <a:t>.</a:t>
            </a:r>
            <a:endParaRPr kumimoji="0" lang="en-AU" altLang="zh-TW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00600" y="-154198"/>
            <a:ext cx="2514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dirty="0" smtClean="0"/>
              <a:t> </a:t>
            </a:r>
            <a:endParaRPr lang="en-US" sz="800" dirty="0" smtClean="0"/>
          </a:p>
          <a:p>
            <a:r>
              <a:rPr lang="en-AU" sz="800" i="1" dirty="0" smtClean="0"/>
              <a:t>You might want to include: </a:t>
            </a:r>
            <a:endParaRPr lang="en-US" sz="800" dirty="0" smtClean="0"/>
          </a:p>
          <a:p>
            <a:r>
              <a:rPr lang="en-AU" sz="800" i="1" dirty="0" smtClean="0"/>
              <a:t> Product(s) or service(s) launched or revamped, Challenges, strategies, execution and results, Market share and/or market approval data for the product(s)/service(s), Recognition and awards won, Innovations and discipline development.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8191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20304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 smtClean="0">
                <a:latin typeface="+mj-lt"/>
                <a:ea typeface="+mj-ea"/>
                <a:cs typeface="+mj-cs"/>
              </a:rPr>
              <a:t>Product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0" y="0"/>
            <a:ext cx="4876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 smtClean="0"/>
              <a:t>(30</a:t>
            </a:r>
            <a:r>
              <a:rPr lang="en-US" altLang="zh-TW" sz="1100" b="1" dirty="0"/>
              <a:t>%) Max. </a:t>
            </a:r>
            <a:r>
              <a:rPr lang="en-US" altLang="zh-TW" sz="1100" b="1" dirty="0" smtClean="0"/>
              <a:t>3 slides, visuals included – slide 2/3</a:t>
            </a:r>
            <a:endParaRPr lang="en-US" altLang="zh-TW" sz="1100" b="1" dirty="0"/>
          </a:p>
          <a:p>
            <a:r>
              <a:rPr lang="en-SG" sz="800" dirty="0" smtClean="0"/>
              <a:t>-  Elaborate more about your product(s)/service(s) </a:t>
            </a:r>
            <a:endParaRPr lang="en-US" sz="800" dirty="0" smtClean="0"/>
          </a:p>
          <a:p>
            <a:r>
              <a:rPr lang="en-SG" sz="800" dirty="0" smtClean="0"/>
              <a:t>-  Tell us how they stand out from others in the eligible period (</a:t>
            </a:r>
            <a:r>
              <a:rPr lang="en-SG" sz="800" dirty="0" smtClean="0"/>
              <a:t>2021-2022)  </a:t>
            </a:r>
            <a:endParaRPr lang="en-US" sz="800" dirty="0" smtClean="0"/>
          </a:p>
          <a:p>
            <a:r>
              <a:rPr lang="en-SG" sz="800" dirty="0" smtClean="0"/>
              <a:t>-  What makes this significant and unique</a:t>
            </a:r>
            <a:endParaRPr lang="en-US" sz="800" dirty="0" smtClean="0"/>
          </a:p>
          <a:p>
            <a:r>
              <a:rPr lang="en-SG" sz="800" dirty="0" smtClean="0"/>
              <a:t>-  Explain how your products/services help to fill the gaps for your clients </a:t>
            </a:r>
            <a:endParaRPr lang="en-US" sz="800" dirty="0" smtClean="0"/>
          </a:p>
          <a:p>
            <a:r>
              <a:rPr lang="en-SG" sz="800" dirty="0" smtClean="0"/>
              <a:t>-  Why they are important in the HR industry</a:t>
            </a:r>
            <a:endParaRPr lang="en-US" sz="800" dirty="0" smtClean="0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113184"/>
            <a:ext cx="21672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62425" algn="l"/>
              </a:tabLst>
            </a:pPr>
            <a:r>
              <a:rPr kumimoji="0" lang="en-AU" altLang="zh-TW" sz="9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PMingLiU" pitchFamily="18" charset="-120"/>
                <a:cs typeface="Arial" pitchFamily="34" charset="0"/>
              </a:rPr>
              <a:t>.</a:t>
            </a:r>
            <a:endParaRPr kumimoji="0" lang="en-AU" altLang="zh-TW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00600" y="-154198"/>
            <a:ext cx="2514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dirty="0" smtClean="0"/>
              <a:t> </a:t>
            </a:r>
            <a:endParaRPr lang="en-US" sz="800" dirty="0" smtClean="0"/>
          </a:p>
          <a:p>
            <a:r>
              <a:rPr lang="en-AU" sz="800" i="1" dirty="0" smtClean="0"/>
              <a:t>You might want to include: </a:t>
            </a:r>
            <a:endParaRPr lang="en-US" sz="800" dirty="0" smtClean="0"/>
          </a:p>
          <a:p>
            <a:r>
              <a:rPr lang="en-AU" sz="800" i="1" dirty="0" smtClean="0"/>
              <a:t> Product(s) or service(s) launched or revamped, Challenges, strategies, execution and results, Market share and/or market approval data for the product(s)/service(s), Recognition and awards won, Innovations and discipline development.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8191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20304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 smtClean="0">
                <a:latin typeface="+mj-lt"/>
                <a:ea typeface="+mj-ea"/>
                <a:cs typeface="+mj-cs"/>
              </a:rPr>
              <a:t>Product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0" y="0"/>
            <a:ext cx="4876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 smtClean="0"/>
              <a:t>(30</a:t>
            </a:r>
            <a:r>
              <a:rPr lang="en-US" altLang="zh-TW" sz="1100" b="1" dirty="0"/>
              <a:t>%) Max. </a:t>
            </a:r>
            <a:r>
              <a:rPr lang="en-US" altLang="zh-TW" sz="1100" b="1" dirty="0" smtClean="0"/>
              <a:t>3 slides, visuals included – slide 3/3</a:t>
            </a:r>
            <a:endParaRPr lang="en-US" altLang="zh-TW" sz="1100" b="1" dirty="0"/>
          </a:p>
          <a:p>
            <a:r>
              <a:rPr lang="en-SG" sz="800" dirty="0" smtClean="0"/>
              <a:t>-  Elaborate more about your product(s)/service(s) </a:t>
            </a:r>
            <a:endParaRPr lang="en-US" sz="800" dirty="0" smtClean="0"/>
          </a:p>
          <a:p>
            <a:r>
              <a:rPr lang="en-SG" sz="800" dirty="0" smtClean="0"/>
              <a:t>-  Tell us how they stand out from others in the eligible period </a:t>
            </a:r>
            <a:r>
              <a:rPr lang="en-SG" sz="800" smtClean="0"/>
              <a:t>(</a:t>
            </a:r>
            <a:r>
              <a:rPr lang="en-SG" sz="800" smtClean="0"/>
              <a:t>2021-2022)  </a:t>
            </a:r>
            <a:endParaRPr lang="en-US" sz="800" dirty="0" smtClean="0"/>
          </a:p>
          <a:p>
            <a:r>
              <a:rPr lang="en-SG" sz="800" dirty="0" smtClean="0"/>
              <a:t>-  What makes this significant and unique</a:t>
            </a:r>
            <a:endParaRPr lang="en-US" sz="800" dirty="0" smtClean="0"/>
          </a:p>
          <a:p>
            <a:r>
              <a:rPr lang="en-SG" sz="800" dirty="0" smtClean="0"/>
              <a:t>-  Explain how your products/services help to fill the gaps for your clients </a:t>
            </a:r>
            <a:endParaRPr lang="en-US" sz="800" dirty="0" smtClean="0"/>
          </a:p>
          <a:p>
            <a:r>
              <a:rPr lang="en-SG" sz="800" dirty="0" smtClean="0"/>
              <a:t>-  Why they are important in the HR industry</a:t>
            </a:r>
            <a:endParaRPr lang="en-US" sz="800" dirty="0" smtClean="0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113184"/>
            <a:ext cx="21672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62425" algn="l"/>
              </a:tabLst>
            </a:pPr>
            <a:r>
              <a:rPr kumimoji="0" lang="en-AU" altLang="zh-TW" sz="9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PMingLiU" pitchFamily="18" charset="-120"/>
                <a:cs typeface="Arial" pitchFamily="34" charset="0"/>
              </a:rPr>
              <a:t>.</a:t>
            </a:r>
            <a:endParaRPr kumimoji="0" lang="en-AU" altLang="zh-TW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00600" y="-154198"/>
            <a:ext cx="2514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dirty="0" smtClean="0"/>
              <a:t> </a:t>
            </a:r>
            <a:endParaRPr lang="en-US" sz="800" dirty="0" smtClean="0"/>
          </a:p>
          <a:p>
            <a:r>
              <a:rPr lang="en-AU" sz="800" i="1" dirty="0" smtClean="0"/>
              <a:t>You might want to include: </a:t>
            </a:r>
            <a:endParaRPr lang="en-US" sz="800" dirty="0" smtClean="0"/>
          </a:p>
          <a:p>
            <a:r>
              <a:rPr lang="en-AU" sz="800" i="1" dirty="0" smtClean="0"/>
              <a:t> Product(s) or service(s) launched or revamped, Challenges, strategies, execution and results, Market share and/or market approval data for the product(s)/service(s), Recognition and awards won, Innovations and discipline development.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14208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 smtClean="0">
                <a:latin typeface="+mj-lt"/>
                <a:ea typeface="+mj-ea"/>
                <a:cs typeface="+mj-cs"/>
              </a:rPr>
              <a:t>People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00200" y="1"/>
            <a:ext cx="2971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 smtClean="0"/>
              <a:t>(20</a:t>
            </a:r>
            <a:r>
              <a:rPr lang="en-US" altLang="zh-TW" sz="1100" b="1" dirty="0"/>
              <a:t>%) Max. </a:t>
            </a:r>
            <a:r>
              <a:rPr lang="en-US" altLang="zh-TW" sz="1100" b="1" dirty="0" smtClean="0"/>
              <a:t>3 slides, visuals included – slide 1/3</a:t>
            </a:r>
            <a:endParaRPr lang="en-US" altLang="zh-TW" sz="1100" b="1" dirty="0"/>
          </a:p>
          <a:p>
            <a:r>
              <a:rPr lang="en-AU" sz="800" dirty="0" smtClean="0"/>
              <a:t>-  Describe how you have succeeded in managing people</a:t>
            </a:r>
            <a:endParaRPr lang="en-US" sz="800" dirty="0" smtClean="0"/>
          </a:p>
          <a:p>
            <a:r>
              <a:rPr lang="en-AU" sz="800" dirty="0" smtClean="0"/>
              <a:t>-  What makes your engagements significant and unique </a:t>
            </a:r>
            <a:endParaRPr lang="en-US" sz="800" dirty="0" smtClean="0"/>
          </a:p>
          <a:p>
            <a:r>
              <a:rPr lang="en-AU" sz="800" dirty="0" smtClean="0"/>
              <a:t>-  Tell us about your talent management strategies which led to such success.</a:t>
            </a:r>
            <a:endParaRPr lang="en-US" sz="800" dirty="0" smtClean="0"/>
          </a:p>
          <a:p>
            <a:r>
              <a:rPr lang="en-AU" sz="800" i="1" dirty="0" smtClean="0"/>
              <a:t> </a:t>
            </a:r>
            <a:endParaRPr lang="en-US" sz="8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7429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endParaRPr lang="en-GB" sz="1500" b="0" i="1" kern="1200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419600" y="-114294"/>
            <a:ext cx="2895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i="1" dirty="0" smtClean="0"/>
              <a:t> </a:t>
            </a:r>
            <a:endParaRPr lang="en-US" sz="800" dirty="0" smtClean="0"/>
          </a:p>
          <a:p>
            <a:r>
              <a:rPr lang="en-AU" sz="800" i="1" dirty="0" smtClean="0"/>
              <a:t>You might want to include: </a:t>
            </a: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AU" sz="800" i="1" dirty="0" smtClean="0"/>
              <a:t>Staff retention rates, Key hires/promotions, Profiles of senior management and their accomplishments, How has your management team driven the overall business strategy?</a:t>
            </a:r>
            <a:r>
              <a:rPr lang="en-US" sz="800" dirty="0" smtClean="0"/>
              <a:t> </a:t>
            </a:r>
            <a:r>
              <a:rPr lang="en-AU" sz="800" i="1" dirty="0" smtClean="0"/>
              <a:t>Staff training and development initiatives.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14208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 smtClean="0">
                <a:latin typeface="+mj-lt"/>
                <a:ea typeface="+mj-ea"/>
                <a:cs typeface="+mj-cs"/>
              </a:rPr>
              <a:t>People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00200" y="1"/>
            <a:ext cx="2971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 smtClean="0"/>
              <a:t>(20</a:t>
            </a:r>
            <a:r>
              <a:rPr lang="en-US" altLang="zh-TW" sz="1100" b="1" dirty="0"/>
              <a:t>%) Max. </a:t>
            </a:r>
            <a:r>
              <a:rPr lang="en-US" altLang="zh-TW" sz="1100" b="1" dirty="0" smtClean="0"/>
              <a:t>3 slides, visuals included – slide 2/3</a:t>
            </a:r>
            <a:endParaRPr lang="en-US" altLang="zh-TW" sz="1100" b="1" dirty="0"/>
          </a:p>
          <a:p>
            <a:r>
              <a:rPr lang="en-AU" sz="800" dirty="0" smtClean="0"/>
              <a:t>-  Describe how you have succeeded in managing people</a:t>
            </a:r>
            <a:endParaRPr lang="en-US" sz="800" dirty="0" smtClean="0"/>
          </a:p>
          <a:p>
            <a:r>
              <a:rPr lang="en-AU" sz="800" dirty="0" smtClean="0"/>
              <a:t>-  What makes your engagements significant and unique </a:t>
            </a:r>
            <a:endParaRPr lang="en-US" sz="800" dirty="0" smtClean="0"/>
          </a:p>
          <a:p>
            <a:r>
              <a:rPr lang="en-AU" sz="800" dirty="0" smtClean="0"/>
              <a:t>-  Tell us about your talent management strategies which led to such success.</a:t>
            </a:r>
            <a:endParaRPr lang="en-US" sz="800" dirty="0" smtClean="0"/>
          </a:p>
          <a:p>
            <a:r>
              <a:rPr lang="en-AU" sz="800" i="1" dirty="0" smtClean="0"/>
              <a:t> </a:t>
            </a:r>
            <a:endParaRPr lang="en-US" sz="8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7429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endParaRPr lang="en-GB" sz="1500" b="0" i="1" kern="1200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419600" y="-114294"/>
            <a:ext cx="2895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i="1" dirty="0" smtClean="0"/>
              <a:t> </a:t>
            </a:r>
            <a:endParaRPr lang="en-US" sz="800" dirty="0" smtClean="0"/>
          </a:p>
          <a:p>
            <a:r>
              <a:rPr lang="en-AU" sz="800" i="1" dirty="0" smtClean="0"/>
              <a:t>You might want to include: </a:t>
            </a: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AU" sz="800" i="1" dirty="0" smtClean="0"/>
              <a:t>Staff retention rates, Key hires/promotions, Profiles of senior management and their accomplishments, How has your management team driven the overall business strategy?</a:t>
            </a:r>
            <a:r>
              <a:rPr lang="en-US" sz="800" dirty="0" smtClean="0"/>
              <a:t> </a:t>
            </a:r>
            <a:r>
              <a:rPr lang="en-AU" sz="800" i="1" dirty="0" smtClean="0"/>
              <a:t>Staff training and development initiatives.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14208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 smtClean="0">
                <a:latin typeface="+mj-lt"/>
                <a:ea typeface="+mj-ea"/>
                <a:cs typeface="+mj-cs"/>
              </a:rPr>
              <a:t>People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00200" y="1"/>
            <a:ext cx="2971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b="1" dirty="0" smtClean="0"/>
              <a:t>(20</a:t>
            </a:r>
            <a:r>
              <a:rPr lang="en-US" altLang="zh-TW" sz="1100" b="1" dirty="0"/>
              <a:t>%) Max. </a:t>
            </a:r>
            <a:r>
              <a:rPr lang="en-US" altLang="zh-TW" sz="1100" b="1" dirty="0" smtClean="0"/>
              <a:t>3 slides, visuals included – slide 3/3</a:t>
            </a:r>
            <a:endParaRPr lang="en-US" altLang="zh-TW" sz="1100" b="1" dirty="0"/>
          </a:p>
          <a:p>
            <a:r>
              <a:rPr lang="en-AU" sz="800" dirty="0" smtClean="0"/>
              <a:t>-  Describe how you have succeeded in managing people</a:t>
            </a:r>
            <a:endParaRPr lang="en-US" sz="800" dirty="0" smtClean="0"/>
          </a:p>
          <a:p>
            <a:r>
              <a:rPr lang="en-AU" sz="800" dirty="0" smtClean="0"/>
              <a:t>-  What makes your engagements significant and unique </a:t>
            </a:r>
            <a:endParaRPr lang="en-US" sz="800" dirty="0" smtClean="0"/>
          </a:p>
          <a:p>
            <a:r>
              <a:rPr lang="en-AU" sz="800" dirty="0" smtClean="0"/>
              <a:t>-  Tell us about your talent management strategies which led to such success.</a:t>
            </a:r>
            <a:endParaRPr lang="en-US" sz="800" dirty="0" smtClean="0"/>
          </a:p>
          <a:p>
            <a:r>
              <a:rPr lang="en-AU" sz="800" i="1" dirty="0" smtClean="0"/>
              <a:t> </a:t>
            </a:r>
            <a:endParaRPr lang="en-US" sz="8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7429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endParaRPr lang="en-GB" sz="1500" b="0" i="1" kern="1200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419600" y="-114294"/>
            <a:ext cx="2895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800" i="1" dirty="0" smtClean="0"/>
              <a:t> </a:t>
            </a:r>
            <a:endParaRPr lang="en-US" sz="800" dirty="0" smtClean="0"/>
          </a:p>
          <a:p>
            <a:r>
              <a:rPr lang="en-AU" sz="800" i="1" dirty="0" smtClean="0"/>
              <a:t>You might want to include: </a:t>
            </a: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AU" sz="800" i="1" dirty="0" smtClean="0"/>
              <a:t>Staff retention rates, Key hires/promotions, Profiles of senior management and their accomplishments, How has your management team driven the overall business strategy?</a:t>
            </a:r>
            <a:r>
              <a:rPr lang="en-US" sz="800" dirty="0" smtClean="0"/>
              <a:t> </a:t>
            </a:r>
            <a:r>
              <a:rPr lang="en-AU" sz="800" i="1" dirty="0" smtClean="0"/>
              <a:t>Staff training and development initiatives.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787</TotalTime>
  <Words>613</Words>
  <Application>Microsoft Office PowerPoint</Application>
  <PresentationFormat>On-screen Show (16:9)</PresentationFormat>
  <Paragraphs>104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1_Custom Design</vt:lpstr>
      <vt:lpstr>Custom Design</vt:lpstr>
      <vt:lpstr>Core Submission Document Template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University at Buffalo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ENTRY SUBMISSION  DOCUMENT TEMPLATE</dc:title>
  <dc:creator>Andy</dc:creator>
  <cp:lastModifiedBy>Selina Kwok</cp:lastModifiedBy>
  <cp:revision>105</cp:revision>
  <dcterms:created xsi:type="dcterms:W3CDTF">2015-09-21T09:08:18Z</dcterms:created>
  <dcterms:modified xsi:type="dcterms:W3CDTF">2022-05-26T01:52:39Z</dcterms:modified>
</cp:coreProperties>
</file>