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70" r:id="rId6"/>
    <p:sldId id="26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4660"/>
  </p:normalViewPr>
  <p:slideViewPr>
    <p:cSldViewPr snapToGrid="0">
      <p:cViewPr varScale="1">
        <p:scale>
          <a:sx n="67" d="100"/>
          <a:sy n="67" d="100"/>
        </p:scale>
        <p:origin x="4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7F8F75-4497-A686-D756-2B1DCF6DD5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B35D41-EF1D-2246-6924-CA32FDD2F6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35329-F485-A76D-B55F-43E2115A1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22/4/2025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5FA30B-4B44-5298-AF6E-5A520BC7C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1DEEE4-71F3-8AC7-8141-F3935414E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4206C9B-26A8-2B24-B5F3-F92BFD43FD9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521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617147-36E1-C10C-A3F6-EC9947BBF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116A8E-FC54-EB69-3CF8-8386107EFA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0077BA-0210-2F85-B7DB-FD81A9C2B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22/4/2025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FC66FD-F339-AA30-CAE8-47697EACE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DA2C84-E25B-5B45-F4D1-9A354FAF5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998535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B216392-52A1-E680-B48D-4D16E9654E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67BB70-9F47-9BA9-20D8-3FDBE35664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6E8337-A82A-04AA-5F49-BE8FA3E71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22/4/2025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267C75-98BF-B634-2A96-B8D8DFAAF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52BF2A-4F36-7535-25E6-E8FE2F11B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1905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1CDD4-FEFC-4D94-2006-12CA1B40C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E8710E-A290-7841-722F-AD1E249512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B157E4-E462-57C9-EF95-596329354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22/4/2025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308AE7-2620-6728-DAC1-48A985A20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0DCBC-2F3E-1D6D-0AB8-D8DE4FFF1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111EFA1-3446-DE99-7AC3-45F61DEEDA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769243E-129B-511E-ED05-F1391BE7CBF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890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527890-4B97-ABEC-B487-632C2C759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C9C637-4747-5A1B-9958-7AA06EE60A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BA8248-555A-8926-2971-89070E081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22/4/2025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3C5FEE-3F6C-027D-4B1F-5BEBB2826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A41B8D-BAA4-CB26-E12F-15294637C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782258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7487A-8904-622A-CEF1-48800D5C14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EFE0D8-567B-10E6-1563-DFC1D51DEC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588A51-82F1-F4B7-DCEC-F2F7544E99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36D4B3-B071-D1BF-3686-9FC75F14A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22/4/2025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ED6E43-6D19-AFD3-B440-A16CD9330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964F88-1427-4665-8028-0769F2720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024183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533CD-0398-D558-E623-10894632E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E9D07F-4971-06D9-955A-937EE55777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8DAD3F-605A-931B-6908-CFCF5EC499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E589A6-E565-512C-CE5F-F59A1AD564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F86628-A7F9-49F0-3606-7BDBD343E0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84CEB3B-465C-5374-4FF9-063AAA907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22/4/2025</a:t>
            </a:fld>
            <a:endParaRPr lang="en-H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03BB003-BEA8-B49F-4C62-10332514D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A1A8FB-E023-4AEA-9BF4-8D00966D9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981691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4A99C9-9198-0612-64FA-B00D00CAE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A51D4C-B01A-D19A-D030-52725D9D1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22/4/2025</a:t>
            </a:fld>
            <a:endParaRPr lang="en-H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894E61-9624-A080-8A57-A05EBC23EF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7FCFD7-B799-FB41-7DCE-929CF97CF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920010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2CC625B-BCE7-7880-3B32-A598AC3F2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22/4/2025</a:t>
            </a:fld>
            <a:endParaRPr lang="en-H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FD9CA4-E95A-5434-1C7E-0DCDDAC8F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30C85A-5EA4-65C8-30BC-17E009360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681381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4AEC0-C951-17C8-C4A4-7C90F45C3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826E8A-AC1D-0224-8D4F-FB121895A0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FD2F39-D182-804F-49FF-A7FFC4AFB6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75C128-ADD0-B92A-5B38-60A7A4FD7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22/4/2025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5B14A0-C6D0-AF07-2E8B-2AAF01747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04BF91-A6DC-EFE7-853A-ED025D702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692249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FF569-49F4-EC3F-E7BC-9442833584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80943BF-6769-5EBD-41C0-A2D06DDEEA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DED8E7-792C-5838-7920-97784A57DB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EAABAD-F37E-90FE-0CC5-A2ADCF3A3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22/4/2025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40197C-8626-9086-5E97-2CDAD129DC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3A28DB-B5D5-91D9-930F-FF42259FA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197366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DB17F40-FA61-DC47-59FC-D203D781F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6DFAE6-4262-FB9C-3895-35AD38CDC9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675D26-E426-3336-2299-37742034E8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0FB75A-B3D1-4610-AC44-3C97A832DA26}" type="datetimeFigureOut">
              <a:rPr lang="en-HK" smtClean="0"/>
              <a:t>22/4/2025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0E32FF-0CE2-E8C6-3B40-39A2C6F035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AB7C14-0B4E-A91F-8F9D-8A6EEB7F4A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453505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9A3572B-1D7E-5B07-7B13-D85E3E161100}"/>
              </a:ext>
            </a:extLst>
          </p:cNvPr>
          <p:cNvSpPr txBox="1"/>
          <p:nvPr/>
        </p:nvSpPr>
        <p:spPr>
          <a:xfrm>
            <a:off x="5779354" y="5492509"/>
            <a:ext cx="518457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n-SG" sz="1500" b="1" dirty="0">
              <a:solidFill>
                <a:schemeClr val="bg1"/>
              </a:solidFill>
              <a:latin typeface="Helvetica CE 45 Light" pitchFamily="82" charset="0"/>
            </a:endParaRPr>
          </a:p>
          <a:p>
            <a:r>
              <a:rPr lang="en-SG" sz="1500" b="1" dirty="0">
                <a:solidFill>
                  <a:schemeClr val="bg1"/>
                </a:solidFill>
                <a:latin typeface="Helvetica CE 45 Light" pitchFamily="82" charset="0"/>
              </a:rPr>
              <a:t>TEAM CATEGORIES </a:t>
            </a:r>
          </a:p>
          <a:p>
            <a:r>
              <a:rPr lang="en-SG" sz="1500" b="1" dirty="0">
                <a:solidFill>
                  <a:schemeClr val="bg1"/>
                </a:solidFill>
                <a:latin typeface="Helvetica CE 45 Light" pitchFamily="82" charset="0"/>
              </a:rPr>
              <a:t>SUBMISSION DOCUMENT </a:t>
            </a:r>
            <a:br>
              <a:rPr lang="en-SG" sz="1500" dirty="0">
                <a:solidFill>
                  <a:schemeClr val="bg1"/>
                </a:solidFill>
                <a:latin typeface="Helvetica CE 45 Light" pitchFamily="82" charset="0"/>
              </a:rPr>
            </a:br>
            <a:endParaRPr lang="en-GB" sz="1500" b="1" dirty="0">
              <a:solidFill>
                <a:schemeClr val="bg1"/>
              </a:solidFill>
              <a:latin typeface="Helvetica CE 45 Light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12993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84E4F6-0388-26E7-0744-0B28557A67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7A6B653-2117-0B0A-1CFC-DFBF1299A7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0440862"/>
              </p:ext>
            </p:extLst>
          </p:nvPr>
        </p:nvGraphicFramePr>
        <p:xfrm>
          <a:off x="344009" y="1641537"/>
          <a:ext cx="11667477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674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58591">
                <a:tc>
                  <a:txBody>
                    <a:bodyPr/>
                    <a:lstStyle/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4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4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DECLARATION </a:t>
                      </a:r>
                    </a:p>
                    <a:p>
                      <a:r>
                        <a:rPr lang="en-US" sz="14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en-US" sz="14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  <a:sym typeface="Wingdings 2"/>
                        </a:rPr>
                        <a:t></a:t>
                      </a:r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          </a:r>
                    </a:p>
                    <a:p>
                      <a:endParaRPr lang="en-AU" sz="14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AU" sz="14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-THE END- 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3901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D780D-6979-8B25-1C01-7BF47456E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615ADA-3085-3115-E8D2-D8800FC764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HK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03A2E8B-15A4-60B5-B503-FB62D0C8FB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" y="0"/>
            <a:ext cx="121889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080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3FB98-8349-B330-DE80-CB0DCA39CEAB}"/>
              </a:ext>
            </a:extLst>
          </p:cNvPr>
          <p:cNvSpPr txBox="1">
            <a:spLocks/>
          </p:cNvSpPr>
          <p:nvPr/>
        </p:nvSpPr>
        <p:spPr bwMode="auto">
          <a:xfrm>
            <a:off x="9561390" y="867536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Neue CE 55 Roman"/>
              </a:rPr>
              <a:t>Judging Criteria</a:t>
            </a:r>
            <a:endParaRPr kumimoji="0" lang="zh-TW" altLang="en-US" sz="2500" b="1" dirty="0">
              <a:solidFill>
                <a:schemeClr val="bg1"/>
              </a:solidFill>
              <a:latin typeface="Helvetica Neue CE 55 Roman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DA4CA9-45D3-8C26-E4CB-A23FD20D92BF}"/>
              </a:ext>
            </a:extLst>
          </p:cNvPr>
          <p:cNvSpPr txBox="1"/>
          <p:nvPr/>
        </p:nvSpPr>
        <p:spPr>
          <a:xfrm>
            <a:off x="237744" y="1581912"/>
            <a:ext cx="1169517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K" sz="1600" dirty="0">
                <a:effectLst/>
                <a:ea typeface="PMingLiU" panose="02020500000000000000" pitchFamily="18" charset="-120"/>
                <a:cs typeface="Times New Roman" panose="02020603050405020304" pitchFamily="18" charset="0"/>
              </a:rPr>
              <a:t>Here are some guiding pointers that judges will be looking out for. Please write a maximum </a:t>
            </a:r>
            <a:r>
              <a:rPr lang="en-HK" sz="1600" b="1" dirty="0">
                <a:effectLst/>
                <a:ea typeface="PMingLiU" panose="02020500000000000000" pitchFamily="18" charset="-120"/>
                <a:cs typeface="Times New Roman" panose="02020603050405020304" pitchFamily="18" charset="0"/>
              </a:rPr>
              <a:t>2,000 words </a:t>
            </a:r>
            <a:r>
              <a:rPr lang="en-HK" sz="1600" dirty="0">
                <a:effectLst/>
                <a:ea typeface="PMingLiU" panose="02020500000000000000" pitchFamily="18" charset="-120"/>
                <a:cs typeface="Times New Roman" panose="02020603050405020304" pitchFamily="18" charset="0"/>
              </a:rPr>
              <a:t>(total) to answer the points below with the guiding pointers in the respective categories. </a:t>
            </a:r>
          </a:p>
          <a:p>
            <a:endParaRPr lang="en-HK" sz="1600" dirty="0">
              <a:ea typeface="PMingLiU" panose="02020500000000000000" pitchFamily="18" charset="-120"/>
              <a:cs typeface="Times New Roman" panose="02020603050405020304" pitchFamily="18" charset="0"/>
            </a:endParaRPr>
          </a:p>
          <a:p>
            <a:pPr rtl="0">
              <a:buNone/>
            </a:pPr>
            <a:r>
              <a:rPr lang="en-US" sz="1600" b="1" i="0" u="none" strike="noStrike" dirty="0">
                <a:solidFill>
                  <a:srgbClr val="000000"/>
                </a:solidFill>
                <a:effectLst/>
              </a:rPr>
              <a:t>IMPACT– 25%</a:t>
            </a:r>
            <a:endParaRPr lang="en-US" sz="1600" b="0" dirty="0">
              <a:effectLst/>
            </a:endParaRPr>
          </a:p>
          <a:p>
            <a:pPr marL="285750" indent="-285750" rtl="0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000000"/>
                </a:solidFill>
                <a:effectLst/>
              </a:rPr>
              <a:t>What were the primary results and what were the unintended positive consequences of your innovative strategy?</a:t>
            </a:r>
          </a:p>
          <a:p>
            <a:pPr marL="285750" indent="-285750" rtl="0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000000"/>
                </a:solidFill>
                <a:effectLst/>
              </a:rPr>
              <a:t>How did the programme make a difference to employees, and the organisation’s commercial/business objective?</a:t>
            </a:r>
          </a:p>
          <a:p>
            <a:pPr marL="285750" indent="-285750" rtl="0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000000"/>
                </a:solidFill>
                <a:effectLst/>
              </a:rPr>
              <a:t>How did your plan contribute to the organisation’s commercial/business goals?</a:t>
            </a:r>
          </a:p>
          <a:p>
            <a:pPr marL="285750" indent="-285750" rtl="0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000000"/>
                </a:solidFill>
                <a:effectLst/>
              </a:rPr>
              <a:t>What was the feedback from stakeholders (employees, line management, top management) post implementation?</a:t>
            </a:r>
          </a:p>
          <a:p>
            <a:pPr marL="285750" indent="-285750" rtl="0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000000"/>
                </a:solidFill>
                <a:effectLst/>
              </a:rPr>
              <a:t>Evidence of success: How has the idea/strategy strengthened the </a:t>
            </a:r>
            <a:r>
              <a:rPr lang="en-US" sz="1600" b="0" i="0" u="none" strike="noStrike" dirty="0" err="1">
                <a:solidFill>
                  <a:srgbClr val="000000"/>
                </a:solidFill>
                <a:effectLst/>
              </a:rPr>
              <a:t>organisation</a:t>
            </a:r>
            <a:r>
              <a:rPr lang="en-US" sz="1600" b="0" i="0" u="none" strike="noStrike" dirty="0">
                <a:solidFill>
                  <a:srgbClr val="000000"/>
                </a:solidFill>
                <a:effectLst/>
              </a:rPr>
              <a:t>? Please use metrics, anecdotes and case studies</a:t>
            </a:r>
          </a:p>
          <a:p>
            <a:pPr rtl="0">
              <a:buNone/>
            </a:pPr>
            <a:br>
              <a:rPr lang="en-US" sz="1600" b="0" dirty="0">
                <a:effectLst/>
              </a:rPr>
            </a:br>
            <a:r>
              <a:rPr lang="en-US" sz="1600" b="1" i="0" u="none" strike="noStrike" dirty="0">
                <a:solidFill>
                  <a:srgbClr val="000000"/>
                </a:solidFill>
                <a:effectLst/>
              </a:rPr>
              <a:t>FUTURE INITIATIVES – 25%</a:t>
            </a:r>
            <a:endParaRPr lang="en-US" sz="1600" b="0" dirty="0">
              <a:effectLst/>
            </a:endParaRPr>
          </a:p>
          <a:p>
            <a:pPr marL="285750" indent="-285750" rtl="0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000000"/>
                </a:solidFill>
                <a:effectLst/>
              </a:rPr>
              <a:t>What other HR objectives do you plan to pursue next?</a:t>
            </a:r>
          </a:p>
          <a:p>
            <a:pPr marL="285750" indent="-285750" rtl="0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000000"/>
                </a:solidFill>
                <a:effectLst/>
              </a:rPr>
              <a:t>Has the successful implementation of your HR strategy affected the way your </a:t>
            </a:r>
            <a:r>
              <a:rPr lang="en-US" sz="1600" b="0" i="0" u="none" strike="noStrike" dirty="0" err="1">
                <a:solidFill>
                  <a:srgbClr val="000000"/>
                </a:solidFill>
                <a:effectLst/>
              </a:rPr>
              <a:t>organisation</a:t>
            </a:r>
            <a:r>
              <a:rPr lang="en-US" sz="1600" b="0" i="0" u="none" strike="noStrike" dirty="0">
                <a:solidFill>
                  <a:srgbClr val="000000"/>
                </a:solidFill>
                <a:effectLst/>
              </a:rPr>
              <a:t> approaches project implementation in other areas?</a:t>
            </a:r>
          </a:p>
          <a:p>
            <a:pPr marL="285750" indent="-285750" rtl="0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000000"/>
                </a:solidFill>
                <a:effectLst/>
              </a:rPr>
              <a:t>What has the implementation of your HR strategy taught you about what else is achievable?</a:t>
            </a:r>
          </a:p>
          <a:p>
            <a:pPr marL="285750" indent="-285750" rtl="0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000000"/>
                </a:solidFill>
                <a:effectLst/>
              </a:rPr>
              <a:t>What else can be done differently to further improve? How will you intend to build on your efforts in the future?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2DB08A-56AB-1CBF-8BA4-FA54C8E05E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" y="0"/>
            <a:ext cx="121706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930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981EEB8-95A1-05BC-EC6B-17D151B41608}"/>
              </a:ext>
            </a:extLst>
          </p:cNvPr>
          <p:cNvSpPr txBox="1">
            <a:spLocks/>
          </p:cNvSpPr>
          <p:nvPr/>
        </p:nvSpPr>
        <p:spPr>
          <a:xfrm>
            <a:off x="1031289" y="1698384"/>
            <a:ext cx="10129421" cy="2691230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3600" dirty="0"/>
              <a:t>Organisation/brand logo </a:t>
            </a:r>
            <a:endParaRPr kumimoji="0" lang="zh-TW" altLang="en-US" sz="36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j-ea"/>
              <a:cs typeface="+mj-cs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B1F0A9D-66F4-1620-C79C-F90BCE218B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5124515"/>
              </p:ext>
            </p:extLst>
          </p:nvPr>
        </p:nvGraphicFramePr>
        <p:xfrm>
          <a:off x="1031288" y="4460636"/>
          <a:ext cx="10129421" cy="139795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976379">
                  <a:extLst>
                    <a:ext uri="{9D8B030D-6E8A-4147-A177-3AD203B41FA5}">
                      <a16:colId xmlns:a16="http://schemas.microsoft.com/office/drawing/2014/main" val="510890683"/>
                    </a:ext>
                  </a:extLst>
                </a:gridCol>
                <a:gridCol w="7153042">
                  <a:extLst>
                    <a:ext uri="{9D8B030D-6E8A-4147-A177-3AD203B41FA5}">
                      <a16:colId xmlns:a16="http://schemas.microsoft.com/office/drawing/2014/main" val="3443599611"/>
                    </a:ext>
                  </a:extLst>
                </a:gridCol>
              </a:tblGrid>
              <a:tr h="695770">
                <a:tc>
                  <a:txBody>
                    <a:bodyPr/>
                    <a:lstStyle/>
                    <a:p>
                      <a:pPr marL="0" marR="16002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</a:t>
                      </a: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Category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7506654"/>
                  </a:ext>
                </a:extLst>
              </a:tr>
              <a:tr h="7021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Company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185740"/>
                  </a:ext>
                </a:extLst>
              </a:tr>
            </a:tbl>
          </a:graphicData>
        </a:graphic>
      </p:graphicFrame>
      <p:sp>
        <p:nvSpPr>
          <p:cNvPr id="7" name="Rectangle 10">
            <a:extLst>
              <a:ext uri="{FF2B5EF4-FFF2-40B4-BE49-F238E27FC236}">
                <a16:creationId xmlns:a16="http://schemas.microsoft.com/office/drawing/2014/main" id="{164587D9-B2F2-02DE-520C-5A8F6B540E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1288" y="6012771"/>
            <a:ext cx="11576482" cy="386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en-US" altLang="zh-TW" sz="1400" dirty="0">
                <a:latin typeface="Calibri" pitchFamily="34" charset="0"/>
              </a:rPr>
              <a:t>ATTENTION: Any specific information or content intended for judging purposes only must be clearly indicated in </a:t>
            </a:r>
            <a:r>
              <a:rPr lang="en-US" altLang="zh-TW" sz="1400" dirty="0">
                <a:solidFill>
                  <a:srgbClr val="FF0000"/>
                </a:solidFill>
                <a:latin typeface="Calibri" pitchFamily="34" charset="0"/>
              </a:rPr>
              <a:t>Red</a:t>
            </a:r>
            <a:r>
              <a:rPr lang="en-US" altLang="zh-TW" sz="1400" dirty="0">
                <a:latin typeface="Calibri" pitchFamily="34" charset="0"/>
              </a:rPr>
              <a:t>, or highlighted </a:t>
            </a:r>
            <a:r>
              <a:rPr lang="en-US" altLang="zh-TW" sz="1400" dirty="0">
                <a:solidFill>
                  <a:schemeClr val="bg1"/>
                </a:solidFill>
                <a:highlight>
                  <a:srgbClr val="FF0000"/>
                </a:highlight>
                <a:latin typeface="Calibri" pitchFamily="34" charset="0"/>
              </a:rPr>
              <a:t>in Red </a:t>
            </a:r>
            <a:r>
              <a:rPr lang="en-US" altLang="zh-TW" sz="1400" dirty="0">
                <a:latin typeface="Calibri" pitchFamily="34" charset="0"/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altLang="zh-TW" sz="1400" dirty="0">
                <a:latin typeface="Calibri" pitchFamily="34" charset="0"/>
              </a:rPr>
              <a:t>Marks will be deducted if the entry submission exceeds the outlined number </a:t>
            </a:r>
            <a:r>
              <a:rPr lang="en-US" altLang="zh-TW" sz="1400">
                <a:latin typeface="Calibri" pitchFamily="34" charset="0"/>
              </a:rPr>
              <a:t>of words </a:t>
            </a:r>
            <a:r>
              <a:rPr lang="en-US" altLang="zh-TW" sz="1400" dirty="0">
                <a:latin typeface="Calibri" pitchFamily="34" charset="0"/>
              </a:rPr>
              <a:t>allowed.</a:t>
            </a:r>
            <a:endParaRPr lang="zh-TW" altLang="en-US" sz="1400" dirty="0">
              <a:latin typeface="Calibri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E949A42-6697-D2E6-1314-EB9C5456842B}"/>
              </a:ext>
            </a:extLst>
          </p:cNvPr>
          <p:cNvSpPr txBox="1">
            <a:spLocks/>
          </p:cNvSpPr>
          <p:nvPr/>
        </p:nvSpPr>
        <p:spPr bwMode="auto">
          <a:xfrm>
            <a:off x="9982014" y="867536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Neue CE 55 Roman"/>
              </a:rPr>
              <a:t>Entry Details</a:t>
            </a:r>
            <a:endParaRPr kumimoji="0" lang="zh-TW" altLang="en-US" sz="2500" b="1" dirty="0">
              <a:solidFill>
                <a:schemeClr val="bg1"/>
              </a:solidFill>
              <a:latin typeface="Helvetica Neue CE 55 Roman"/>
            </a:endParaRPr>
          </a:p>
        </p:txBody>
      </p:sp>
    </p:spTree>
    <p:extLst>
      <p:ext uri="{BB962C8B-B14F-4D97-AF65-F5344CB8AC3E}">
        <p14:creationId xmlns:p14="http://schemas.microsoft.com/office/powerpoint/2010/main" val="966813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959CD9E-749D-DBAD-6B8E-720FCCF0683B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028700" y="1720204"/>
            <a:ext cx="10134600" cy="3586579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marL="0" indent="0" algn="ctr" fontAlgn="auto">
              <a:spcAft>
                <a:spcPts val="0"/>
              </a:spcAft>
              <a:buNone/>
              <a:defRPr/>
            </a:pPr>
            <a:endParaRPr lang="en-US" altLang="zh-TW" sz="3600" dirty="0">
              <a:latin typeface="+mj-lt"/>
            </a:endParaRP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n-US" altLang="zh-TW" sz="3600" b="1" dirty="0"/>
              <a:t>Entry video link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n-US" altLang="zh-TW" sz="1400" dirty="0"/>
              <a:t>(optional but strongly recommended)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n-US" altLang="zh-TW" sz="1400" dirty="0"/>
              <a:t>Password (if any):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endParaRPr lang="en-US" altLang="zh-TW" sz="2000" dirty="0">
              <a:latin typeface="+mj-lt"/>
            </a:endParaRPr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13CF42C2-FB07-5539-0B27-4F6BE1B8DA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0257" y="5329394"/>
            <a:ext cx="921148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TW" sz="1400" dirty="0">
                <a:solidFill>
                  <a:srgbClr val="FF0000"/>
                </a:solidFill>
              </a:rPr>
              <a:t>Maximum length of video is </a:t>
            </a:r>
            <a:r>
              <a:rPr lang="en-US" altLang="zh-TW" sz="1400" b="1" dirty="0">
                <a:solidFill>
                  <a:srgbClr val="FF0000"/>
                </a:solidFill>
              </a:rPr>
              <a:t>3 minutes</a:t>
            </a:r>
            <a:r>
              <a:rPr lang="en-US" altLang="zh-TW" sz="1400" dirty="0">
                <a:solidFill>
                  <a:srgbClr val="FF0000"/>
                </a:solidFill>
              </a:rPr>
              <a:t>.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</a:rPr>
              <a:t>is accepted for each entry. 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Extra content will be deleted without notice. </a:t>
            </a:r>
            <a:br>
              <a:rPr lang="en-US" altLang="zh-TW" sz="1400" dirty="0">
                <a:solidFill>
                  <a:srgbClr val="FF0000"/>
                </a:solidFill>
              </a:rPr>
            </a:br>
            <a:r>
              <a:rPr lang="en-US" altLang="zh-TW" sz="1400" dirty="0">
                <a:solidFill>
                  <a:srgbClr val="FF0000"/>
                </a:solidFill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035A80-ED7D-8168-899C-1BE2723C2BC5}"/>
              </a:ext>
            </a:extLst>
          </p:cNvPr>
          <p:cNvSpPr txBox="1">
            <a:spLocks/>
          </p:cNvSpPr>
          <p:nvPr/>
        </p:nvSpPr>
        <p:spPr bwMode="auto">
          <a:xfrm>
            <a:off x="10162664" y="892603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Neue CE 55 Roman"/>
                <a:cs typeface="Arial" pitchFamily="34" charset="0"/>
              </a:rPr>
              <a:t>Entry Video</a:t>
            </a:r>
            <a:endParaRPr kumimoji="0" lang="zh-TW" altLang="en-US" sz="2500" b="1" dirty="0">
              <a:solidFill>
                <a:schemeClr val="bg1"/>
              </a:solidFill>
              <a:latin typeface="Helvetica Neue CE 55 Roman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2272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CE1D8B6-DC98-847D-65DD-DCF5A279F0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7697938"/>
              </p:ext>
            </p:extLst>
          </p:nvPr>
        </p:nvGraphicFramePr>
        <p:xfrm>
          <a:off x="139569" y="1748194"/>
          <a:ext cx="11912862" cy="4634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12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34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8F4C8C84-896D-AF33-E4BD-6129ECFBE5CE}"/>
              </a:ext>
            </a:extLst>
          </p:cNvPr>
          <p:cNvSpPr/>
          <p:nvPr/>
        </p:nvSpPr>
        <p:spPr>
          <a:xfrm>
            <a:off x="77425" y="1486584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Vision and Goal (25%)</a:t>
            </a:r>
            <a:r>
              <a:rPr lang="en-US" altLang="zh-TW" sz="1400" u="sng" dirty="0">
                <a:solidFill>
                  <a:srgbClr val="4B4B4B"/>
                </a:solidFill>
              </a:rPr>
              <a:t> *</a:t>
            </a:r>
            <a:r>
              <a:rPr lang="en-US" sz="1400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You may add extra pages if necessary</a:t>
            </a: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BD91FB7-E944-3D7A-50AC-B7784C3F0B9C}"/>
              </a:ext>
            </a:extLst>
          </p:cNvPr>
          <p:cNvSpPr txBox="1">
            <a:spLocks/>
          </p:cNvSpPr>
          <p:nvPr/>
        </p:nvSpPr>
        <p:spPr bwMode="auto">
          <a:xfrm>
            <a:off x="8485934" y="956359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sz="2500" b="1" dirty="0">
                <a:solidFill>
                  <a:schemeClr val="bg1"/>
                </a:solidFill>
                <a:latin typeface="Helvetica CE 45 Light"/>
              </a:rPr>
              <a:t>Vision and Goal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</a:t>
            </a:r>
            <a:r>
              <a:rPr lang="en-US" sz="2500" b="1" dirty="0">
                <a:solidFill>
                  <a:schemeClr val="bg1"/>
                </a:solidFill>
                <a:latin typeface="Helvetica CE 45 Light"/>
              </a:rPr>
              <a:t>25</a:t>
            </a:r>
            <a:r>
              <a:rPr kumimoji="0" lang="en-US" sz="2500" b="1" dirty="0">
                <a:solidFill>
                  <a:schemeClr val="bg1"/>
                </a:solidFill>
                <a:latin typeface="Helvetica CE 45 Light"/>
              </a:rPr>
              <a:t>% </a:t>
            </a:r>
          </a:p>
        </p:txBody>
      </p:sp>
    </p:spTree>
    <p:extLst>
      <p:ext uri="{BB962C8B-B14F-4D97-AF65-F5344CB8AC3E}">
        <p14:creationId xmlns:p14="http://schemas.microsoft.com/office/powerpoint/2010/main" val="10666896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7157A7-AC85-3D9F-E253-A7444A4EB9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E8535EE-8674-3823-685B-E15C419A0360}"/>
              </a:ext>
            </a:extLst>
          </p:cNvPr>
          <p:cNvGraphicFramePr>
            <a:graphicFrameLocks noGrp="1"/>
          </p:cNvGraphicFramePr>
          <p:nvPr/>
        </p:nvGraphicFramePr>
        <p:xfrm>
          <a:off x="139569" y="1748194"/>
          <a:ext cx="11912862" cy="4634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12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34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13947A82-0491-24A1-F515-7ACA95F7E042}"/>
              </a:ext>
            </a:extLst>
          </p:cNvPr>
          <p:cNvSpPr/>
          <p:nvPr/>
        </p:nvSpPr>
        <p:spPr>
          <a:xfrm>
            <a:off x="77425" y="1486584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Implementation (2</a:t>
            </a:r>
            <a:r>
              <a:rPr lang="en-US" altLang="zh-TW" sz="1400" u="sng" dirty="0">
                <a:solidFill>
                  <a:srgbClr val="4B4B4B"/>
                </a:solidFill>
              </a:rPr>
              <a:t>5</a:t>
            </a: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%)</a:t>
            </a:r>
            <a:r>
              <a:rPr lang="en-US" altLang="zh-TW" sz="1400" u="sng" dirty="0">
                <a:solidFill>
                  <a:srgbClr val="4B4B4B"/>
                </a:solidFill>
              </a:rPr>
              <a:t> *</a:t>
            </a:r>
            <a:r>
              <a:rPr lang="en-US" sz="1400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You may add extra pages if necessary</a:t>
            </a: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1CAC143-41C9-61FA-E5FC-9B8FA7D0BF1E}"/>
              </a:ext>
            </a:extLst>
          </p:cNvPr>
          <p:cNvSpPr txBox="1">
            <a:spLocks/>
          </p:cNvSpPr>
          <p:nvPr/>
        </p:nvSpPr>
        <p:spPr bwMode="auto">
          <a:xfrm>
            <a:off x="8579966" y="956359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sz="2500" b="1" dirty="0">
                <a:solidFill>
                  <a:schemeClr val="bg1"/>
                </a:solidFill>
                <a:latin typeface="Helvetica CE 45 Light"/>
              </a:rPr>
              <a:t>Implementation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25%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</p:spTree>
    <p:extLst>
      <p:ext uri="{BB962C8B-B14F-4D97-AF65-F5344CB8AC3E}">
        <p14:creationId xmlns:p14="http://schemas.microsoft.com/office/powerpoint/2010/main" val="13328440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4BE04E-29D1-A666-E1D4-0EFF4C4CA0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DF9BB73-05CD-35D9-B244-8040A6A8714E}"/>
              </a:ext>
            </a:extLst>
          </p:cNvPr>
          <p:cNvGraphicFramePr>
            <a:graphicFrameLocks noGrp="1"/>
          </p:cNvGraphicFramePr>
          <p:nvPr/>
        </p:nvGraphicFramePr>
        <p:xfrm>
          <a:off x="139569" y="1748194"/>
          <a:ext cx="11912862" cy="4634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12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34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511C9AD0-17AC-CFFB-1E9C-498FEB6F4C6B}"/>
              </a:ext>
            </a:extLst>
          </p:cNvPr>
          <p:cNvSpPr/>
          <p:nvPr/>
        </p:nvSpPr>
        <p:spPr>
          <a:xfrm>
            <a:off x="77425" y="1486584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400" u="sng" dirty="0">
                <a:solidFill>
                  <a:srgbClr val="4B4B4B"/>
                </a:solidFill>
              </a:rPr>
              <a:t>Impact </a:t>
            </a: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(2</a:t>
            </a:r>
            <a:r>
              <a:rPr lang="en-US" altLang="zh-TW" sz="1400" u="sng" dirty="0">
                <a:solidFill>
                  <a:srgbClr val="4B4B4B"/>
                </a:solidFill>
              </a:rPr>
              <a:t>5</a:t>
            </a: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%)</a:t>
            </a:r>
            <a:r>
              <a:rPr lang="en-US" altLang="zh-TW" sz="1400" u="sng" dirty="0">
                <a:solidFill>
                  <a:srgbClr val="4B4B4B"/>
                </a:solidFill>
              </a:rPr>
              <a:t> *</a:t>
            </a:r>
            <a:r>
              <a:rPr lang="en-US" sz="1400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You may add extra pages if necessary</a:t>
            </a: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37AFDB2-8D43-B367-7EAF-98F66F55DAF2}"/>
              </a:ext>
            </a:extLst>
          </p:cNvPr>
          <p:cNvSpPr txBox="1">
            <a:spLocks/>
          </p:cNvSpPr>
          <p:nvPr/>
        </p:nvSpPr>
        <p:spPr bwMode="auto">
          <a:xfrm>
            <a:off x="9896702" y="956359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500" b="1" dirty="0">
                <a:solidFill>
                  <a:schemeClr val="bg1"/>
                </a:solidFill>
                <a:latin typeface="Helvetica CE 45 Light"/>
              </a:rPr>
              <a:t>Impact</a:t>
            </a:r>
            <a:r>
              <a:rPr kumimoji="0" lang="en-US" sz="2500" b="1" dirty="0">
                <a:solidFill>
                  <a:schemeClr val="bg1"/>
                </a:solidFill>
                <a:latin typeface="Helvetica CE 45 Light"/>
              </a:rPr>
              <a:t>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25%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</p:spTree>
    <p:extLst>
      <p:ext uri="{BB962C8B-B14F-4D97-AF65-F5344CB8AC3E}">
        <p14:creationId xmlns:p14="http://schemas.microsoft.com/office/powerpoint/2010/main" val="13992925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BE39CA-908A-F8D6-D9FA-6C6BEA4AD6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BC6FB16-4171-52BC-6ECC-2CA220B12D5B}"/>
              </a:ext>
            </a:extLst>
          </p:cNvPr>
          <p:cNvGraphicFramePr>
            <a:graphicFrameLocks noGrp="1"/>
          </p:cNvGraphicFramePr>
          <p:nvPr/>
        </p:nvGraphicFramePr>
        <p:xfrm>
          <a:off x="139569" y="1748194"/>
          <a:ext cx="11912862" cy="4634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12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34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EF8811FD-3E08-76E7-A4F0-F0D743B48B75}"/>
              </a:ext>
            </a:extLst>
          </p:cNvPr>
          <p:cNvSpPr/>
          <p:nvPr/>
        </p:nvSpPr>
        <p:spPr>
          <a:xfrm>
            <a:off x="77425" y="1486584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400" u="sng" dirty="0">
                <a:solidFill>
                  <a:srgbClr val="4B4B4B"/>
                </a:solidFill>
              </a:rPr>
              <a:t>Future Initiatives </a:t>
            </a: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(</a:t>
            </a:r>
            <a:r>
              <a:rPr kumimoji="0" lang="en-US" altLang="zh-TW" sz="1400" u="sng">
                <a:solidFill>
                  <a:srgbClr val="4B4B4B"/>
                </a:solidFill>
                <a:latin typeface="+mn-lt"/>
                <a:ea typeface="+mn-ea"/>
              </a:rPr>
              <a:t>25%)</a:t>
            </a:r>
            <a:r>
              <a:rPr lang="en-US" altLang="zh-TW" sz="1400" u="sng">
                <a:solidFill>
                  <a:srgbClr val="4B4B4B"/>
                </a:solidFill>
              </a:rPr>
              <a:t> *</a:t>
            </a:r>
            <a:r>
              <a:rPr lang="en-US" sz="140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You may add extra pages if necessary</a:t>
            </a:r>
            <a:r>
              <a:rPr kumimoji="0" lang="en-US" altLang="zh-TW" sz="1400" u="sng">
                <a:solidFill>
                  <a:srgbClr val="4B4B4B"/>
                </a:solidFill>
                <a:latin typeface="+mn-lt"/>
                <a:ea typeface="+mn-ea"/>
              </a:rPr>
              <a:t> </a:t>
            </a:r>
            <a:endParaRPr kumimoji="0" lang="en-US" altLang="zh-TW" sz="1400" u="sng" dirty="0">
              <a:solidFill>
                <a:srgbClr val="4B4B4B"/>
              </a:solidFill>
              <a:latin typeface="+mn-lt"/>
              <a:ea typeface="+mn-ea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83E1242-B9BD-14FD-9FB7-A8AF0D2B18DD}"/>
              </a:ext>
            </a:extLst>
          </p:cNvPr>
          <p:cNvSpPr txBox="1">
            <a:spLocks/>
          </p:cNvSpPr>
          <p:nvPr/>
        </p:nvSpPr>
        <p:spPr bwMode="auto">
          <a:xfrm>
            <a:off x="8333944" y="956359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500" b="1" dirty="0">
                <a:solidFill>
                  <a:schemeClr val="bg1"/>
                </a:solidFill>
                <a:latin typeface="Helvetica CE 45 Light"/>
              </a:rPr>
              <a:t>Future Initiatives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25%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</p:spTree>
    <p:extLst>
      <p:ext uri="{BB962C8B-B14F-4D97-AF65-F5344CB8AC3E}">
        <p14:creationId xmlns:p14="http://schemas.microsoft.com/office/powerpoint/2010/main" val="33253584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3887A264A505498E22CF66310CB517" ma:contentTypeVersion="10" ma:contentTypeDescription="Create a new document." ma:contentTypeScope="" ma:versionID="7694c1c5d57254fcebdc08214b7b227f">
  <xsd:schema xmlns:xsd="http://www.w3.org/2001/XMLSchema" xmlns:xs="http://www.w3.org/2001/XMLSchema" xmlns:p="http://schemas.microsoft.com/office/2006/metadata/properties" xmlns:ns3="8b5cfa78-d22a-4ce5-815d-356080c02db3" targetNamespace="http://schemas.microsoft.com/office/2006/metadata/properties" ma:root="true" ma:fieldsID="9274004955e247e87ff101bef44da30e" ns3:_="">
    <xsd:import namespace="8b5cfa78-d22a-4ce5-815d-356080c02db3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_activity" minOccurs="0"/>
                <xsd:element ref="ns3:MediaServiceSystem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5cfa78-d22a-4ce5-815d-356080c02db3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3" nillable="true" ma:displayName="_activity" ma:hidden="true" ma:internalName="_activity">
      <xsd:simpleType>
        <xsd:restriction base="dms:Note"/>
      </xsd:simpleType>
    </xsd:element>
    <xsd:element name="MediaServiceSystemTags" ma:index="1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8b5cfa78-d22a-4ce5-815d-356080c02db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C607F30-D120-4874-8C73-3A285B5303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5cfa78-d22a-4ce5-815d-356080c02d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92AC1EE-543F-4F77-8999-584E7EA63238}">
  <ds:schemaRefs>
    <ds:schemaRef ds:uri="http://schemas.microsoft.com/office/infopath/2007/PartnerControls"/>
    <ds:schemaRef ds:uri="8b5cfa78-d22a-4ce5-815d-356080c02db3"/>
    <ds:schemaRef ds:uri="http://www.w3.org/XML/1998/namespace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purl.org/dc/dcmitype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65B4199A-61F6-471A-A8B8-14248F3B6AF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455</Words>
  <Application>Microsoft Office PowerPoint</Application>
  <PresentationFormat>Widescreen</PresentationFormat>
  <Paragraphs>52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Helvetica CE 45 Light</vt:lpstr>
      <vt:lpstr>Helvetica Neue CE 55 Roman</vt:lpstr>
      <vt:lpstr>PMingLiU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Kelly Chan</dc:creator>
  <cp:lastModifiedBy>Selina Kwok</cp:lastModifiedBy>
  <cp:revision>16</cp:revision>
  <dcterms:created xsi:type="dcterms:W3CDTF">2024-12-11T02:20:44Z</dcterms:created>
  <dcterms:modified xsi:type="dcterms:W3CDTF">2025-04-22T08:14:04Z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0x010100583887A264A505498E22CF66310CB517</vt:lpwstr>
  </property>
</Properties>
</file>