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6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B514A4-24CB-B4E9-B69B-A0C46F1C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D29EF2-B372-FFFB-FF9D-CC398DF2D1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4087714" y="5574805"/>
            <a:ext cx="51845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>
                <a:solidFill>
                  <a:schemeClr val="bg1"/>
                </a:solidFill>
                <a:latin typeface="Helvetica CE 45 Light" pitchFamily="82" charset="0"/>
              </a:rPr>
              <a:t>TEAM CATEGORY </a:t>
            </a:r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DB078E3-E845-7BBD-165E-FD67BBA6F7F7}"/>
              </a:ext>
            </a:extLst>
          </p:cNvPr>
          <p:cNvSpPr txBox="1">
            <a:spLocks/>
          </p:cNvSpPr>
          <p:nvPr/>
        </p:nvSpPr>
        <p:spPr bwMode="auto">
          <a:xfrm>
            <a:off x="9586089" y="876478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E0E87-0AF7-8DCB-CFCC-F719CE5D5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7" y="1585640"/>
            <a:ext cx="12060333" cy="4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DA4CA9-45D3-8C26-E4CB-A23FD20D92BF}"/>
              </a:ext>
            </a:extLst>
          </p:cNvPr>
          <p:cNvSpPr txBox="1"/>
          <p:nvPr/>
        </p:nvSpPr>
        <p:spPr>
          <a:xfrm>
            <a:off x="237744" y="1581912"/>
            <a:ext cx="116951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1600" dirty="0">
                <a:effectLst/>
                <a:ea typeface="PMingLiU" panose="02020500000000000000" pitchFamily="18" charset="-120"/>
                <a:cs typeface="Times New Roman" panose="02020603050405020304" pitchFamily="18" charset="0"/>
              </a:rPr>
              <a:t>Here are some guiding pointers that judges will be looking out for. Please write a maximum </a:t>
            </a:r>
            <a:r>
              <a:rPr lang="en-HK" sz="1600" b="1" dirty="0">
                <a:effectLst/>
                <a:ea typeface="PMingLiU" panose="02020500000000000000" pitchFamily="18" charset="-120"/>
                <a:cs typeface="Times New Roman" panose="02020603050405020304" pitchFamily="18" charset="0"/>
              </a:rPr>
              <a:t>2,000 words </a:t>
            </a:r>
            <a:r>
              <a:rPr lang="en-HK" sz="1600" dirty="0">
                <a:effectLst/>
                <a:ea typeface="PMingLiU" panose="02020500000000000000" pitchFamily="18" charset="-120"/>
                <a:cs typeface="Times New Roman" panose="02020603050405020304" pitchFamily="18" charset="0"/>
              </a:rPr>
              <a:t>(total) to answer the points below with the guiding pointers in the respective categories. </a:t>
            </a:r>
          </a:p>
          <a:p>
            <a:endParaRPr lang="en-HK" sz="1600" dirty="0"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rtl="0">
              <a:buNone/>
            </a:pPr>
            <a:r>
              <a:rPr lang="en-US" sz="1600" b="1" i="0" u="none" strike="noStrike" dirty="0">
                <a:solidFill>
                  <a:srgbClr val="000000"/>
                </a:solidFill>
                <a:effectLst/>
              </a:rPr>
              <a:t>IMPACT– 25%</a:t>
            </a:r>
            <a:endParaRPr lang="en-US" sz="1600" b="0" dirty="0">
              <a:effectLst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What were the primary results and what were the unintended positive consequences of your innovative strategy?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How did the programme make a difference to employees, and the organisation’s commercial/business objective?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How did your plan contribute to the organisation’s commercial/business goals?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What was the feedback from stakeholders (employees, line management, top management) post implementation?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Evidence of success: How has the idea/strategy strengthened the </a:t>
            </a:r>
            <a:r>
              <a:rPr lang="en-US" sz="1600" b="0" i="0" u="none" strike="noStrike" dirty="0" err="1">
                <a:solidFill>
                  <a:srgbClr val="000000"/>
                </a:solidFill>
                <a:effectLst/>
              </a:rPr>
              <a:t>organisation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? Please use metrics, anecdotes and case studies</a:t>
            </a:r>
          </a:p>
          <a:p>
            <a:pPr rtl="0">
              <a:buNone/>
            </a:pPr>
            <a:br>
              <a:rPr lang="en-US" sz="1600" b="0" dirty="0">
                <a:effectLst/>
              </a:rPr>
            </a:br>
            <a:r>
              <a:rPr lang="en-US" sz="1600" b="1" i="0" u="none" strike="noStrike" dirty="0">
                <a:solidFill>
                  <a:srgbClr val="000000"/>
                </a:solidFill>
                <a:effectLst/>
              </a:rPr>
              <a:t>FUTURE INITIATIVES – 25%</a:t>
            </a:r>
            <a:endParaRPr lang="en-US" sz="1600" b="0" dirty="0">
              <a:effectLst/>
            </a:endParaRP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What other HR objectives do you plan to pursue next?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Has the successful implementation of your HR strategy affected the way your </a:t>
            </a:r>
            <a:r>
              <a:rPr lang="en-US" sz="1600" b="0" i="0" u="none" strike="noStrike" dirty="0" err="1">
                <a:solidFill>
                  <a:srgbClr val="000000"/>
                </a:solidFill>
                <a:effectLst/>
              </a:rPr>
              <a:t>organisation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 approaches project implementation in other areas?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What has the implementation of your HR strategy taught you about what else is achievable?</a:t>
            </a:r>
          </a:p>
          <a:p>
            <a:pPr marL="285750" indent="-285750" rtl="0" fontAlgn="base"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solidFill>
                  <a:srgbClr val="000000"/>
                </a:solidFill>
                <a:effectLst/>
              </a:rPr>
              <a:t>What else can be done differently to further improve? How will you intend to build on your efforts in the future?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2DB08A-56AB-1CBF-8BA4-FA54C8E05E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066" b="5842"/>
          <a:stretch>
            <a:fillRect/>
          </a:stretch>
        </p:blipFill>
        <p:spPr>
          <a:xfrm>
            <a:off x="10668" y="1581912"/>
            <a:ext cx="12170664" cy="487544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CD95D02-69B5-08CA-52FA-4A44F0AA0771}"/>
              </a:ext>
            </a:extLst>
          </p:cNvPr>
          <p:cNvSpPr txBox="1">
            <a:spLocks/>
          </p:cNvSpPr>
          <p:nvPr/>
        </p:nvSpPr>
        <p:spPr bwMode="auto">
          <a:xfrm>
            <a:off x="9586089" y="876478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2930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887441"/>
              </p:ext>
            </p:extLst>
          </p:nvPr>
        </p:nvGraphicFramePr>
        <p:xfrm>
          <a:off x="965300" y="2396166"/>
          <a:ext cx="10129421" cy="217583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1082922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Category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10929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Company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88" y="6012771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</a:t>
            </a:r>
            <a:r>
              <a:rPr lang="en-US" altLang="zh-TW" sz="1400">
                <a:latin typeface="Calibri" pitchFamily="34" charset="0"/>
              </a:rPr>
              <a:t>of words </a:t>
            </a:r>
            <a:r>
              <a:rPr lang="en-US" altLang="zh-TW" sz="1400" dirty="0">
                <a:latin typeface="Calibri" pitchFamily="34" charset="0"/>
              </a:rPr>
              <a:t>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66E9DA-B39B-434F-3485-1C85F5CA0B76}"/>
              </a:ext>
            </a:extLst>
          </p:cNvPr>
          <p:cNvSpPr txBox="1"/>
          <p:nvPr/>
        </p:nvSpPr>
        <p:spPr>
          <a:xfrm>
            <a:off x="888262" y="4847410"/>
            <a:ext cx="10283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* Please take note we will omit Limited, Ltd, Inc, Holdings, </a:t>
            </a:r>
            <a:r>
              <a:rPr lang="en-US" sz="1400" dirty="0" err="1">
                <a:cs typeface="Arial" panose="020B0604020202020204" pitchFamily="34" charset="0"/>
              </a:rPr>
              <a:t>etc</a:t>
            </a:r>
            <a:r>
              <a:rPr lang="en-US" sz="1400" dirty="0">
                <a:cs typeface="Arial" panose="020B0604020202020204" pitchFamily="34" charset="0"/>
              </a:rPr>
              <a:t>, as per our editorial guidelines in all marketing collaterals including trophy.</a:t>
            </a:r>
            <a:endParaRPr lang="en-US" sz="1400" dirty="0"/>
          </a:p>
          <a:p>
            <a:r>
              <a:rPr lang="en-US" sz="1400" dirty="0"/>
              <a:t>* Once you are ready to submit, please save this file as a .pdf version before uploading it. </a:t>
            </a: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E1D8B6-DC98-847D-65DD-DCF5A279F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97938"/>
              </p:ext>
            </p:extLst>
          </p:nvPr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F4C8C84-896D-AF33-E4BD-6129ECFBE5CE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Vision and Goal (25%)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D91FB7-E944-3D7A-50AC-B7784C3F0B9C}"/>
              </a:ext>
            </a:extLst>
          </p:cNvPr>
          <p:cNvSpPr txBox="1">
            <a:spLocks/>
          </p:cNvSpPr>
          <p:nvPr/>
        </p:nvSpPr>
        <p:spPr bwMode="auto">
          <a:xfrm>
            <a:off x="848593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Vision and Goal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</a:t>
            </a:r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25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% </a:t>
            </a:r>
          </a:p>
        </p:txBody>
      </p:sp>
    </p:spTree>
    <p:extLst>
      <p:ext uri="{BB962C8B-B14F-4D97-AF65-F5344CB8AC3E}">
        <p14:creationId xmlns:p14="http://schemas.microsoft.com/office/powerpoint/2010/main" val="1066689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Implementation 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8579966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Implementation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Impact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9896702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Impact</a:t>
            </a:r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Future Initiatives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25%)</a:t>
            </a:r>
            <a:r>
              <a:rPr lang="en-US" altLang="zh-TW" sz="1400" u="sng">
                <a:solidFill>
                  <a:srgbClr val="4B4B4B"/>
                </a:solidFill>
              </a:rPr>
              <a:t> *</a:t>
            </a:r>
            <a:r>
              <a:rPr lang="en-US" sz="140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 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833394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Future Initiatives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Props1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503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Helvetica CE 45 Light</vt:lpstr>
      <vt:lpstr>Helvetica Neue CE 55 Roman</vt:lpstr>
      <vt:lpstr>PMingLiU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Selina Kwok</cp:lastModifiedBy>
  <cp:revision>19</cp:revision>
  <dcterms:created xsi:type="dcterms:W3CDTF">2024-12-11T02:20:44Z</dcterms:created>
  <dcterms:modified xsi:type="dcterms:W3CDTF">2026-04-24T09:22:46Z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