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14"/>
  </p:notesMasterIdLst>
  <p:sldIdLst>
    <p:sldId id="256" r:id="rId2"/>
    <p:sldId id="268"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0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FEA7D8-8F37-4589-B7BF-892C467F28CA}" type="datetimeFigureOut">
              <a:rPr lang="en-SG" smtClean="0"/>
              <a:t>27/2/2025</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1F667F-5409-4060-8ADC-8445B6F2DACB}" type="slidenum">
              <a:rPr lang="en-SG" smtClean="0"/>
              <a:t>‹#›</a:t>
            </a:fld>
            <a:endParaRPr lang="en-SG"/>
          </a:p>
        </p:txBody>
      </p:sp>
    </p:spTree>
    <p:extLst>
      <p:ext uri="{BB962C8B-B14F-4D97-AF65-F5344CB8AC3E}">
        <p14:creationId xmlns:p14="http://schemas.microsoft.com/office/powerpoint/2010/main" val="1934144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uisas@humanresourcesonline.net" TargetMode="External"/><Relationship Id="rId2" Type="http://schemas.openxmlformats.org/officeDocument/2006/relationships/hyperlink" Target="https://awards.humanresourcesonline.net/hr-excellence-awards-id/" TargetMode="External"/><Relationship Id="rId1" Type="http://schemas.openxmlformats.org/officeDocument/2006/relationships/slideLayout" Target="../slideLayouts/slideLayout2.xml"/><Relationship Id="rId4" Type="http://schemas.openxmlformats.org/officeDocument/2006/relationships/hyperlink" Target="mailto:%20mohaneshk@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470402" y="5132523"/>
            <a:ext cx="2595419"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a:t>
            </a:r>
            <a:r>
              <a:rPr lang="en-US" sz="1600" b="1" dirty="0">
                <a:solidFill>
                  <a:schemeClr val="bg1"/>
                </a:solidFill>
                <a:latin typeface="Helvetica CE" panose="020B0604020102020204" pitchFamily="34" charset="0"/>
                <a:ea typeface="DIN 2014 Bold" pitchFamily="34" charset="0"/>
              </a:rPr>
              <a:t>)</a:t>
            </a:r>
            <a:endParaRPr lang="en-SG" sz="1600" b="1" dirty="0">
              <a:solidFill>
                <a:schemeClr val="bg1"/>
              </a:solidFill>
              <a:latin typeface="Helvetica CE" panose="020B0604020102020204" pitchFamily="34" charset="0"/>
              <a:ea typeface="DIN 2014 Bold"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 approaches HR policy changes?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a:t>
            </a:r>
            <a:r>
              <a:rPr lang="en-AU" sz="1000" b="1" i="1" dirty="0">
                <a:effectLst/>
                <a:latin typeface="Arial" panose="020B0604020202020204" pitchFamily="34" charset="0"/>
                <a:ea typeface="Calibri" panose="020F0502020204030204" pitchFamily="34" charset="0"/>
                <a:cs typeface="Times New Roman" panose="02020603050405020304" pitchFamily="18" charset="0"/>
              </a:rPr>
              <a:t>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72623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gn="ct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6593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8FB37F-EE42-9BA5-11D8-FEF199672BB4}"/>
              </a:ext>
            </a:extLst>
          </p:cNvPr>
          <p:cNvSpPr txBox="1"/>
          <p:nvPr/>
        </p:nvSpPr>
        <p:spPr>
          <a:xfrm>
            <a:off x="806019" y="1527519"/>
            <a:ext cx="10579962" cy="1292662"/>
          </a:xfrm>
          <a:prstGeom prst="rect">
            <a:avLst/>
          </a:prstGeom>
          <a:noFill/>
        </p:spPr>
        <p:txBody>
          <a:bodyPr wrap="square">
            <a:spAutoFit/>
          </a:bodyPr>
          <a:lstStyle/>
          <a:p>
            <a:pPr algn="ctr"/>
            <a:r>
              <a:rPr lang="en-US" sz="3000" b="1" dirty="0">
                <a:solidFill>
                  <a:schemeClr val="accent2">
                    <a:lumMod val="75000"/>
                  </a:schemeClr>
                </a:solidFill>
                <a:latin typeface="Arial" panose="020B0604020202020204" pitchFamily="34" charset="0"/>
                <a:cs typeface="Arial" panose="020B0604020202020204" pitchFamily="34" charset="0"/>
              </a:rPr>
              <a:t>AWARD ENTRY FORM</a:t>
            </a:r>
          </a:p>
          <a:p>
            <a:pPr algn="ctr"/>
            <a:r>
              <a:rPr lang="en-US" sz="12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p>
          <a:p>
            <a:pPr algn="ctr"/>
            <a:endParaRPr lang="en-US" sz="1200" dirty="0">
              <a:latin typeface="Arial" panose="020B0604020202020204" pitchFamily="34" charset="0"/>
              <a:cs typeface="Arial" panose="020B0604020202020204" pitchFamily="34" charset="0"/>
            </a:endParaRPr>
          </a:p>
          <a:p>
            <a:pPr algn="ctr"/>
            <a:r>
              <a:rPr lang="en-US" sz="1200" i="1" dirty="0">
                <a:latin typeface="Arial" panose="020B0604020202020204" pitchFamily="34" charset="0"/>
                <a:cs typeface="Arial" panose="020B0604020202020204" pitchFamily="34" charset="0"/>
              </a:rPr>
              <a:t>This entry form is for Talent Categories (Cat 37-40) only</a:t>
            </a:r>
          </a:p>
        </p:txBody>
      </p:sp>
      <p:graphicFrame>
        <p:nvGraphicFramePr>
          <p:cNvPr id="4" name="Table 8">
            <a:extLst>
              <a:ext uri="{FF2B5EF4-FFF2-40B4-BE49-F238E27FC236}">
                <a16:creationId xmlns:a16="http://schemas.microsoft.com/office/drawing/2014/main" id="{F412CD40-D4D2-4ADA-183A-946162D781BE}"/>
              </a:ext>
            </a:extLst>
          </p:cNvPr>
          <p:cNvGraphicFramePr>
            <a:graphicFrameLocks noGrp="1"/>
          </p:cNvGraphicFramePr>
          <p:nvPr>
            <p:extLst>
              <p:ext uri="{D42A27DB-BD31-4B8C-83A1-F6EECF244321}">
                <p14:modId xmlns:p14="http://schemas.microsoft.com/office/powerpoint/2010/main" val="4260551349"/>
              </p:ext>
            </p:extLst>
          </p:nvPr>
        </p:nvGraphicFramePr>
        <p:xfrm>
          <a:off x="806018" y="2976827"/>
          <a:ext cx="11071946" cy="2244344"/>
        </p:xfrm>
        <a:graphic>
          <a:graphicData uri="http://schemas.openxmlformats.org/drawingml/2006/table">
            <a:tbl>
              <a:tblPr firstRow="1" bandRow="1">
                <a:tableStyleId>{5C22544A-7EE6-4342-B048-85BDC9FD1C3A}</a:tableStyleId>
              </a:tblPr>
              <a:tblGrid>
                <a:gridCol w="5535973">
                  <a:extLst>
                    <a:ext uri="{9D8B030D-6E8A-4147-A177-3AD203B41FA5}">
                      <a16:colId xmlns:a16="http://schemas.microsoft.com/office/drawing/2014/main" val="2365144665"/>
                    </a:ext>
                  </a:extLst>
                </a:gridCol>
                <a:gridCol w="5535973">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8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6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b="1"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8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8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8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8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8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Tree>
    <p:extLst>
      <p:ext uri="{BB962C8B-B14F-4D97-AF65-F5344CB8AC3E}">
        <p14:creationId xmlns:p14="http://schemas.microsoft.com/office/powerpoint/2010/main" val="163059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0952825" cy="3539430"/>
          </a:xfrm>
          <a:prstGeom prst="rect">
            <a:avLst/>
          </a:prstGeom>
          <a:noFill/>
        </p:spPr>
        <p:txBody>
          <a:bodyPr wrap="square">
            <a:spAutoFit/>
          </a:bodyPr>
          <a:lstStyle/>
          <a:p>
            <a:r>
              <a:rPr lang="en-US" sz="1400" b="1" u="sng" dirty="0">
                <a:solidFill>
                  <a:srgbClr val="E46025"/>
                </a:solidFill>
                <a:latin typeface="Arial" panose="020B0604020202020204" pitchFamily="34" charset="0"/>
                <a:cs typeface="Arial" panose="020B0604020202020204" pitchFamily="34" charset="0"/>
              </a:rPr>
              <a:t>GUIDELINES</a:t>
            </a:r>
            <a:endParaRPr lang="en-US" sz="1400" dirty="0">
              <a:solidFill>
                <a:srgbClr val="E46025"/>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Indonesia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rgbClr val="E46025"/>
              </a:solidFill>
              <a:latin typeface="Arial" panose="020B0604020202020204" pitchFamily="34" charset="0"/>
              <a:cs typeface="Arial" panose="020B0604020202020204" pitchFamily="34" charset="0"/>
            </a:endParaRPr>
          </a:p>
          <a:p>
            <a:r>
              <a:rPr lang="en-US" sz="1400" b="1" u="sng" dirty="0">
                <a:solidFill>
                  <a:srgbClr val="E46025"/>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624094"/>
            <a:ext cx="9891574" cy="3108543"/>
          </a:xfrm>
          <a:prstGeom prst="rect">
            <a:avLst/>
          </a:prstGeom>
          <a:noFill/>
        </p:spPr>
        <p:txBody>
          <a:bodyPr wrap="square" numCol="2">
            <a:spAutoFit/>
          </a:bodyPr>
          <a:lstStyle/>
          <a:p>
            <a:r>
              <a:rPr lang="en-US" sz="1400" b="1" u="sng" dirty="0">
                <a:solidFill>
                  <a:srgbClr val="E46025"/>
                </a:solidFill>
                <a:latin typeface="Arial" panose="020B0604020202020204" pitchFamily="34" charset="0"/>
                <a:cs typeface="Arial" panose="020B0604020202020204" pitchFamily="34" charset="0"/>
              </a:rPr>
              <a:t>CONTACT US</a:t>
            </a:r>
          </a:p>
          <a:p>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US" sz="1350" b="1" dirty="0">
                <a:solidFill>
                  <a:srgbClr val="000000"/>
                </a:solidFill>
                <a:latin typeface="Arial" panose="020B0604020202020204" pitchFamily="34" charset="0"/>
                <a:cs typeface="Arial" panose="020B0604020202020204" pitchFamily="34" charset="0"/>
              </a:rPr>
              <a:t>Luisa Sarmiento	</a:t>
            </a:r>
          </a:p>
          <a:p>
            <a:r>
              <a:rPr lang="en-US" sz="1350" i="1" dirty="0">
                <a:solidFill>
                  <a:srgbClr val="000000"/>
                </a:solidFill>
                <a:latin typeface="Arial" panose="020B0604020202020204" pitchFamily="34" charset="0"/>
                <a:cs typeface="Arial" panose="020B0604020202020204" pitchFamily="34" charset="0"/>
              </a:rPr>
              <a:t>Regional Project Manager</a:t>
            </a:r>
            <a:r>
              <a:rPr lang="en-US" sz="1350" dirty="0">
                <a:solidFill>
                  <a:srgbClr val="000000"/>
                </a:solidFill>
                <a:latin typeface="Arial" panose="020B0604020202020204" pitchFamily="34" charset="0"/>
                <a:cs typeface="Arial" panose="020B0604020202020204" pitchFamily="34" charset="0"/>
              </a:rPr>
              <a:t>	</a:t>
            </a:r>
          </a:p>
          <a:p>
            <a:r>
              <a:rPr lang="en-SG" sz="1350" b="1" i="0" dirty="0">
                <a:effectLst/>
                <a:latin typeface="Arial" panose="020B0604020202020204" pitchFamily="34" charset="0"/>
                <a:cs typeface="Arial" panose="020B0604020202020204" pitchFamily="34" charset="0"/>
              </a:rPr>
              <a:t>Tel: </a:t>
            </a:r>
            <a:r>
              <a:rPr lang="en-SG" sz="1350" i="0" dirty="0">
                <a:effectLst/>
                <a:latin typeface="Arial" panose="020B0604020202020204" pitchFamily="34" charset="0"/>
                <a:cs typeface="Arial" panose="020B0604020202020204" pitchFamily="34" charset="0"/>
              </a:rPr>
              <a:t>+65 6692 9031 (Ext 817)</a:t>
            </a:r>
            <a:br>
              <a:rPr lang="en-SG" sz="1350" dirty="0">
                <a:latin typeface="Arial" panose="020B0604020202020204" pitchFamily="34" charset="0"/>
                <a:cs typeface="Arial" panose="020B0604020202020204" pitchFamily="34" charset="0"/>
              </a:rPr>
            </a:br>
            <a:r>
              <a:rPr lang="en-SG" sz="1350" b="1" i="0" dirty="0">
                <a:effectLst/>
                <a:latin typeface="Arial" panose="020B0604020202020204" pitchFamily="34" charset="0"/>
                <a:cs typeface="Arial" panose="020B0604020202020204" pitchFamily="34" charset="0"/>
              </a:rPr>
              <a:t>Mobile: </a:t>
            </a:r>
            <a:r>
              <a:rPr lang="en-SG" sz="1300" i="0" dirty="0">
                <a:effectLst/>
                <a:latin typeface="Arial" panose="020B0604020202020204" pitchFamily="34" charset="0"/>
                <a:cs typeface="Arial" panose="020B0604020202020204" pitchFamily="34" charset="0"/>
              </a:rPr>
              <a:t>+</a:t>
            </a:r>
            <a:r>
              <a:rPr lang="en-GB" sz="1300" dirty="0">
                <a:latin typeface="Arial" panose="020B0604020202020204" pitchFamily="34" charset="0"/>
                <a:cs typeface="Arial" panose="020B0604020202020204" pitchFamily="34" charset="0"/>
              </a:rPr>
              <a:t>63 994 232 2355</a:t>
            </a:r>
            <a:br>
              <a:rPr lang="en-SG" sz="1350" i="0" dirty="0">
                <a:effectLst/>
                <a:latin typeface="Arial" panose="020B0604020202020204" pitchFamily="34" charset="0"/>
                <a:cs typeface="Arial" panose="020B0604020202020204" pitchFamily="34" charset="0"/>
              </a:rPr>
            </a:br>
            <a:r>
              <a:rPr lang="en-US" sz="1350" b="1" dirty="0">
                <a:latin typeface="Arial" panose="020B0604020202020204" pitchFamily="34" charset="0"/>
                <a:cs typeface="Arial" panose="020B0604020202020204" pitchFamily="34" charset="0"/>
              </a:rPr>
              <a:t>Email: </a:t>
            </a:r>
            <a:r>
              <a:rPr lang="en-US" sz="1350" dirty="0">
                <a:solidFill>
                  <a:srgbClr val="0563C1"/>
                </a:solidFill>
                <a:latin typeface="Arial" panose="020B0604020202020204" pitchFamily="34" charset="0"/>
                <a:cs typeface="Arial" panose="020B0604020202020204" pitchFamily="34" charset="0"/>
                <a:hlinkClick r:id="rId3"/>
              </a:rPr>
              <a:t>luisas</a:t>
            </a:r>
            <a:r>
              <a:rPr lang="en-US" sz="1350" dirty="0">
                <a:latin typeface="Arial" panose="020B0604020202020204" pitchFamily="34" charset="0"/>
                <a:cs typeface="Arial" panose="020B0604020202020204" pitchFamily="34" charset="0"/>
                <a:hlinkClick r:id="rId3"/>
              </a:rPr>
              <a:t>@humanresourcesonline.net</a:t>
            </a:r>
            <a:endParaRPr lang="en-US" sz="1350" dirty="0">
              <a:latin typeface="Arial" panose="020B0604020202020204" pitchFamily="34" charset="0"/>
              <a:cs typeface="Arial" panose="020B0604020202020204" pitchFamily="34" charset="0"/>
            </a:endParaRPr>
          </a:p>
          <a:p>
            <a:endParaRPr lang="en-US" sz="1350" dirty="0">
              <a:latin typeface="Arial" panose="020B0604020202020204" pitchFamily="34" charset="0"/>
              <a:cs typeface="Arial" panose="020B0604020202020204" pitchFamily="34" charset="0"/>
            </a:endParaRPr>
          </a:p>
          <a:p>
            <a:pPr marL="0" indent="0">
              <a:buNone/>
            </a:pPr>
            <a:endParaRPr lang="en-US" sz="1350" dirty="0">
              <a:latin typeface="Arial" panose="020B0604020202020204" pitchFamily="34" charset="0"/>
              <a:cs typeface="Arial" panose="020B0604020202020204" pitchFamily="34" charset="0"/>
            </a:endParaRPr>
          </a:p>
          <a:p>
            <a:pPr marL="0" indent="0">
              <a:buNone/>
            </a:pPr>
            <a:r>
              <a:rPr lang="en-US" sz="1350" b="1" dirty="0">
                <a:solidFill>
                  <a:srgbClr val="000000"/>
                </a:solidFill>
                <a:latin typeface="Arial" panose="020B0604020202020204" pitchFamily="34" charset="0"/>
                <a:cs typeface="Arial" panose="020B0604020202020204" pitchFamily="34" charset="0"/>
              </a:rPr>
              <a:t> </a:t>
            </a:r>
          </a:p>
          <a:p>
            <a:pPr marL="0" indent="0">
              <a:buNone/>
            </a:pPr>
            <a:endParaRPr lang="en-US" sz="1350" b="1" dirty="0">
              <a:solidFill>
                <a:srgbClr val="000000"/>
              </a:solidFill>
              <a:latin typeface="Arial" panose="020B0604020202020204" pitchFamily="34" charset="0"/>
              <a:cs typeface="Arial" panose="020B0604020202020204" pitchFamily="34" charset="0"/>
            </a:endParaRPr>
          </a:p>
          <a:p>
            <a:pPr marL="0" indent="0">
              <a:buNone/>
            </a:pPr>
            <a:endParaRPr lang="en-US" sz="1350" b="1" dirty="0">
              <a:solidFill>
                <a:srgbClr val="000000"/>
              </a:solidFill>
              <a:latin typeface="Arial" panose="020B0604020202020204" pitchFamily="34" charset="0"/>
              <a:cs typeface="Arial" panose="020B0604020202020204" pitchFamily="34" charset="0"/>
            </a:endParaRPr>
          </a:p>
          <a:p>
            <a:pPr marL="0" indent="0">
              <a:buNone/>
            </a:pPr>
            <a:endParaRPr lang="en-US" sz="1350" b="1" dirty="0">
              <a:solidFill>
                <a:srgbClr val="000000"/>
              </a:solidFill>
              <a:latin typeface="Arial" panose="020B0604020202020204" pitchFamily="34" charset="0"/>
              <a:cs typeface="Arial" panose="020B0604020202020204" pitchFamily="34" charset="0"/>
            </a:endParaRPr>
          </a:p>
          <a:p>
            <a:pPr marL="0" indent="0">
              <a:buNone/>
            </a:pPr>
            <a:endParaRPr lang="en-US" sz="1350" b="1" dirty="0">
              <a:solidFill>
                <a:srgbClr val="000000"/>
              </a:solidFill>
              <a:latin typeface="Arial" panose="020B0604020202020204" pitchFamily="34" charset="0"/>
              <a:cs typeface="Arial" panose="020B0604020202020204" pitchFamily="34" charset="0"/>
            </a:endParaRPr>
          </a:p>
          <a:p>
            <a:pPr marL="0" indent="0">
              <a:buNone/>
            </a:pPr>
            <a:endParaRPr lang="en-US" sz="1350" b="1" dirty="0">
              <a:solidFill>
                <a:srgbClr val="000000"/>
              </a:solidFill>
              <a:latin typeface="Arial" panose="020B0604020202020204" pitchFamily="34" charset="0"/>
              <a:cs typeface="Arial" panose="020B0604020202020204" pitchFamily="34" charset="0"/>
            </a:endParaRPr>
          </a:p>
          <a:p>
            <a:pPr marL="0" indent="0">
              <a:buNone/>
            </a:pPr>
            <a:endParaRPr lang="en-US" sz="1350" b="1" dirty="0">
              <a:solidFill>
                <a:srgbClr val="000000"/>
              </a:solidFill>
              <a:latin typeface="Arial" panose="020B0604020202020204" pitchFamily="34" charset="0"/>
              <a:cs typeface="Arial" panose="020B0604020202020204" pitchFamily="34" charset="0"/>
            </a:endParaRPr>
          </a:p>
          <a:p>
            <a:pPr marL="0" indent="0">
              <a:buNone/>
            </a:pPr>
            <a:r>
              <a:rPr lang="en-SG" sz="1400" b="1" i="0" dirty="0" err="1">
                <a:solidFill>
                  <a:srgbClr val="000000"/>
                </a:solidFill>
                <a:effectLst/>
                <a:latin typeface="Arial" panose="020B0604020202020204" pitchFamily="34" charset="0"/>
                <a:cs typeface="Arial" panose="020B0604020202020204" pitchFamily="34" charset="0"/>
              </a:rPr>
              <a:t>Mohanesh</a:t>
            </a:r>
            <a:r>
              <a:rPr lang="en-SG" sz="1400" b="1" i="0" dirty="0">
                <a:solidFill>
                  <a:srgbClr val="000000"/>
                </a:solidFill>
                <a:effectLst/>
                <a:latin typeface="Arial" panose="020B0604020202020204" pitchFamily="34" charset="0"/>
                <a:cs typeface="Arial" panose="020B0604020202020204" pitchFamily="34" charset="0"/>
              </a:rPr>
              <a:t> Kumar</a:t>
            </a: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SG" sz="1400" b="0" i="1" dirty="0">
                <a:solidFill>
                  <a:srgbClr val="000000"/>
                </a:solidFill>
                <a:effectLst/>
                <a:latin typeface="Arial" panose="020B0604020202020204" pitchFamily="34" charset="0"/>
                <a:cs typeface="Arial" panose="020B0604020202020204" pitchFamily="34" charset="0"/>
              </a:rPr>
              <a:t>Senior Regional Project Manager</a:t>
            </a:r>
            <a:endParaRPr lang="en-US" sz="1350" b="1" dirty="0">
              <a:solidFill>
                <a:srgbClr val="000000"/>
              </a:solidFill>
              <a:latin typeface="Arial" panose="020B0604020202020204" pitchFamily="34" charset="0"/>
              <a:cs typeface="Arial" panose="020B0604020202020204" pitchFamily="34" charset="0"/>
            </a:endParaRPr>
          </a:p>
          <a:p>
            <a:r>
              <a:rPr lang="en-SG" sz="1350" b="1" i="0" dirty="0">
                <a:effectLst/>
                <a:latin typeface="Arial" panose="020B0604020202020204" pitchFamily="34" charset="0"/>
                <a:cs typeface="Arial" panose="020B0604020202020204" pitchFamily="34" charset="0"/>
              </a:rPr>
              <a:t>Tel: </a:t>
            </a:r>
            <a:r>
              <a:rPr lang="en-GB" sz="1350" b="0" i="0" dirty="0">
                <a:solidFill>
                  <a:srgbClr val="000000"/>
                </a:solidFill>
                <a:effectLst/>
                <a:latin typeface="Arial" panose="020B0604020202020204" pitchFamily="34" charset="0"/>
                <a:cs typeface="Arial" panose="020B0604020202020204" pitchFamily="34" charset="0"/>
              </a:rPr>
              <a:t>+65 6423 0329 (Ext 230)</a:t>
            </a:r>
            <a:br>
              <a:rPr lang="en-SG" sz="1350" dirty="0">
                <a:latin typeface="Arial" panose="020B0604020202020204" pitchFamily="34" charset="0"/>
                <a:cs typeface="Arial" panose="020B0604020202020204" pitchFamily="34" charset="0"/>
              </a:rPr>
            </a:br>
            <a:r>
              <a:rPr lang="en-SG" sz="1350" b="1" i="0" dirty="0">
                <a:effectLst/>
                <a:latin typeface="Arial" panose="020B0604020202020204" pitchFamily="34" charset="0"/>
                <a:cs typeface="Arial" panose="020B0604020202020204" pitchFamily="34" charset="0"/>
              </a:rPr>
              <a:t>Mobile: </a:t>
            </a:r>
            <a:r>
              <a:rPr lang="en-SG" sz="1350" b="0" i="0" dirty="0">
                <a:effectLst/>
                <a:latin typeface="Arial" panose="020B0604020202020204" pitchFamily="34" charset="0"/>
                <a:cs typeface="Arial" panose="020B0604020202020204" pitchFamily="34" charset="0"/>
              </a:rPr>
              <a:t>+65 9895 3365</a:t>
            </a:r>
          </a:p>
          <a:p>
            <a:r>
              <a:rPr lang="en-US" sz="1350" b="1" dirty="0">
                <a:latin typeface="Arial" panose="020B0604020202020204" pitchFamily="34" charset="0"/>
                <a:cs typeface="Arial" panose="020B0604020202020204" pitchFamily="34" charset="0"/>
              </a:rPr>
              <a:t>Email: </a:t>
            </a:r>
            <a:r>
              <a:rPr lang="en-US" sz="1350" dirty="0">
                <a:latin typeface="Arial" panose="020B0604020202020204" pitchFamily="34" charset="0"/>
                <a:cs typeface="Arial" panose="020B0604020202020204" pitchFamily="34" charset="0"/>
                <a:hlinkClick r:id="rId4"/>
              </a:rPr>
              <a:t>mohaneshk@humanresourcesonline.net</a:t>
            </a:r>
            <a:endParaRPr lang="en-US" sz="1350" dirty="0">
              <a:solidFill>
                <a:srgbClr val="0563C1"/>
              </a:solidFill>
              <a:latin typeface="Arial" panose="020B0604020202020204" pitchFamily="34" charset="0"/>
              <a:cs typeface="Arial" panose="020B0604020202020204" pitchFamily="34" charset="0"/>
            </a:endParaRPr>
          </a:p>
          <a:p>
            <a:endParaRPr lang="en-US" sz="1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Arial" panose="020B0604020202020204" pitchFamily="34"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Please provide an overview of what the nominee for the respective </a:t>
            </a:r>
            <a:r>
              <a:rPr lang="en-AU" sz="1000" dirty="0">
                <a:latin typeface="Arial" panose="020B0604020202020204" pitchFamily="34" charset="0"/>
                <a:ea typeface="Calibri" panose="020F0502020204030204" pitchFamily="34" charset="0"/>
                <a:cs typeface="Arial" panose="020B0604020202020204" pitchFamily="34" charset="0"/>
              </a:rPr>
              <a:t>individual</a:t>
            </a:r>
            <a:r>
              <a:rPr lang="en-AU" sz="1000" dirty="0">
                <a:effectLst/>
                <a:latin typeface="Arial" panose="020B0604020202020204" pitchFamily="34" charset="0"/>
                <a:ea typeface="Calibri" panose="020F0502020204030204" pitchFamily="34" charset="0"/>
                <a:cs typeface="Arial" panose="020B0604020202020204" pitchFamily="34" charset="0"/>
              </a:rPr>
              <a:t> category set out to do over the past 12 months.</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r>
              <a:rPr lang="en-AU" sz="1000" dirty="0">
                <a:effectLst/>
                <a:latin typeface="Arial" panose="020B0604020202020204" pitchFamily="34" charset="0"/>
                <a:ea typeface="Calibri" panose="020F0502020204030204" pitchFamily="34" charset="0"/>
                <a:cs typeface="Arial" panose="020B0604020202020204" pitchFamily="34" charset="0"/>
              </a:rPr>
              <a:t>Here are some prompts to help you get started:</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is the background of your nominee?  His/her vision for HR in the </a:t>
            </a:r>
            <a:r>
              <a:rPr lang="en-US" sz="1000" dirty="0" err="1">
                <a:effectLst/>
                <a:latin typeface="Arial" panose="020B0604020202020204" pitchFamily="34" charset="0"/>
                <a:ea typeface="Calibri" panose="020F0502020204030204" pitchFamily="34" charset="0"/>
                <a:cs typeface="Arial" panose="020B0604020202020204" pitchFamily="34" charset="0"/>
              </a:rPr>
              <a:t>organisation</a:t>
            </a:r>
            <a:r>
              <a:rPr lang="en-US" sz="1000" dirty="0">
                <a:effectLst/>
                <a:latin typeface="Arial" panose="020B0604020202020204" pitchFamily="34" charset="0"/>
                <a:ea typeface="Calibri" panose="020F0502020204030204" pitchFamily="34" charset="0"/>
                <a:cs typeface="Arial" panose="020B0604020202020204" pitchFamily="34" charset="0"/>
              </a:rPr>
              <a:t>?</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did your nominee set out to achieve 12 months ago?</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Detail attributes this individual possesses that benefit the business.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List your nominee’s innovative approach to people management, taking into account challenges to your industry sector and the business model in which you operate</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How would colleagues describe this individual? What are some personal attributes?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are some innovative and/or new changes implemented and/or challenged by the nominee? What is the expected business ROI from the changes incorporated?</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Arial" panose="020B0604020202020204" pitchFamily="34" charset="0"/>
              </a:rPr>
              <a:t>Please include some testimonials from peers/senior management/clients. </a:t>
            </a:r>
          </a:p>
          <a:p>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Arial" panose="020B0604020202020204" pitchFamily="34" charset="0"/>
              </a:rPr>
              <a:t>Please be reminded that the limit for your overall entry form is restricted to 2000 words only. Judges can mark you down for exceeding word limit.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Arial" panose="020B0604020202020204" pitchFamily="34" charset="0"/>
              </a:rPr>
              <a:t>All images, photos, charts, graphs, diagrams, etc can be inserted into this section.</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98637"/>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initiatives/</a:t>
            </a:r>
            <a:r>
              <a:rPr lang="en-US" sz="1000" dirty="0" err="1">
                <a:effectLst/>
                <a:latin typeface="Arial" panose="020B0604020202020204" pitchFamily="34" charset="0"/>
                <a:ea typeface="Calibri" panose="020F0502020204030204" pitchFamily="34" charset="0"/>
                <a:cs typeface="Times New Roman" panose="02020603050405020304" pitchFamily="18" charset="0"/>
              </a:rPr>
              <a:t>programmes</a:t>
            </a:r>
            <a:r>
              <a:rPr lang="en-US" sz="1000" dirty="0">
                <a:effectLst/>
                <a:latin typeface="Arial" panose="020B0604020202020204" pitchFamily="34" charset="0"/>
                <a:ea typeface="Calibri" panose="020F0502020204030204" pitchFamily="34" charset="0"/>
                <a:cs typeface="Times New Roman" panose="02020603050405020304" pitchFamily="18" charset="0"/>
              </a:rPr>
              <a:t> led by this individual from his/her managerial leadership?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r>
              <a:rPr lang="en-AU" sz="1000" b="1" i="1" dirty="0">
                <a:effectLst/>
                <a:latin typeface="Arial" panose="020B0604020202020204" pitchFamily="34" charset="0"/>
                <a:ea typeface="Calibri" panose="020F0502020204030204" pitchFamily="34" charset="0"/>
                <a:cs typeface="Times New Roman" panose="02020603050405020304" pitchFamily="18" charset="0"/>
              </a:rPr>
              <a: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organisation’s</a:t>
            </a:r>
            <a:r>
              <a:rPr lang="en-US" sz="1000" dirty="0">
                <a:effectLst/>
                <a:latin typeface="Arial" panose="020B0604020202020204" pitchFamily="34" charset="0"/>
                <a:ea typeface="Calibri" panose="020F0502020204030204" pitchFamily="34" charset="0"/>
                <a:cs typeface="Times New Roman" panose="02020603050405020304" pitchFamily="18" charset="0"/>
              </a:rPr>
              <a:t> commercial/business goals?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 Please use metrics, anecdotes and case studies.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1460</Words>
  <Application>Microsoft Office PowerPoint</Application>
  <PresentationFormat>Widescreen</PresentationFormat>
  <Paragraphs>369</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Helvetica CE 55 Roman</vt:lpstr>
      <vt:lpstr>Arial</vt:lpstr>
      <vt:lpstr>Calibri</vt:lpstr>
      <vt:lpstr>Calibri Light</vt:lpstr>
      <vt:lpstr>Helvetica CE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28</cp:revision>
  <dcterms:created xsi:type="dcterms:W3CDTF">2023-03-16T08:53:29Z</dcterms:created>
  <dcterms:modified xsi:type="dcterms:W3CDTF">2025-02-27T07:32:20Z</dcterms:modified>
</cp:coreProperties>
</file>