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9E34"/>
    <a:srgbClr val="E25B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24/3/2026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24/3/2026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humanresourcesonline.net/hr-excellence-awards-ph/" TargetMode="External"/><Relationship Id="rId2" Type="http://schemas.openxmlformats.org/officeDocument/2006/relationships/hyperlink" Target="https://awards.humanresourcesonline.net/hr-excellence-awards-id/" TargetMode="External"/><Relationship Id="rId1" Type="http://schemas.openxmlformats.org/officeDocument/2006/relationships/slideLayout" Target="../slideLayouts/slideLayout2.xml"/><Relationship Id="rId5" Type="http://schemas.openxmlformats.org/officeDocument/2006/relationships/hyperlink" Target="mailto:mohaneshk@humanresourcesonline.net" TargetMode="External"/><Relationship Id="rId4" Type="http://schemas.openxmlformats.org/officeDocument/2006/relationships/hyperlink" Target="mailto:luisas@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4458288" y="5086342"/>
            <a:ext cx="6624736" cy="338554"/>
          </a:xfrm>
          <a:prstGeom prst="rect">
            <a:avLst/>
          </a:prstGeom>
          <a:noFill/>
        </p:spPr>
        <p:txBody>
          <a:bodyPr wrap="square" rtlCol="0">
            <a:spAutoFit/>
          </a:bodyPr>
          <a:lstStyle/>
          <a:p>
            <a:r>
              <a:rPr lang="en-US" sz="1600" dirty="0">
                <a:solidFill>
                  <a:schemeClr val="bg1"/>
                </a:solidFill>
                <a:latin typeface="Helvetica CE" panose="020B0604020102020204" pitchFamily="34" charset="0"/>
                <a:ea typeface="DIN 2014 Bold" pitchFamily="34" charset="0"/>
              </a:rPr>
              <a:t>ENTRY FORM </a:t>
            </a:r>
            <a:r>
              <a:rPr lang="en-US" sz="1600" b="1" dirty="0">
                <a:solidFill>
                  <a:schemeClr val="bg1"/>
                </a:solidFill>
                <a:latin typeface="Helvetica CE" panose="020B0604020102020204" pitchFamily="34" charset="0"/>
                <a:ea typeface="DIN 2014 Bold" pitchFamily="34" charset="0"/>
              </a:rPr>
              <a:t>| INDIVIDUAL TALENT CATEGORIES</a:t>
            </a: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4: Future Initiatives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HR policy changes?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are some other support areas your nominee could benefit from in the future?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are some room for areas of improvement?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your team about what else is achievable?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Arial" panose="020B0604020202020204" pitchFamily="34" charset="0"/>
              </a:rPr>
              <a:t> </a:t>
            </a:r>
            <a:endParaRPr lang="en-SG"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106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2496109423"/>
              </p:ext>
            </p:extLst>
          </p:nvPr>
        </p:nvGraphicFramePr>
        <p:xfrm>
          <a:off x="806019" y="2735232"/>
          <a:ext cx="10684018" cy="3206737"/>
        </p:xfrm>
        <a:graphic>
          <a:graphicData uri="http://schemas.openxmlformats.org/drawingml/2006/table">
            <a:tbl>
              <a:tblPr firstRow="1" bandRow="1">
                <a:tableStyleId>{5C22544A-7EE6-4342-B048-85BDC9FD1C3A}</a:tableStyleId>
              </a:tblPr>
              <a:tblGrid>
                <a:gridCol w="3165346">
                  <a:extLst>
                    <a:ext uri="{9D8B030D-6E8A-4147-A177-3AD203B41FA5}">
                      <a16:colId xmlns:a16="http://schemas.microsoft.com/office/drawing/2014/main" val="2365144665"/>
                    </a:ext>
                  </a:extLst>
                </a:gridCol>
                <a:gridCol w="7518672">
                  <a:extLst>
                    <a:ext uri="{9D8B030D-6E8A-4147-A177-3AD203B41FA5}">
                      <a16:colId xmlns:a16="http://schemas.microsoft.com/office/drawing/2014/main" val="168321977"/>
                    </a:ext>
                  </a:extLst>
                </a:gridCol>
              </a:tblGrid>
              <a:tr h="542667">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4743715"/>
                  </a:ext>
                </a:extLst>
              </a:tr>
              <a:tr h="994253">
                <a:tc>
                  <a:txBody>
                    <a:bodyPr/>
                    <a:lstStyle/>
                    <a:p>
                      <a:pPr marL="0" marR="0" lvl="0" indent="0" algn="l" defTabSz="914400" rtl="0" eaLnBrk="1" fontAlgn="auto" latinLnBrk="0" hangingPunct="1">
                        <a:lnSpc>
                          <a:spcPct val="115000"/>
                        </a:lnSpc>
                        <a:spcBef>
                          <a:spcPts val="1200"/>
                        </a:spcBef>
                        <a:spcAft>
                          <a:spcPts val="1000"/>
                        </a:spcAft>
                        <a:buClrTx/>
                        <a:buSzTx/>
                        <a:buFontTx/>
                        <a:buNone/>
                        <a:tabLst/>
                        <a:defRPr/>
                      </a:pPr>
                      <a:r>
                        <a:rPr lang="en-US"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Candidate’s Company Name* </a:t>
                      </a:r>
                      <a:br>
                        <a:rPr lang="en-US"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8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62835"/>
                  </a:ext>
                </a:extLst>
              </a:tr>
              <a:tr h="994253">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Name of Candidate</a:t>
                      </a:r>
                      <a:br>
                        <a:rPr lang="en-SG" sz="14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451091">
                <a:tc>
                  <a:txBody>
                    <a:bodyPr/>
                    <a:lstStyle/>
                    <a:p>
                      <a:pPr>
                        <a:lnSpc>
                          <a:spcPct val="115000"/>
                        </a:lnSpc>
                        <a:spcAft>
                          <a:spcPts val="1000"/>
                        </a:spcAft>
                      </a:pPr>
                      <a:r>
                        <a:rPr lang="en-AU" sz="1400" b="1">
                          <a:solidFill>
                            <a:srgbClr val="000000"/>
                          </a:solidFill>
                          <a:effectLst/>
                          <a:latin typeface="Arial" panose="020B0604020202020204" pitchFamily="34" charset="0"/>
                          <a:ea typeface="Calibri" panose="020F0502020204030204" pitchFamily="34" charset="0"/>
                          <a:cs typeface="Arial" panose="020B0604020202020204" pitchFamily="34" charset="0"/>
                        </a:rPr>
                        <a:t>Designation</a:t>
                      </a:r>
                      <a:endParaRPr lang="en-SG"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0">
                <a:tc>
                  <a:txBody>
                    <a:bodyPr/>
                    <a:lstStyle/>
                    <a:p>
                      <a:pPr>
                        <a:lnSpc>
                          <a:spcPct val="115000"/>
                        </a:lnSpc>
                        <a:spcAft>
                          <a:spcPts val="1000"/>
                        </a:spcAft>
                      </a:pPr>
                      <a:r>
                        <a:rPr lang="en-AU" sz="1400" b="1">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Indonesia</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304216"/>
            <a:ext cx="10579962" cy="1323439"/>
          </a:xfrm>
          <a:prstGeom prst="rect">
            <a:avLst/>
          </a:prstGeom>
          <a:noFill/>
        </p:spPr>
        <p:txBody>
          <a:bodyPr wrap="square">
            <a:spAutoFit/>
          </a:bodyPr>
          <a:lstStyle/>
          <a:p>
            <a:pPr algn="ctr"/>
            <a:r>
              <a:rPr lang="en-US" sz="3200" b="1" dirty="0">
                <a:solidFill>
                  <a:srgbClr val="E25B26"/>
                </a:solidFill>
                <a:latin typeface="Arial" panose="020B0604020202020204" pitchFamily="34" charset="0"/>
                <a:cs typeface="Arial" panose="020B0604020202020204" pitchFamily="34" charset="0"/>
              </a:rPr>
              <a:t>AWARD ENTRY FORM</a:t>
            </a:r>
          </a:p>
          <a:p>
            <a:pPr algn="ctr"/>
            <a:r>
              <a:rPr lang="en-US" sz="1200"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organiser once the entry form has been submitted.</a:t>
            </a:r>
            <a:br>
              <a:rPr lang="en-US" sz="1200" dirty="0">
                <a:latin typeface="Arial" panose="020B0604020202020204" pitchFamily="34" charset="0"/>
                <a:cs typeface="Arial" panose="020B0604020202020204" pitchFamily="34" charset="0"/>
              </a:rPr>
            </a:br>
            <a:br>
              <a:rPr lang="en-US" sz="1200"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This entry form is for Individual Talent Categories (Category 40-43) only</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300107"/>
            <a:ext cx="11152203" cy="3293209"/>
          </a:xfrm>
          <a:prstGeom prst="rect">
            <a:avLst/>
          </a:prstGeom>
          <a:noFill/>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br>
              <a:rPr lang="en-US" sz="1400" b="1" u="sng" dirty="0">
                <a:solidFill>
                  <a:srgbClr val="ED9E34"/>
                </a:solidFill>
                <a:latin typeface="Arial" panose="020B0604020202020204" pitchFamily="34" charset="0"/>
                <a:cs typeface="Arial" panose="020B0604020202020204" pitchFamily="34" charset="0"/>
              </a:rPr>
            </a:br>
            <a:endParaRPr lang="en-US" sz="1400"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Indonesia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a:t>
            </a:r>
            <a:r>
              <a:rPr lang="en-US" sz="1200" dirty="0">
                <a:solidFill>
                  <a:schemeClr val="bg1"/>
                </a:solidFill>
                <a:highlight>
                  <a:srgbClr val="FF0000"/>
                </a:highlight>
                <a:latin typeface="Arial" panose="020B0604020202020204" pitchFamily="34" charset="0"/>
                <a:cs typeface="Arial" panose="020B0604020202020204" pitchFamily="34" charset="0"/>
              </a:rPr>
              <a:t>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Inc, Corporation, Pte. Ltd, PT, </a:t>
            </a:r>
            <a:r>
              <a:rPr lang="en-US" sz="1200" dirty="0" err="1">
                <a:latin typeface="Arial" panose="020B0604020202020204" pitchFamily="34" charset="0"/>
                <a:cs typeface="Arial" panose="020B0604020202020204" pitchFamily="34" charset="0"/>
              </a:rPr>
              <a:t>Berhad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US" sz="1200" dirty="0">
                <a:latin typeface="Arial" panose="020B0604020202020204" pitchFamily="34" charset="0"/>
                <a:cs typeface="Arial" panose="020B0604020202020204" pitchFamily="34" charset="0"/>
              </a:rPr>
              <a:t>Entry forms for individual talents categories are different from the team categories. Please use the correct form.</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br>
              <a:rPr lang="en-US" sz="1400" b="1" u="sng" dirty="0">
                <a:solidFill>
                  <a:srgbClr val="ED9E34"/>
                </a:solidFill>
                <a:latin typeface="Arial" panose="020B0604020202020204" pitchFamily="34" charset="0"/>
                <a:cs typeface="Arial" panose="020B0604020202020204" pitchFamily="34" charset="0"/>
              </a:rPr>
            </a:br>
            <a:endParaRPr lang="en-US" sz="1400" b="1"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2"/>
              </a:rPr>
              <a:t>here</a:t>
            </a:r>
            <a:r>
              <a:rPr lang="en-US" sz="1200" dirty="0">
                <a:highlight>
                  <a:srgbClr val="FFFF00"/>
                </a:highlight>
                <a:latin typeface="Arial" panose="020B0604020202020204" pitchFamily="34" charset="0"/>
                <a:cs typeface="Arial" panose="020B0604020202020204" pitchFamily="34" charset="0"/>
                <a:hlinkClick r:id="rId3"/>
              </a:rPr>
              <a:t>.</a:t>
            </a:r>
            <a:endParaRPr lang="en-US" sz="1200"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895D823-5A5D-558A-22D0-AC0A0FAA0411}"/>
              </a:ext>
            </a:extLst>
          </p:cNvPr>
          <p:cNvSpPr txBox="1"/>
          <p:nvPr/>
        </p:nvSpPr>
        <p:spPr>
          <a:xfrm>
            <a:off x="545697" y="4770847"/>
            <a:ext cx="10473285" cy="3323987"/>
          </a:xfrm>
          <a:prstGeom prst="rect">
            <a:avLst/>
          </a:prstGeom>
          <a:noFill/>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br>
              <a:rPr lang="en-US" sz="1400" b="1" u="sng" dirty="0">
                <a:solidFill>
                  <a:srgbClr val="E25B26"/>
                </a:solidFill>
                <a:latin typeface="Arial" panose="020B0604020202020204" pitchFamily="34" charset="0"/>
                <a:cs typeface="Arial" panose="020B0604020202020204" pitchFamily="34" charset="0"/>
              </a:rPr>
            </a:br>
            <a:endParaRPr lang="en-US" sz="1400" b="1" u="sng" dirty="0">
              <a:solidFill>
                <a:srgbClr val="E25B26"/>
              </a:solidFill>
              <a:latin typeface="Arial" panose="020B0604020202020204" pitchFamily="34" charset="0"/>
              <a:cs typeface="Arial" panose="020B0604020202020204" pitchFamily="34" charset="0"/>
            </a:endParaRPr>
          </a:p>
          <a:p>
            <a:r>
              <a:rPr lang="en-US" sz="1200" b="1" dirty="0">
                <a:solidFill>
                  <a:srgbClr val="000000"/>
                </a:solidFill>
                <a:latin typeface="Arial" panose="020B0604020202020204" pitchFamily="34" charset="0"/>
                <a:cs typeface="Arial" panose="020B0604020202020204" pitchFamily="34" charset="0"/>
              </a:rPr>
              <a:t>Luisa Sarmiento	</a:t>
            </a:r>
          </a:p>
          <a:p>
            <a:r>
              <a:rPr lang="en-US" sz="1200" i="1" dirty="0">
                <a:solidFill>
                  <a:srgbClr val="000000"/>
                </a:solidFill>
                <a:latin typeface="Arial" panose="020B0604020202020204" pitchFamily="34" charset="0"/>
                <a:cs typeface="Arial" panose="020B0604020202020204" pitchFamily="34" charset="0"/>
              </a:rPr>
              <a:t>Regional Project Manager</a:t>
            </a:r>
            <a:r>
              <a:rPr lang="en-US" sz="1200" dirty="0">
                <a:solidFill>
                  <a:srgbClr val="000000"/>
                </a:solidFill>
                <a:latin typeface="Arial" panose="020B0604020202020204" pitchFamily="34" charset="0"/>
                <a:cs typeface="Arial" panose="020B0604020202020204" pitchFamily="34" charset="0"/>
              </a:rPr>
              <a:t>	</a:t>
            </a:r>
          </a:p>
          <a:p>
            <a:r>
              <a:rPr lang="en-SG" sz="1200" b="1" dirty="0">
                <a:latin typeface="Arial" panose="020B0604020202020204" pitchFamily="34" charset="0"/>
                <a:cs typeface="Arial" panose="020B0604020202020204" pitchFamily="34" charset="0"/>
              </a:rPr>
              <a:t>Tel: </a:t>
            </a:r>
            <a:r>
              <a:rPr lang="en-SG" sz="1200" dirty="0">
                <a:latin typeface="Arial" panose="020B0604020202020204" pitchFamily="34" charset="0"/>
                <a:cs typeface="Arial" panose="020B0604020202020204" pitchFamily="34" charset="0"/>
              </a:rPr>
              <a:t>+65 6692 9031 (Ext 817)</a:t>
            </a:r>
            <a:br>
              <a:rPr lang="en-SG" sz="1200" dirty="0">
                <a:latin typeface="Arial" panose="020B0604020202020204" pitchFamily="34" charset="0"/>
                <a:cs typeface="Arial" panose="020B0604020202020204" pitchFamily="34" charset="0"/>
              </a:rPr>
            </a:br>
            <a:r>
              <a:rPr lang="en-SG" sz="1200" b="1" dirty="0">
                <a:latin typeface="Arial" panose="020B0604020202020204" pitchFamily="34" charset="0"/>
                <a:cs typeface="Arial" panose="020B0604020202020204" pitchFamily="34" charset="0"/>
              </a:rPr>
              <a:t>Mobile: </a:t>
            </a:r>
            <a:r>
              <a:rPr lang="en-SG"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63 994 232 2355</a:t>
            </a:r>
            <a:br>
              <a:rPr lang="en-SG" sz="1200"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Email: </a:t>
            </a:r>
            <a:r>
              <a:rPr lang="en-US" sz="1200" dirty="0">
                <a:solidFill>
                  <a:srgbClr val="0563C1"/>
                </a:solidFill>
                <a:latin typeface="Arial" panose="020B0604020202020204" pitchFamily="34" charset="0"/>
                <a:cs typeface="Arial" panose="020B0604020202020204" pitchFamily="34" charset="0"/>
                <a:hlinkClick r:id="rId4"/>
              </a:rPr>
              <a:t>luisas</a:t>
            </a:r>
            <a:r>
              <a:rPr lang="en-US" sz="1200" dirty="0">
                <a:latin typeface="Arial" panose="020B0604020202020204" pitchFamily="34" charset="0"/>
                <a:cs typeface="Arial" panose="020B0604020202020204" pitchFamily="34" charset="0"/>
                <a:hlinkClick r:id="rId4"/>
              </a:rPr>
              <a:t>@humanresourcesonline.net</a:t>
            </a:r>
            <a:endParaRPr lang="en-US"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endParaRPr lang="en-SG" sz="1200" dirty="0">
              <a:latin typeface="Arial" panose="020B0604020202020204" pitchFamily="34" charset="0"/>
              <a:cs typeface="Arial" panose="020B0604020202020204" pitchFamily="34" charset="0"/>
            </a:endParaRPr>
          </a:p>
          <a:p>
            <a:br>
              <a:rPr lang="en-SG" sz="1200" dirty="0">
                <a:latin typeface="Arial" panose="020B0604020202020204" pitchFamily="34" charset="0"/>
                <a:cs typeface="Arial" panose="020B0604020202020204" pitchFamily="34" charset="0"/>
              </a:rPr>
            </a:br>
            <a:endParaRPr lang="en-SG" sz="1200" dirty="0">
              <a:latin typeface="Arial" panose="020B0604020202020204" pitchFamily="34" charset="0"/>
              <a:cs typeface="Arial" panose="020B0604020202020204" pitchFamily="34" charset="0"/>
            </a:endParaRPr>
          </a:p>
          <a:p>
            <a:br>
              <a:rPr lang="en-SG" sz="1200" b="1" dirty="0">
                <a:latin typeface="Arial" panose="020B0604020202020204" pitchFamily="34" charset="0"/>
                <a:cs typeface="Arial" panose="020B0604020202020204" pitchFamily="34" charset="0"/>
              </a:rPr>
            </a:br>
            <a:br>
              <a:rPr lang="en-SG" sz="1200" b="1" dirty="0">
                <a:latin typeface="Arial" panose="020B0604020202020204" pitchFamily="34" charset="0"/>
                <a:cs typeface="Arial" panose="020B0604020202020204" pitchFamily="34" charset="0"/>
              </a:rPr>
            </a:br>
            <a:r>
              <a:rPr lang="en-SG" sz="1200" b="1" dirty="0">
                <a:solidFill>
                  <a:srgbClr val="000000"/>
                </a:solidFill>
                <a:latin typeface="Arial" panose="020B0604020202020204" pitchFamily="34" charset="0"/>
                <a:cs typeface="Arial" panose="020B0604020202020204" pitchFamily="34" charset="0"/>
              </a:rPr>
              <a:t>Mohanesh Kumar</a:t>
            </a:r>
            <a:endParaRPr lang="en-US" sz="1200" b="1" dirty="0">
              <a:solidFill>
                <a:srgbClr val="000000"/>
              </a:solidFill>
              <a:latin typeface="Arial" panose="020B0604020202020204" pitchFamily="34" charset="0"/>
              <a:cs typeface="Arial" panose="020B0604020202020204" pitchFamily="34" charset="0"/>
            </a:endParaRPr>
          </a:p>
          <a:p>
            <a:r>
              <a:rPr lang="en-SG" sz="1200" i="1" dirty="0">
                <a:solidFill>
                  <a:srgbClr val="000000"/>
                </a:solidFill>
                <a:latin typeface="Arial" panose="020B0604020202020204" pitchFamily="34" charset="0"/>
                <a:cs typeface="Arial" panose="020B0604020202020204" pitchFamily="34" charset="0"/>
              </a:rPr>
              <a:t>Senior Regional Project Manager</a:t>
            </a:r>
            <a:endParaRPr lang="en-US" sz="1200" b="1" dirty="0">
              <a:solidFill>
                <a:srgbClr val="000000"/>
              </a:solidFill>
              <a:latin typeface="Arial" panose="020B0604020202020204" pitchFamily="34" charset="0"/>
              <a:cs typeface="Arial" panose="020B0604020202020204" pitchFamily="34" charset="0"/>
            </a:endParaRPr>
          </a:p>
          <a:p>
            <a:r>
              <a:rPr lang="en-SG" sz="1200" b="1" dirty="0">
                <a:latin typeface="Arial" panose="020B0604020202020204" pitchFamily="34" charset="0"/>
                <a:cs typeface="Arial" panose="020B0604020202020204" pitchFamily="34" charset="0"/>
              </a:rPr>
              <a:t>Tel: </a:t>
            </a:r>
            <a:r>
              <a:rPr lang="en-GB" sz="1200" dirty="0">
                <a:solidFill>
                  <a:srgbClr val="000000"/>
                </a:solidFill>
                <a:latin typeface="Arial" panose="020B0604020202020204" pitchFamily="34" charset="0"/>
                <a:cs typeface="Arial" panose="020B0604020202020204" pitchFamily="34" charset="0"/>
              </a:rPr>
              <a:t>+65 6423 0329 (Ext 230)</a:t>
            </a:r>
            <a:br>
              <a:rPr lang="en-SG" sz="1200" dirty="0">
                <a:latin typeface="Arial" panose="020B0604020202020204" pitchFamily="34" charset="0"/>
                <a:cs typeface="Arial" panose="020B0604020202020204" pitchFamily="34" charset="0"/>
              </a:rPr>
            </a:br>
            <a:r>
              <a:rPr lang="en-SG" sz="1200" b="1" dirty="0">
                <a:latin typeface="Arial" panose="020B0604020202020204" pitchFamily="34" charset="0"/>
                <a:cs typeface="Arial" panose="020B0604020202020204" pitchFamily="34" charset="0"/>
              </a:rPr>
              <a:t>Mobile: </a:t>
            </a:r>
            <a:r>
              <a:rPr lang="en-SG" sz="1200" dirty="0">
                <a:latin typeface="Arial" panose="020B0604020202020204" pitchFamily="34" charset="0"/>
                <a:cs typeface="Arial" panose="020B0604020202020204" pitchFamily="34" charset="0"/>
              </a:rPr>
              <a:t>+65 9895 3365</a:t>
            </a:r>
          </a:p>
          <a:p>
            <a:r>
              <a:rPr lang="en-US" sz="1200" b="1" dirty="0">
                <a:latin typeface="Arial" panose="020B0604020202020204" pitchFamily="34" charset="0"/>
                <a:cs typeface="Arial" panose="020B0604020202020204" pitchFamily="34" charset="0"/>
              </a:rPr>
              <a:t>Email: </a:t>
            </a:r>
            <a:r>
              <a:rPr lang="en-US" sz="1200" dirty="0">
                <a:latin typeface="Arial" panose="020B0604020202020204" pitchFamily="34" charset="0"/>
                <a:cs typeface="Arial" panose="020B0604020202020204" pitchFamily="34" charset="0"/>
                <a:hlinkClick r:id="rId5"/>
              </a:rPr>
              <a:t>mohaneshk@humanresourcesonline.net</a:t>
            </a:r>
            <a:endParaRPr lang="en-US" sz="1200" dirty="0">
              <a:solidFill>
                <a:srgbClr val="0563C1"/>
              </a:solidFill>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a:p>
            <a:endParaRPr lang="en-SG" sz="1400" b="1" dirty="0">
              <a:latin typeface="Arial" panose="020B060402020202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provide an overview of what the nominee for the respective </a:t>
            </a:r>
            <a:r>
              <a:rPr lang="en-AU" sz="1000" dirty="0">
                <a:latin typeface="Arial" panose="020B0604020202020204" pitchFamily="34" charset="0"/>
                <a:ea typeface="Calibri" panose="020F0502020204030204" pitchFamily="34" charset="0"/>
                <a:cs typeface="Times New Roman" panose="02020603050405020304" pitchFamily="18" charset="0"/>
              </a:rPr>
              <a:t>individual</a:t>
            </a:r>
            <a:r>
              <a:rPr lang="en-AU" sz="1000" dirty="0">
                <a:effectLst/>
                <a:latin typeface="Arial" panose="020B0604020202020204" pitchFamily="34" charset="0"/>
                <a:ea typeface="Calibri" panose="020F0502020204030204" pitchFamily="34" charset="0"/>
                <a:cs typeface="Times New Roman" panose="02020603050405020304" pitchFamily="18" charset="0"/>
              </a:rPr>
              <a:t> category set out to do over the past 12 months.</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is the background of your nominee? </a:t>
            </a:r>
            <a:r>
              <a:rPr lang="en-US" sz="1000" dirty="0">
                <a:effectLst/>
                <a:latin typeface="Arial" panose="020B0604020202020204" pitchFamily="34" charset="0"/>
                <a:ea typeface="Calibri" panose="020F0502020204030204" pitchFamily="34" charset="0"/>
                <a:cs typeface="Times New Roman" panose="02020603050405020304" pitchFamily="18" charset="0"/>
              </a:rPr>
              <a:t>His / her vision for HR in the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did your nominee set out to achieve 12 months ago?</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Detail attributes this individual possesses that benefit the business. </a:t>
            </a: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List your nominee’s innovative approach to people management, taking into account challenges to your industry sector and the business model in which you operate.</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would colleagues describe this individual? What are some personal attributes?</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are some innovative and / or new changes implemented and / or challenged by the nominee? What is the expected business ROI from the changes incorporated?</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2: Implementation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respective category worked towards achieving his/her objectives over the past 12 months. You can choose to highlight one particular programme and/or initiative or multiple projects.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are some initiatives / programmes led by this individual from his / her managerial leadership?</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did your nominee decide on the particular strategy s / he followed?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business problem(s) is your nominee trying to address?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organisation.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challenges did your nominee encounter and how did s / he solve them?</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explain in greater detail a situation in which this individual stepped up.</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has this individual gone above and beyond for his / her team?</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is this nominee’s implementation different or unique?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did the individual get the buy-in from the respective stakeholders?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22860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3: Impact (25%) </a:t>
            </a:r>
            <a:endParaRPr lang="en-AU" sz="12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respective category has achieved over the past 12 months.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HR metrics did your nominee achieve?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How did your nominee contribute to your organisation’s commercial/business goals?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What was the feedback from stakeholders (employees, line management, top management) post implementation?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list the primary and secondary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Evidence of success: How has the idea / strategy strengthened the organisation? Please use metrics, anecdotes and case studies.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effectLst/>
                <a:latin typeface="Arial" panose="020B0604020202020204" pitchFamily="34" charset="0"/>
                <a:ea typeface="Calibri" panose="020F0502020204030204" pitchFamily="34" charset="0"/>
                <a:cs typeface="Times New Roman" panose="02020603050405020304" pitchFamily="18" charset="0"/>
              </a:rPr>
              <a:t>Judges will consider feedback from stakeholders.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68582"/>
            <a:ext cx="11823576" cy="48789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1525</Words>
  <Application>Microsoft Office PowerPoint</Application>
  <PresentationFormat>Widescreen</PresentationFormat>
  <Paragraphs>374</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Helvetica CE</vt:lpstr>
      <vt:lpstr>Helvetica CE 55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30</cp:revision>
  <dcterms:created xsi:type="dcterms:W3CDTF">2023-03-16T08:53:29Z</dcterms:created>
  <dcterms:modified xsi:type="dcterms:W3CDTF">2026-03-24T06:23:44Z</dcterms:modified>
</cp:coreProperties>
</file>