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9E34"/>
    <a:srgbClr val="E25B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luisas@humanresourcesonline.net" TargetMode="External"/><Relationship Id="rId2" Type="http://schemas.openxmlformats.org/officeDocument/2006/relationships/hyperlink" Target="https://awards.humanresourcesonline.net/hr-excellence-awards-id/" TargetMode="External"/><Relationship Id="rId1" Type="http://schemas.openxmlformats.org/officeDocument/2006/relationships/slideLayout" Target="../slideLayouts/slideLayout2.xml"/><Relationship Id="rId4" Type="http://schemas.openxmlformats.org/officeDocument/2006/relationships/hyperlink" Target="mailto:mohaneshk@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E4794B-A4BF-307F-7B5D-0D576665D42F}"/>
              </a:ext>
            </a:extLst>
          </p:cNvPr>
          <p:cNvSpPr txBox="1"/>
          <p:nvPr/>
        </p:nvSpPr>
        <p:spPr>
          <a:xfrm>
            <a:off x="4442693" y="5095579"/>
            <a:ext cx="2013526" cy="369332"/>
          </a:xfrm>
          <a:prstGeom prst="rect">
            <a:avLst/>
          </a:prstGeom>
          <a:noFill/>
        </p:spPr>
        <p:txBody>
          <a:bodyPr wrap="square" rtlCol="0">
            <a:spAutoFit/>
          </a:bodyPr>
          <a:lstStyle/>
          <a:p>
            <a:r>
              <a:rPr lang="en-US" dirty="0">
                <a:solidFill>
                  <a:schemeClr val="bg1"/>
                </a:solidFill>
                <a:latin typeface="Arial" panose="020B0604020202020204" pitchFamily="34" charset="0"/>
                <a:ea typeface="DIN 2014 Bold" pitchFamily="34" charset="0"/>
                <a:cs typeface="Arial" panose="020B0604020202020204" pitchFamily="34" charset="0"/>
              </a:rPr>
              <a:t>ENTRY FORM </a:t>
            </a:r>
            <a:endParaRPr lang="en-SG"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4: Future Initiatives </a:t>
            </a:r>
            <a:r>
              <a:rPr lang="en-US" sz="1200" b="1" dirty="0">
                <a:effectLst/>
                <a:latin typeface="Arial" panose="020B0604020202020204" pitchFamily="34" charset="0"/>
                <a:ea typeface="Calibri" panose="020F0502020204030204" pitchFamily="34" charset="0"/>
                <a:cs typeface="Times New Roman" panose="02020603050405020304" pitchFamily="18" charset="0"/>
              </a:rPr>
              <a:t>(25%) </a:t>
            </a:r>
          </a:p>
          <a:p>
            <a:pPr>
              <a:lnSpc>
                <a:spcPct val="115000"/>
              </a:lnSpc>
              <a:spcAft>
                <a:spcPts val="1000"/>
              </a:spcAft>
            </a:pPr>
            <a:r>
              <a:rPr lang="en-US"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set out for the judges how you intend to build on the benefits your organisation gained after implementation of your strategy. </a:t>
            </a: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other objectives do you plan to pursue next?</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Has the successful implementation of your strategy affected the strategic planning process of other areas of your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organisation</a:t>
            </a:r>
            <a:r>
              <a:rPr lang="en-US" sz="1000" dirty="0">
                <a:effectLst/>
                <a:latin typeface="Arial" panose="020B0604020202020204" pitchFamily="34" charset="0"/>
                <a:ea typeface="Calibri" panose="020F0502020204030204" pitchFamily="34" charset="0"/>
                <a:cs typeface="Times New Roman" panose="02020603050405020304" pitchFamily="18" charset="0"/>
              </a:rPr>
              <a:t>?</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has the implementation of your strategic plan taught you about what else is achievable?</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else can be done differently to further improve? </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other support areas the implementation could benefit from in the future? </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room for areas of improvement? </a:t>
            </a: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5"/>
            <a:ext cx="11823576" cy="48604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6"/>
            <a:ext cx="11823576" cy="467404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Arial" panose="020B0604020202020204" pitchFamily="34" charset="0"/>
              <a:cs typeface="Arial" panose="020B0604020202020204" pitchFamily="34" charset="0"/>
            </a:endParaRPr>
          </a:p>
          <a:p>
            <a:endParaRPr lang="en-US" b="1" kern="1200" dirty="0">
              <a:solidFill>
                <a:schemeClr val="tx1"/>
              </a:solidFill>
              <a:latin typeface="Arial" panose="020B0604020202020204" pitchFamily="34" charset="0"/>
              <a:cs typeface="Arial" panose="020B0604020202020204" pitchFamily="34" charset="0"/>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gn="ctr">
              <a:lnSpc>
                <a:spcPct val="115000"/>
              </a:lnSpc>
              <a:spcAft>
                <a:spcPts val="1000"/>
              </a:spcAft>
            </a:pPr>
            <a:r>
              <a:rPr lang="en-AU" dirty="0">
                <a:effectLst/>
                <a:latin typeface="Arial" panose="020B0604020202020204" pitchFamily="34" charset="0"/>
                <a:ea typeface="Calibri" panose="020F0502020204030204" pitchFamily="34" charset="0"/>
                <a:cs typeface="Times New Roman" panose="02020603050405020304" pitchFamily="18" charset="0"/>
              </a:rPr>
              <a:t> </a:t>
            </a:r>
            <a:endParaRPr lang="en-SG"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0106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466689625"/>
              </p:ext>
            </p:extLst>
          </p:nvPr>
        </p:nvGraphicFramePr>
        <p:xfrm>
          <a:off x="1450109" y="3610001"/>
          <a:ext cx="9337964" cy="1859471"/>
        </p:xfrm>
        <a:graphic>
          <a:graphicData uri="http://schemas.openxmlformats.org/drawingml/2006/table">
            <a:tbl>
              <a:tblPr firstRow="1" bandRow="1">
                <a:tableStyleId>{5C22544A-7EE6-4342-B048-85BDC9FD1C3A}</a:tableStyleId>
              </a:tblPr>
              <a:tblGrid>
                <a:gridCol w="4668982">
                  <a:extLst>
                    <a:ext uri="{9D8B030D-6E8A-4147-A177-3AD203B41FA5}">
                      <a16:colId xmlns:a16="http://schemas.microsoft.com/office/drawing/2014/main" val="2365144665"/>
                    </a:ext>
                  </a:extLst>
                </a:gridCol>
                <a:gridCol w="4668982">
                  <a:extLst>
                    <a:ext uri="{9D8B030D-6E8A-4147-A177-3AD203B41FA5}">
                      <a16:colId xmlns:a16="http://schemas.microsoft.com/office/drawing/2014/main" val="168321977"/>
                    </a:ext>
                  </a:extLst>
                </a:gridCol>
              </a:tblGrid>
              <a:tr h="0">
                <a:tc>
                  <a:txBody>
                    <a:bodyPr/>
                    <a:lstStyle/>
                    <a:p>
                      <a:pPr>
                        <a:lnSpc>
                          <a:spcPct val="115000"/>
                        </a:lnSpc>
                        <a:spcAft>
                          <a:spcPts val="1000"/>
                        </a:spcAft>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200"/>
                        </a:spcBef>
                        <a:spcAft>
                          <a:spcPts val="1000"/>
                        </a:spcAft>
                      </a:pPr>
                      <a:endParaRPr lang="en-SG"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4416771"/>
                  </a:ext>
                </a:extLst>
              </a:tr>
              <a:tr h="0">
                <a:tc>
                  <a:txBody>
                    <a:bodyPr/>
                    <a:lstStyle/>
                    <a:p>
                      <a:pPr>
                        <a:lnSpc>
                          <a:spcPct val="115000"/>
                        </a:lnSpc>
                        <a:spcBef>
                          <a:spcPts val="1200"/>
                        </a:spcBef>
                        <a:spcAft>
                          <a:spcPts val="1000"/>
                        </a:spcAft>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Organisation Name</a:t>
                      </a:r>
                      <a:br>
                        <a:rPr lang="en-SG" sz="2000" b="0" i="0" dirty="0">
                          <a:solidFill>
                            <a:schemeClr val="dk1"/>
                          </a:solidFill>
                          <a:effectLst/>
                          <a:latin typeface="Arial" panose="020B0604020202020204" pitchFamily="34" charset="0"/>
                          <a:ea typeface="Calibri" panose="020F0502020204030204" pitchFamily="34" charset="0"/>
                          <a:cs typeface="Arial" panose="020B0604020202020204" pitchFamily="34" charset="0"/>
                        </a:rPr>
                      </a:br>
                      <a:r>
                        <a:rPr lang="en-AU" sz="16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will be used for all </a:t>
                      </a:r>
                      <a:r>
                        <a:rPr lang="en-AU" sz="1600" b="0" i="1" u="sng" dirty="0">
                          <a:solidFill>
                            <a:srgbClr val="000000"/>
                          </a:solidFill>
                          <a:effectLst/>
                          <a:latin typeface="Arial" panose="020B0604020202020204" pitchFamily="34" charset="0"/>
                          <a:ea typeface="Calibri" panose="020F0502020204030204" pitchFamily="34" charset="0"/>
                          <a:cs typeface="Arial" panose="020B0604020202020204" pitchFamily="34" charset="0"/>
                        </a:rPr>
                        <a:t>marketing collaterals </a:t>
                      </a:r>
                      <a:r>
                        <a:rPr lang="en-AU" sz="16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and on the trophy should this submission win)</a:t>
                      </a:r>
                      <a:endParaRPr lang="en-SG" sz="20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 Pte Ltd</a:t>
                      </a:r>
                      <a:r>
                        <a:rPr lang="en-SG" sz="2000" dirty="0">
                          <a:solidFill>
                            <a:schemeClr val="lt1"/>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XYZ will be used across all marketing collaterals while XYX </a:t>
                      </a:r>
                      <a:r>
                        <a:rPr lang="en-AU" sz="1600" dirty="0" err="1">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Pte.</a:t>
                      </a: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Ltd. will be engraved on the trophy name should XYZ win.</a:t>
                      </a:r>
                      <a:endParaRPr lang="en-SG"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6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INDONESIA</a:t>
                      </a:r>
                      <a:endParaRPr lang="en-SG"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692771"/>
          </a:xfrm>
          <a:prstGeom prst="rect">
            <a:avLst/>
          </a:prstGeom>
          <a:noFill/>
        </p:spPr>
        <p:txBody>
          <a:bodyPr wrap="square">
            <a:spAutoFit/>
          </a:bodyPr>
          <a:lstStyle/>
          <a:p>
            <a:pPr algn="ctr"/>
            <a:r>
              <a:rPr lang="en-US" sz="3200" b="1" dirty="0">
                <a:solidFill>
                  <a:schemeClr val="accent2">
                    <a:lumMod val="75000"/>
                  </a:schemeClr>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545697" y="1484835"/>
            <a:ext cx="11276490" cy="3200876"/>
          </a:xfrm>
          <a:prstGeom prst="rect">
            <a:avLst/>
          </a:prstGeom>
          <a:noFill/>
        </p:spPr>
        <p:txBody>
          <a:bodyPr wrap="square">
            <a:spAutoFit/>
          </a:bodyPr>
          <a:lstStyle/>
          <a:p>
            <a:r>
              <a:rPr lang="en-US" sz="1400" b="1" u="sng" dirty="0">
                <a:solidFill>
                  <a:srgbClr val="ED9E34"/>
                </a:solidFill>
                <a:latin typeface="Arial" panose="020B0604020202020204" pitchFamily="34" charset="0"/>
                <a:cs typeface="Arial" panose="020B0604020202020204" pitchFamily="34" charset="0"/>
              </a:rPr>
              <a:t>GUIDELINES</a:t>
            </a:r>
            <a:br>
              <a:rPr lang="en-US" sz="1400" b="1" u="sng" dirty="0">
                <a:solidFill>
                  <a:srgbClr val="ED9E34"/>
                </a:solidFill>
                <a:latin typeface="Arial" panose="020B0604020202020204" pitchFamily="34" charset="0"/>
                <a:cs typeface="Arial" panose="020B0604020202020204" pitchFamily="34" charset="0"/>
              </a:rPr>
            </a:br>
            <a:endParaRPr lang="en-US" sz="1400"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Please refer to the HR Excellence Awards Indonesia 2026 Entry Guidelines document  for entry criteria and other specific requirements.</a:t>
            </a:r>
          </a:p>
          <a:p>
            <a:pPr marL="342900" indent="-342900">
              <a:buFont typeface="+mj-lt"/>
              <a:buAutoNum type="arabicPeriod"/>
            </a:pPr>
            <a:r>
              <a:rPr lang="en-US" sz="12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342900" indent="-342900">
              <a:buFont typeface="+mj-lt"/>
              <a:buAutoNum type="arabicPeriod"/>
            </a:pPr>
            <a:r>
              <a:rPr lang="en-GB" sz="12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2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200" dirty="0">
                <a:latin typeface="Arial" panose="020B0604020202020204" pitchFamily="34" charset="0"/>
                <a:cs typeface="Arial" panose="020B0604020202020204" pitchFamily="34" charset="0"/>
              </a:rPr>
              <a:t>Please take note that we will omit Inc, Corporation, Pte. Ltd, PT, </a:t>
            </a:r>
            <a:r>
              <a:rPr lang="en-US" sz="1200" dirty="0" err="1">
                <a:latin typeface="Arial" panose="020B0604020202020204" pitchFamily="34" charset="0"/>
                <a:cs typeface="Arial" panose="020B0604020202020204" pitchFamily="34" charset="0"/>
              </a:rPr>
              <a:t>Berhad</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Sdn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Bhd</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etc</a:t>
            </a:r>
            <a:r>
              <a:rPr lang="en-US" sz="12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SG" sz="1200" dirty="0">
                <a:latin typeface="Arial" panose="020B0604020202020204" pitchFamily="34" charset="0"/>
                <a:cs typeface="Arial" panose="020B0604020202020204" pitchFamily="34" charset="0"/>
              </a:rPr>
              <a:t>Entry forms for team categories are different from the individual talents categories. Please use the correct form.</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rgbClr val="ED9E34"/>
                </a:solidFill>
                <a:latin typeface="Arial" panose="020B0604020202020204" pitchFamily="34" charset="0"/>
                <a:cs typeface="Arial" panose="020B0604020202020204" pitchFamily="34" charset="0"/>
              </a:rPr>
              <a:t>HOW TO SUBMIT</a:t>
            </a:r>
            <a:br>
              <a:rPr lang="en-US" sz="1400" b="1" u="sng" dirty="0">
                <a:solidFill>
                  <a:srgbClr val="ED9E34"/>
                </a:solidFill>
                <a:latin typeface="Arial" panose="020B0604020202020204" pitchFamily="34" charset="0"/>
                <a:cs typeface="Arial" panose="020B0604020202020204" pitchFamily="34" charset="0"/>
              </a:rPr>
            </a:br>
            <a:endParaRPr lang="en-US" sz="1400" b="1" u="sng"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2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200" dirty="0">
                <a:latin typeface="Arial" panose="020B0604020202020204" pitchFamily="34" charset="0"/>
                <a:cs typeface="Arial" panose="020B0604020202020204" pitchFamily="34" charset="0"/>
              </a:rPr>
              <a:t>Upload this award entry form document along with the supporting documents and images, if any, </a:t>
            </a:r>
            <a:r>
              <a:rPr lang="en-US" sz="1200" dirty="0">
                <a:highlight>
                  <a:srgbClr val="FFFF00"/>
                </a:highlight>
                <a:latin typeface="Arial" panose="020B0604020202020204" pitchFamily="34" charset="0"/>
                <a:cs typeface="Arial" panose="020B0604020202020204" pitchFamily="34" charset="0"/>
                <a:hlinkClick r:id="rId2"/>
              </a:rPr>
              <a:t>here.</a:t>
            </a:r>
            <a:endParaRPr lang="en-US" sz="1200" dirty="0">
              <a:highlight>
                <a:srgbClr val="FFFF00"/>
              </a:highlight>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C26667D-B57D-45F7-B229-1BE85B9DBB82}"/>
              </a:ext>
            </a:extLst>
          </p:cNvPr>
          <p:cNvSpPr txBox="1"/>
          <p:nvPr/>
        </p:nvSpPr>
        <p:spPr>
          <a:xfrm>
            <a:off x="545697" y="4770847"/>
            <a:ext cx="10473285" cy="3323987"/>
          </a:xfrm>
          <a:prstGeom prst="rect">
            <a:avLst/>
          </a:prstGeom>
          <a:noFill/>
        </p:spPr>
        <p:txBody>
          <a:bodyPr wrap="square" numCol="2">
            <a:spAutoFit/>
          </a:bodyPr>
          <a:lstStyle/>
          <a:p>
            <a:r>
              <a:rPr lang="en-US" sz="1400" b="1" u="sng" dirty="0">
                <a:solidFill>
                  <a:srgbClr val="ED9E34"/>
                </a:solidFill>
                <a:latin typeface="Arial" panose="020B0604020202020204" pitchFamily="34" charset="0"/>
                <a:cs typeface="Arial" panose="020B0604020202020204" pitchFamily="34" charset="0"/>
              </a:rPr>
              <a:t>CONTACT US</a:t>
            </a:r>
            <a:br>
              <a:rPr lang="en-US" sz="1400" b="1" u="sng" dirty="0">
                <a:solidFill>
                  <a:srgbClr val="E25B26"/>
                </a:solidFill>
                <a:latin typeface="Arial" panose="020B0604020202020204" pitchFamily="34" charset="0"/>
                <a:cs typeface="Arial" panose="020B0604020202020204" pitchFamily="34" charset="0"/>
              </a:rPr>
            </a:br>
            <a:endParaRPr lang="en-US" sz="1400" b="1" u="sng" dirty="0">
              <a:solidFill>
                <a:srgbClr val="E25B26"/>
              </a:solidFill>
              <a:latin typeface="Arial" panose="020B0604020202020204" pitchFamily="34" charset="0"/>
              <a:cs typeface="Arial" panose="020B0604020202020204" pitchFamily="34" charset="0"/>
            </a:endParaRPr>
          </a:p>
          <a:p>
            <a:r>
              <a:rPr lang="en-US" sz="1200" b="1" dirty="0">
                <a:solidFill>
                  <a:srgbClr val="000000"/>
                </a:solidFill>
                <a:latin typeface="Arial" panose="020B0604020202020204" pitchFamily="34" charset="0"/>
                <a:cs typeface="Arial" panose="020B0604020202020204" pitchFamily="34" charset="0"/>
              </a:rPr>
              <a:t>Luisa Sarmiento	</a:t>
            </a:r>
          </a:p>
          <a:p>
            <a:r>
              <a:rPr lang="en-US" sz="1200" i="1" dirty="0">
                <a:solidFill>
                  <a:srgbClr val="000000"/>
                </a:solidFill>
                <a:latin typeface="Arial" panose="020B0604020202020204" pitchFamily="34" charset="0"/>
                <a:cs typeface="Arial" panose="020B0604020202020204" pitchFamily="34" charset="0"/>
              </a:rPr>
              <a:t>Regional Project Manager</a:t>
            </a:r>
            <a:r>
              <a:rPr lang="en-US" sz="1200" dirty="0">
                <a:solidFill>
                  <a:srgbClr val="000000"/>
                </a:solidFill>
                <a:latin typeface="Arial" panose="020B0604020202020204" pitchFamily="34" charset="0"/>
                <a:cs typeface="Arial" panose="020B0604020202020204" pitchFamily="34" charset="0"/>
              </a:rPr>
              <a:t>	</a:t>
            </a:r>
          </a:p>
          <a:p>
            <a:r>
              <a:rPr lang="en-SG" sz="1200" b="1" dirty="0">
                <a:latin typeface="Arial" panose="020B0604020202020204" pitchFamily="34" charset="0"/>
                <a:cs typeface="Arial" panose="020B0604020202020204" pitchFamily="34" charset="0"/>
              </a:rPr>
              <a:t>Tel: </a:t>
            </a:r>
            <a:r>
              <a:rPr lang="en-SG" sz="1200" dirty="0">
                <a:latin typeface="Arial" panose="020B0604020202020204" pitchFamily="34" charset="0"/>
                <a:cs typeface="Arial" panose="020B0604020202020204" pitchFamily="34" charset="0"/>
              </a:rPr>
              <a:t>+65 6692 9031 (Ext 817)</a:t>
            </a:r>
            <a:br>
              <a:rPr lang="en-SG" sz="1200" dirty="0">
                <a:latin typeface="Arial" panose="020B0604020202020204" pitchFamily="34" charset="0"/>
                <a:cs typeface="Arial" panose="020B0604020202020204" pitchFamily="34" charset="0"/>
              </a:rPr>
            </a:br>
            <a:r>
              <a:rPr lang="en-SG" sz="1200" b="1" dirty="0">
                <a:latin typeface="Arial" panose="020B0604020202020204" pitchFamily="34" charset="0"/>
                <a:cs typeface="Arial" panose="020B0604020202020204" pitchFamily="34" charset="0"/>
              </a:rPr>
              <a:t>Mobile: </a:t>
            </a:r>
            <a:r>
              <a:rPr lang="en-SG" sz="1200" dirty="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63 994 232 2355</a:t>
            </a:r>
            <a:br>
              <a:rPr lang="en-SG" sz="1200" dirty="0">
                <a:latin typeface="Arial" panose="020B0604020202020204" pitchFamily="34" charset="0"/>
                <a:cs typeface="Arial" panose="020B0604020202020204" pitchFamily="34" charset="0"/>
              </a:rPr>
            </a:br>
            <a:r>
              <a:rPr lang="en-US" sz="1200" b="1" dirty="0">
                <a:latin typeface="Arial" panose="020B0604020202020204" pitchFamily="34" charset="0"/>
                <a:cs typeface="Arial" panose="020B0604020202020204" pitchFamily="34" charset="0"/>
              </a:rPr>
              <a:t>Email: </a:t>
            </a:r>
            <a:r>
              <a:rPr lang="en-US" sz="1200" dirty="0">
                <a:solidFill>
                  <a:srgbClr val="0563C1"/>
                </a:solidFill>
                <a:latin typeface="Arial" panose="020B0604020202020204" pitchFamily="34" charset="0"/>
                <a:cs typeface="Arial" panose="020B0604020202020204" pitchFamily="34" charset="0"/>
                <a:hlinkClick r:id="rId3"/>
              </a:rPr>
              <a:t>luisas</a:t>
            </a:r>
            <a:r>
              <a:rPr lang="en-US" sz="1200" dirty="0">
                <a:latin typeface="Arial" panose="020B0604020202020204" pitchFamily="34" charset="0"/>
                <a:cs typeface="Arial" panose="020B0604020202020204" pitchFamily="34" charset="0"/>
                <a:hlinkClick r:id="rId3"/>
              </a:rPr>
              <a:t>@humanresourcesonline.net</a:t>
            </a:r>
            <a:endParaRPr lang="en-US"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br>
              <a:rPr lang="en-SG" sz="1200" dirty="0">
                <a:latin typeface="Arial" panose="020B0604020202020204" pitchFamily="34" charset="0"/>
                <a:cs typeface="Arial" panose="020B0604020202020204" pitchFamily="34" charset="0"/>
              </a:rPr>
            </a:br>
            <a:endParaRPr lang="en-SG" sz="1200" dirty="0">
              <a:latin typeface="Arial" panose="020B0604020202020204" pitchFamily="34" charset="0"/>
              <a:cs typeface="Arial" panose="020B0604020202020204" pitchFamily="34" charset="0"/>
            </a:endParaRPr>
          </a:p>
          <a:p>
            <a:br>
              <a:rPr lang="en-SG" sz="1200" b="1" dirty="0">
                <a:latin typeface="Arial" panose="020B0604020202020204" pitchFamily="34" charset="0"/>
                <a:cs typeface="Arial" panose="020B0604020202020204" pitchFamily="34" charset="0"/>
              </a:rPr>
            </a:br>
            <a:br>
              <a:rPr lang="en-SG" sz="1200" b="1" dirty="0">
                <a:latin typeface="Arial" panose="020B0604020202020204" pitchFamily="34" charset="0"/>
                <a:cs typeface="Arial" panose="020B0604020202020204" pitchFamily="34" charset="0"/>
              </a:rPr>
            </a:br>
            <a:r>
              <a:rPr lang="en-SG" sz="1200" b="1" dirty="0">
                <a:solidFill>
                  <a:srgbClr val="000000"/>
                </a:solidFill>
                <a:latin typeface="Arial" panose="020B0604020202020204" pitchFamily="34" charset="0"/>
                <a:cs typeface="Arial" panose="020B0604020202020204" pitchFamily="34" charset="0"/>
              </a:rPr>
              <a:t>Mohanesh Kumar</a:t>
            </a:r>
            <a:endParaRPr lang="en-US" sz="1200" b="1" dirty="0">
              <a:solidFill>
                <a:srgbClr val="000000"/>
              </a:solidFill>
              <a:latin typeface="Arial" panose="020B0604020202020204" pitchFamily="34" charset="0"/>
              <a:cs typeface="Arial" panose="020B0604020202020204" pitchFamily="34" charset="0"/>
            </a:endParaRPr>
          </a:p>
          <a:p>
            <a:r>
              <a:rPr lang="en-SG" sz="1200" i="1" dirty="0">
                <a:solidFill>
                  <a:srgbClr val="000000"/>
                </a:solidFill>
                <a:latin typeface="Arial" panose="020B0604020202020204" pitchFamily="34" charset="0"/>
                <a:cs typeface="Arial" panose="020B0604020202020204" pitchFamily="34" charset="0"/>
              </a:rPr>
              <a:t>Senior Regional Project Manager</a:t>
            </a:r>
            <a:endParaRPr lang="en-US" sz="1200" b="1" dirty="0">
              <a:solidFill>
                <a:srgbClr val="000000"/>
              </a:solidFill>
              <a:latin typeface="Arial" panose="020B0604020202020204" pitchFamily="34" charset="0"/>
              <a:cs typeface="Arial" panose="020B0604020202020204" pitchFamily="34" charset="0"/>
            </a:endParaRPr>
          </a:p>
          <a:p>
            <a:r>
              <a:rPr lang="en-SG" sz="1200" b="1" dirty="0">
                <a:latin typeface="Arial" panose="020B0604020202020204" pitchFamily="34" charset="0"/>
                <a:cs typeface="Arial" panose="020B0604020202020204" pitchFamily="34" charset="0"/>
              </a:rPr>
              <a:t>Tel: </a:t>
            </a:r>
            <a:r>
              <a:rPr lang="en-GB" sz="1200" dirty="0">
                <a:solidFill>
                  <a:srgbClr val="000000"/>
                </a:solidFill>
                <a:latin typeface="Arial" panose="020B0604020202020204" pitchFamily="34" charset="0"/>
                <a:cs typeface="Arial" panose="020B0604020202020204" pitchFamily="34" charset="0"/>
              </a:rPr>
              <a:t>+65 6423 0329 (Ext 230)</a:t>
            </a:r>
            <a:br>
              <a:rPr lang="en-SG" sz="1200" dirty="0">
                <a:latin typeface="Arial" panose="020B0604020202020204" pitchFamily="34" charset="0"/>
                <a:cs typeface="Arial" panose="020B0604020202020204" pitchFamily="34" charset="0"/>
              </a:rPr>
            </a:br>
            <a:r>
              <a:rPr lang="en-SG" sz="1200" b="1" dirty="0">
                <a:latin typeface="Arial" panose="020B0604020202020204" pitchFamily="34" charset="0"/>
                <a:cs typeface="Arial" panose="020B0604020202020204" pitchFamily="34" charset="0"/>
              </a:rPr>
              <a:t>Mobile: </a:t>
            </a:r>
            <a:r>
              <a:rPr lang="en-SG" sz="1200" dirty="0">
                <a:latin typeface="Arial" panose="020B0604020202020204" pitchFamily="34" charset="0"/>
                <a:cs typeface="Arial" panose="020B0604020202020204" pitchFamily="34" charset="0"/>
              </a:rPr>
              <a:t>+65 9895 3365</a:t>
            </a:r>
          </a:p>
          <a:p>
            <a:r>
              <a:rPr lang="en-US" sz="1200" b="1" dirty="0">
                <a:latin typeface="Arial" panose="020B0604020202020204" pitchFamily="34" charset="0"/>
                <a:cs typeface="Arial" panose="020B0604020202020204" pitchFamily="34" charset="0"/>
              </a:rPr>
              <a:t>Email: </a:t>
            </a:r>
            <a:r>
              <a:rPr lang="en-US" sz="1200" dirty="0">
                <a:latin typeface="Arial" panose="020B0604020202020204" pitchFamily="34" charset="0"/>
                <a:cs typeface="Arial" panose="020B0604020202020204" pitchFamily="34" charset="0"/>
                <a:hlinkClick r:id="rId4"/>
              </a:rPr>
              <a:t>mohaneshk@humanresourcesonline.net</a:t>
            </a:r>
            <a:endParaRPr lang="en-US" sz="1200" dirty="0">
              <a:solidFill>
                <a:srgbClr val="0563C1"/>
              </a:solidFill>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b="1"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40873"/>
            <a:ext cx="11823576" cy="49066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200" b="1" dirty="0">
                <a:effectLst/>
                <a:latin typeface="Arial" panose="020B0604020202020204" pitchFamily="34" charset="0"/>
                <a:ea typeface="Calibri" panose="020F0502020204030204" pitchFamily="34" charset="0"/>
                <a:cs typeface="Times New Roman" panose="02020603050405020304" pitchFamily="18" charset="0"/>
              </a:rPr>
              <a:t>Section 1: Vision &amp; Goals (25%) </a:t>
            </a:r>
            <a:endParaRPr lang="en-US" sz="1200" b="1"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SG" sz="1000" dirty="0">
                <a:effectLst/>
                <a:latin typeface="Arial" panose="020B0604020202020204" pitchFamily="34" charset="0"/>
                <a:ea typeface="Calibri" panose="020F0502020204030204" pitchFamily="34" charset="0"/>
                <a:cs typeface="Times New Roman" panose="02020603050405020304" pitchFamily="18" charset="0"/>
              </a:rPr>
              <a:t>T</a:t>
            </a:r>
            <a:r>
              <a:rPr lang="en-US" sz="1000" dirty="0">
                <a:effectLst/>
                <a:latin typeface="Arial" panose="020B0604020202020204" pitchFamily="34" charset="0"/>
                <a:ea typeface="Calibri" panose="020F0502020204030204" pitchFamily="34" charset="0"/>
                <a:cs typeface="Times New Roman" panose="02020603050405020304" pitchFamily="18" charset="0"/>
              </a:rPr>
              <a:t>his section is for you to provide an overview, vision and objective(s) of your strategy. </a:t>
            </a:r>
          </a:p>
          <a:p>
            <a:pPr>
              <a:lnSpc>
                <a:spcPct val="115000"/>
              </a:lnSpc>
              <a:spcAft>
                <a:spcPts val="1000"/>
              </a:spcAft>
            </a:pPr>
            <a:r>
              <a:rPr lang="en-US"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Provide an overview of your strategy.</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was the objective of it? What was the outcome you were looking for?</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business problem did you want to solve with your plan; what business opportunities were you looking to pursue?</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did you get buy-in from top management and line-of-business managers?</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innovative and / or new ideas proposed?</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is the expected business ROI from the proposed changes?</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 </a:t>
            </a:r>
            <a:endParaRPr lang="en-US" sz="1000" b="1"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p>
          <a:p>
            <a:pPr>
              <a:lnSpc>
                <a:spcPct val="115000"/>
              </a:lnSpc>
              <a:spcAft>
                <a:spcPts val="100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a:t>
            </a:r>
            <a:r>
              <a:rPr lang="en-US" sz="1000" b="1" dirty="0" err="1">
                <a:effectLst/>
                <a:latin typeface="Arial" panose="020B0604020202020204" pitchFamily="34" charset="0"/>
                <a:ea typeface="Calibri" panose="020F0502020204030204" pitchFamily="34" charset="0"/>
                <a:cs typeface="Times New Roman" panose="02020603050405020304" pitchFamily="18" charset="0"/>
              </a:rPr>
              <a:t>etc</a:t>
            </a:r>
            <a:r>
              <a:rPr lang="en-US" sz="1000" b="1" dirty="0">
                <a:effectLst/>
                <a:latin typeface="Arial" panose="020B0604020202020204" pitchFamily="34" charset="0"/>
                <a:ea typeface="Calibri" panose="020F0502020204030204" pitchFamily="34" charset="0"/>
                <a:cs typeface="Times New Roman" panose="02020603050405020304" pitchFamily="18" charset="0"/>
              </a:rPr>
              <a:t> can be inserted into this section.</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51709"/>
            <a:ext cx="11823576" cy="47958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2: Implementation </a:t>
            </a:r>
            <a:r>
              <a:rPr lang="en-US" sz="1200" b="1" dirty="0">
                <a:effectLst/>
                <a:latin typeface="Arial" panose="020B0604020202020204" pitchFamily="34" charset="0"/>
                <a:ea typeface="Calibri" panose="020F0502020204030204" pitchFamily="34" charset="0"/>
                <a:cs typeface="Times New Roman" panose="02020603050405020304" pitchFamily="18" charset="0"/>
              </a:rPr>
              <a:t>(25%) </a:t>
            </a:r>
          </a:p>
          <a:p>
            <a:pPr>
              <a:lnSpc>
                <a:spcPct val="115000"/>
              </a:lnSpc>
              <a:spcAft>
                <a:spcPts val="1000"/>
              </a:spcAft>
            </a:pPr>
            <a:r>
              <a:rPr lang="en-US" sz="1000" dirty="0">
                <a:latin typeface="Arial" panose="020B0604020202020204" pitchFamily="34" charset="0"/>
                <a:ea typeface="Calibri" panose="020F0502020204030204" pitchFamily="34" charset="0"/>
                <a:cs typeface="Times New Roman" panose="02020603050405020304" pitchFamily="18" charset="0"/>
              </a:rPr>
              <a:t>T</a:t>
            </a:r>
            <a:r>
              <a:rPr lang="en-US" sz="1000" dirty="0">
                <a:effectLst/>
                <a:latin typeface="Arial" panose="020B0604020202020204" pitchFamily="34" charset="0"/>
                <a:ea typeface="Calibri" panose="020F0502020204030204" pitchFamily="34" charset="0"/>
                <a:cs typeface="Times New Roman" panose="02020603050405020304" pitchFamily="18" charset="0"/>
              </a:rPr>
              <a:t>his section is for you to outline how you implemented your strategy and to set out for the judges how you pursued the objectives outlined in your plan.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was your strategy communicated to all stakeholders?</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did you keep your plan on track – on time and under budget?</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did you maintain continued support from key stakeholders?</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problems were encountered during implementation and how did you solve them?</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elements of the plan were easier or more difficult than you thought at first?</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A clear narrative that demonstrates why the strategy was implemented and how it is having an impact on the organisation.</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000" dirty="0">
                <a:latin typeface="Arial" panose="020B0604020202020204" pitchFamily="34" charset="0"/>
                <a:ea typeface="Helvetica Neue" panose="02000503000000020004" pitchFamily="2" charset="0"/>
                <a:cs typeface="Arial" panose="020B0604020202020204" pitchFamily="34" charset="0"/>
              </a:rPr>
              <a:t>How is this implementation different or unique? </a:t>
            </a:r>
            <a:endParaRPr lang="en-SG" sz="1000" dirty="0">
              <a:latin typeface="Arial" panose="020B0604020202020204" pitchFamily="34" charset="0"/>
              <a:ea typeface="Helvetica Neue" panose="02000503000000020004" pitchFamily="2" charset="0"/>
              <a:cs typeface="Arial" panose="020B0604020202020204" pitchFamily="34" charset="0"/>
            </a:endParaRPr>
          </a:p>
          <a:p>
            <a:pPr lvl="0"/>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3: Impact </a:t>
            </a:r>
            <a:r>
              <a:rPr lang="en-US" sz="1200" b="1" dirty="0">
                <a:effectLst/>
                <a:latin typeface="Arial" panose="020B0604020202020204" pitchFamily="34" charset="0"/>
                <a:ea typeface="Calibri" panose="020F0502020204030204" pitchFamily="34" charset="0"/>
                <a:cs typeface="Times New Roman" panose="02020603050405020304" pitchFamily="18" charset="0"/>
              </a:rPr>
              <a:t>(25%) </a:t>
            </a:r>
          </a:p>
          <a:p>
            <a:pPr>
              <a:spcAft>
                <a:spcPts val="10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strategy added tangible benefits to your organisation. </a:t>
            </a:r>
          </a:p>
          <a:p>
            <a:pPr>
              <a:spcAft>
                <a:spcPts val="10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p>
          <a:p>
            <a:pPr marL="171450" indent="-171450">
              <a:buFont typeface="Arial" panose="020B0604020202020204" pitchFamily="34" charset="0"/>
              <a:buChar char="•"/>
            </a:pPr>
            <a:r>
              <a:rPr lang="en-GB" sz="1000" dirty="0">
                <a:effectLst/>
                <a:latin typeface="Arial" panose="020B0604020202020204" pitchFamily="34" charset="0"/>
                <a:ea typeface="Calibri" panose="020F0502020204030204" pitchFamily="34" charset="0"/>
                <a:cs typeface="Arial" panose="020B0604020202020204" pitchFamily="34" charset="0"/>
              </a:rPr>
              <a:t>What were the primary and secondary results of your strategy?</a:t>
            </a:r>
          </a:p>
          <a:p>
            <a:pPr marL="171450" indent="-171450">
              <a:buFont typeface="Arial" panose="020B0604020202020204" pitchFamily="34" charset="0"/>
              <a:buChar char="•"/>
            </a:pPr>
            <a:r>
              <a:rPr lang="en-GB" sz="1000" dirty="0">
                <a:effectLst/>
                <a:latin typeface="Arial" panose="020B0604020202020204" pitchFamily="34" charset="0"/>
                <a:ea typeface="Calibri" panose="020F0502020204030204" pitchFamily="34" charset="0"/>
                <a:cs typeface="Arial" panose="020B0604020202020204" pitchFamily="34" charset="0"/>
              </a:rPr>
              <a:t>What business / commercial benefits did your strategic plan deliver?</a:t>
            </a:r>
          </a:p>
          <a:p>
            <a:pPr marL="171450" indent="-171450">
              <a:buFont typeface="Arial" panose="020B0604020202020204" pitchFamily="34" charset="0"/>
              <a:buChar char="•"/>
            </a:pPr>
            <a:r>
              <a:rPr lang="en-GB" sz="1000" dirty="0">
                <a:effectLst/>
                <a:latin typeface="Arial" panose="020B0604020202020204" pitchFamily="34" charset="0"/>
                <a:ea typeface="Calibri" panose="020F0502020204030204" pitchFamily="34" charset="0"/>
                <a:cs typeface="Arial" panose="020B0604020202020204" pitchFamily="34" charset="0"/>
              </a:rPr>
              <a:t>What were the unintended positive consequences of your innovative strategy?</a:t>
            </a:r>
          </a:p>
          <a:p>
            <a:pPr marL="171450" indent="-171450">
              <a:buFont typeface="Arial" panose="020B0604020202020204" pitchFamily="34" charset="0"/>
              <a:buChar char="•"/>
            </a:pPr>
            <a:r>
              <a:rPr lang="en-GB" sz="1000" dirty="0">
                <a:effectLst/>
                <a:latin typeface="Arial" panose="020B0604020202020204" pitchFamily="34" charset="0"/>
                <a:ea typeface="Calibri" panose="020F0502020204030204" pitchFamily="34" charset="0"/>
                <a:cs typeface="Arial" panose="020B0604020202020204" pitchFamily="34" charset="0"/>
              </a:rPr>
              <a:t>How did your plan contribute to the organisation’s commercial / business goals?</a:t>
            </a:r>
          </a:p>
          <a:p>
            <a:pPr marL="171450" indent="-171450">
              <a:buFont typeface="Arial" panose="020B0604020202020204" pitchFamily="34" charset="0"/>
              <a:buChar char="•"/>
            </a:pPr>
            <a:r>
              <a:rPr lang="en-GB" sz="1000" dirty="0">
                <a:effectLst/>
                <a:latin typeface="Arial" panose="020B0604020202020204" pitchFamily="34" charset="0"/>
                <a:ea typeface="Calibri" panose="020F0502020204030204" pitchFamily="34" charset="0"/>
                <a:cs typeface="Arial" panose="020B0604020202020204" pitchFamily="34" charset="0"/>
              </a:rPr>
              <a:t>What was the feedback from stakeholders (employees, line management, top management) post implementation?</a:t>
            </a:r>
          </a:p>
          <a:p>
            <a:pPr marL="171450" indent="-171450">
              <a:buFont typeface="Arial" panose="020B0604020202020204" pitchFamily="34" charset="0"/>
              <a:buChar char="•"/>
            </a:pPr>
            <a:r>
              <a:rPr lang="en-GB" sz="1000" dirty="0">
                <a:effectLst/>
                <a:latin typeface="Arial" panose="020B0604020202020204" pitchFamily="34" charset="0"/>
                <a:ea typeface="Calibri" panose="020F0502020204030204" pitchFamily="34" charset="0"/>
                <a:cs typeface="Arial" panose="020B0604020202020204" pitchFamily="34" charset="0"/>
              </a:rPr>
              <a:t>Evidence of success: How has the idea/strategy strengthened the organisation? Please use metrics, anecdotes and case studies. </a:t>
            </a:r>
          </a:p>
          <a:p>
            <a:pPr marL="171450" indent="-171450">
              <a:buFont typeface="Arial" panose="020B0604020202020204" pitchFamily="34" charset="0"/>
              <a:buChar char="•"/>
            </a:pPr>
            <a:r>
              <a:rPr lang="en-GB" sz="1000" dirty="0">
                <a:effectLst/>
                <a:latin typeface="Arial" panose="020B0604020202020204" pitchFamily="34" charset="0"/>
                <a:ea typeface="Calibri" panose="020F0502020204030204" pitchFamily="34" charset="0"/>
                <a:cs typeface="Arial" panose="020B0604020202020204" pitchFamily="34" charset="0"/>
              </a:rPr>
              <a:t>Judges will consider feedback from stakeholders. </a:t>
            </a:r>
          </a:p>
          <a:p>
            <a:endParaRPr lang="en-GB" sz="1000" dirty="0">
              <a:effectLst/>
              <a:latin typeface="Arial" panose="020B0604020202020204" pitchFamily="34" charset="0"/>
              <a:ea typeface="Calibri" panose="020F0502020204030204" pitchFamily="34" charset="0"/>
              <a:cs typeface="Arial" panose="020B0604020202020204" pitchFamily="34" charset="0"/>
            </a:endParaRPr>
          </a:p>
          <a:p>
            <a:pPr>
              <a:spcAft>
                <a:spcPts val="1000"/>
              </a:spcAft>
            </a:pPr>
            <a:r>
              <a:rPr lang="en-GB"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p>
          <a:p>
            <a:pPr>
              <a:spcAft>
                <a:spcPts val="1000"/>
              </a:spcAft>
            </a:pPr>
            <a:r>
              <a:rPr lang="en-GB"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TotalTime>
  <Words>1438</Words>
  <Application>Microsoft Office PowerPoint</Application>
  <PresentationFormat>Widescreen</PresentationFormat>
  <Paragraphs>367</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Helvetica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Sandi Lapida</cp:lastModifiedBy>
  <cp:revision>33</cp:revision>
  <dcterms:created xsi:type="dcterms:W3CDTF">2023-03-16T08:53:29Z</dcterms:created>
  <dcterms:modified xsi:type="dcterms:W3CDTF">2026-03-24T06:15:20Z</dcterms:modified>
</cp:coreProperties>
</file>