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9" r:id="rId5"/>
    <p:sldId id="261" r:id="rId6"/>
    <p:sldId id="270" r:id="rId7"/>
    <p:sldId id="263" r:id="rId8"/>
    <p:sldId id="271" r:id="rId9"/>
    <p:sldId id="267" r:id="rId10"/>
    <p:sldId id="265" r:id="rId11"/>
    <p:sldId id="272"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104" d="100"/>
          <a:sy n="104" d="100"/>
        </p:scale>
        <p:origin x="138"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D330F-E050-58FD-DBCD-E0314AF63A4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F6A63150-2905-2370-8B34-A159F33E286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93F92FEA-416F-A327-2454-0804D6E4CB37}"/>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5" name="Footer Placeholder 4">
            <a:extLst>
              <a:ext uri="{FF2B5EF4-FFF2-40B4-BE49-F238E27FC236}">
                <a16:creationId xmlns:a16="http://schemas.microsoft.com/office/drawing/2014/main" id="{5F8C7028-267D-5D77-0CE3-6E695BE59C5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11386EA-E272-66A0-1F5F-7DBB3B1D4D62}"/>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978006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BA451-B7A7-7882-E4F2-931BAF8B95FF}"/>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428963F-EC66-6BB2-05BF-80E47CA31C1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DB63AC-4975-C468-5E53-1B1741719475}"/>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5" name="Footer Placeholder 4">
            <a:extLst>
              <a:ext uri="{FF2B5EF4-FFF2-40B4-BE49-F238E27FC236}">
                <a16:creationId xmlns:a16="http://schemas.microsoft.com/office/drawing/2014/main" id="{696BFEDC-1294-E56C-864F-FB907089A73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A5B0882-A2C5-72A0-84DD-CDE0AFA68E65}"/>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78074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CFA6C7-E06D-8A14-D11E-A81436119D0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04073DC4-13DD-1549-9FB2-EBC368F8C5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507BEEED-E9C8-CF81-220A-FA5E7E6B0EC5}"/>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5" name="Footer Placeholder 4">
            <a:extLst>
              <a:ext uri="{FF2B5EF4-FFF2-40B4-BE49-F238E27FC236}">
                <a16:creationId xmlns:a16="http://schemas.microsoft.com/office/drawing/2014/main" id="{4F1FC302-5AB1-455F-F3E3-BDFDC780805D}"/>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6814EE8D-83BF-4751-5ECD-1B0C216003DB}"/>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4180350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8BB43-4AED-AF7F-92ED-96B2F8B1293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CAAB189D-0366-6BF1-CA07-15ECBD9190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EE41280E-20BD-A36B-1F22-4A42355AAE36}"/>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5" name="Footer Placeholder 4">
            <a:extLst>
              <a:ext uri="{FF2B5EF4-FFF2-40B4-BE49-F238E27FC236}">
                <a16:creationId xmlns:a16="http://schemas.microsoft.com/office/drawing/2014/main" id="{ECAA0EBD-263A-255A-3296-D4AE7BEBAEFA}"/>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B6DE3-E6DF-C28F-6897-F95E966EA677}"/>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2838116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87B17-6034-43C1-633F-FB727172E6D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66E21DB8-BD54-10C2-B29A-6A68FA1702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1E615E-B7D7-2142-6CCC-CE9003CD4430}"/>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5" name="Footer Placeholder 4">
            <a:extLst>
              <a:ext uri="{FF2B5EF4-FFF2-40B4-BE49-F238E27FC236}">
                <a16:creationId xmlns:a16="http://schemas.microsoft.com/office/drawing/2014/main" id="{582EA949-F665-DE72-EA20-100564C3240D}"/>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CF093CEE-401C-3446-7241-948FF33709DF}"/>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778801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C0810-7F5B-0A48-31C0-A73202202065}"/>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DB1E18F1-E52C-3CBD-6280-C75932E5002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B8B9DD2F-7ADB-AFAE-5500-744324A9CA3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FAE3AF5E-D1EE-1BDB-91E5-CBDD83C7DB94}"/>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6" name="Footer Placeholder 5">
            <a:extLst>
              <a:ext uri="{FF2B5EF4-FFF2-40B4-BE49-F238E27FC236}">
                <a16:creationId xmlns:a16="http://schemas.microsoft.com/office/drawing/2014/main" id="{83F8DE57-089E-03DE-D719-65BAFCB68DC2}"/>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203B436-40FD-951E-314B-36F883C97E60}"/>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13632437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675EC-830F-3B4F-1593-55D82826EA30}"/>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4339E85E-98AC-BF13-675B-9F182E6BCE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32311FD-A9D8-BB86-82AB-93B84D7EE6C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EF0E5605-69AA-9BB2-BE02-0A0948FA20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FFC36F8-F095-76B3-BB21-786ABEDE5C8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4B4EF7C8-BF58-AB84-8788-91CEDCD81846}"/>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8" name="Footer Placeholder 7">
            <a:extLst>
              <a:ext uri="{FF2B5EF4-FFF2-40B4-BE49-F238E27FC236}">
                <a16:creationId xmlns:a16="http://schemas.microsoft.com/office/drawing/2014/main" id="{D0CEAF43-2775-16ED-6C55-53EC9E6C0280}"/>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6B679602-66E3-C921-E73D-E0A5ED6311A7}"/>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3712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F1890-BB2A-6853-0685-80987E921E8F}"/>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CC4624C3-A3C4-4B94-9DBA-E0E5871191E3}"/>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4" name="Footer Placeholder 3">
            <a:extLst>
              <a:ext uri="{FF2B5EF4-FFF2-40B4-BE49-F238E27FC236}">
                <a16:creationId xmlns:a16="http://schemas.microsoft.com/office/drawing/2014/main" id="{ED0867EA-84CD-4940-15DF-CBC971310F8B}"/>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217842C9-E169-6605-98AC-BE4E254F2C1E}"/>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2537203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DB6E8E-33EF-D65F-2766-95A30FD0E7DC}"/>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3" name="Footer Placeholder 2">
            <a:extLst>
              <a:ext uri="{FF2B5EF4-FFF2-40B4-BE49-F238E27FC236}">
                <a16:creationId xmlns:a16="http://schemas.microsoft.com/office/drawing/2014/main" id="{E54E2A98-128E-73AA-EE99-5F40E76EE31B}"/>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A2AFA1AA-29D8-FB61-2C3A-388D5C156823}"/>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043708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A510E7-C770-EBEC-FDA4-AA62D62E146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D08C366A-E735-9EF9-75D3-0AE5123C77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4E9C799C-AE58-970B-94F7-FA95350EEF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632B01-FCD0-51C7-49B5-0BA68BEF6A51}"/>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6" name="Footer Placeholder 5">
            <a:extLst>
              <a:ext uri="{FF2B5EF4-FFF2-40B4-BE49-F238E27FC236}">
                <a16:creationId xmlns:a16="http://schemas.microsoft.com/office/drawing/2014/main" id="{5496616C-2A3C-8985-4E01-392CD651CBA3}"/>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1A03DAD6-63A9-C403-AE23-60276B971D35}"/>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185765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E63B4-6F9E-43AA-F7DA-FF01E543855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4BB83970-0E08-5860-94ED-57F789A8A52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249C99DE-5371-CCAD-DE87-6AADC1383B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B530F2-6F0A-B248-67B0-9FCF0EFAFD5D}"/>
              </a:ext>
            </a:extLst>
          </p:cNvPr>
          <p:cNvSpPr>
            <a:spLocks noGrp="1"/>
          </p:cNvSpPr>
          <p:nvPr>
            <p:ph type="dt" sz="half" idx="10"/>
          </p:nvPr>
        </p:nvSpPr>
        <p:spPr/>
        <p:txBody>
          <a:bodyPr/>
          <a:lstStyle/>
          <a:p>
            <a:fld id="{8475330B-182C-4A72-BAA6-E5D86B80E319}" type="datetimeFigureOut">
              <a:rPr lang="en-SG" smtClean="0"/>
              <a:t>27/2/2025</a:t>
            </a:fld>
            <a:endParaRPr lang="en-SG"/>
          </a:p>
        </p:txBody>
      </p:sp>
      <p:sp>
        <p:nvSpPr>
          <p:cNvPr id="6" name="Footer Placeholder 5">
            <a:extLst>
              <a:ext uri="{FF2B5EF4-FFF2-40B4-BE49-F238E27FC236}">
                <a16:creationId xmlns:a16="http://schemas.microsoft.com/office/drawing/2014/main" id="{2F800E97-8229-C842-1C59-0156B5143E28}"/>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A4E44475-3446-EABB-1239-803A8F470C1F}"/>
              </a:ext>
            </a:extLst>
          </p:cNvPr>
          <p:cNvSpPr>
            <a:spLocks noGrp="1"/>
          </p:cNvSpPr>
          <p:nvPr>
            <p:ph type="sldNum" sz="quarter" idx="12"/>
          </p:nvPr>
        </p:nvSpPr>
        <p:spPr/>
        <p:txBody>
          <a:bodyPr/>
          <a:lstStyle/>
          <a:p>
            <a:fld id="{D4EFB90D-7E73-45EB-A165-43FD14FE8B77}" type="slidenum">
              <a:rPr lang="en-SG" smtClean="0"/>
              <a:t>‹#›</a:t>
            </a:fld>
            <a:endParaRPr lang="en-SG"/>
          </a:p>
        </p:txBody>
      </p:sp>
    </p:spTree>
    <p:extLst>
      <p:ext uri="{BB962C8B-B14F-4D97-AF65-F5344CB8AC3E}">
        <p14:creationId xmlns:p14="http://schemas.microsoft.com/office/powerpoint/2010/main" val="362441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60EEF84-62C4-B032-85B4-27B579E3D55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A62F6FB0-3E53-149E-22CF-138101F3EFD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74DCAC13-FE41-8667-D01E-3EDFDF5ADBF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75330B-182C-4A72-BAA6-E5D86B80E319}" type="datetimeFigureOut">
              <a:rPr lang="en-SG" smtClean="0"/>
              <a:t>27/2/2025</a:t>
            </a:fld>
            <a:endParaRPr lang="en-SG"/>
          </a:p>
        </p:txBody>
      </p:sp>
      <p:sp>
        <p:nvSpPr>
          <p:cNvPr id="5" name="Footer Placeholder 4">
            <a:extLst>
              <a:ext uri="{FF2B5EF4-FFF2-40B4-BE49-F238E27FC236}">
                <a16:creationId xmlns:a16="http://schemas.microsoft.com/office/drawing/2014/main" id="{854A697E-58FF-1B37-E67A-E646459E6D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8911AA40-3CDB-5346-4BD9-011F64AAC6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EFB90D-7E73-45EB-A165-43FD14FE8B77}" type="slidenum">
              <a:rPr lang="en-SG" smtClean="0"/>
              <a:t>‹#›</a:t>
            </a:fld>
            <a:endParaRPr lang="en-SG"/>
          </a:p>
        </p:txBody>
      </p:sp>
    </p:spTree>
    <p:extLst>
      <p:ext uri="{BB962C8B-B14F-4D97-AF65-F5344CB8AC3E}">
        <p14:creationId xmlns:p14="http://schemas.microsoft.com/office/powerpoint/2010/main" val="26312710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sandrar@humanresourcesonline.net" TargetMode="External"/><Relationship Id="rId2" Type="http://schemas.openxmlformats.org/officeDocument/2006/relationships/hyperlink" Target="https://awards.humanresourcesonline.net/hr-excellence-awards-my/" TargetMode="External"/><Relationship Id="rId1" Type="http://schemas.openxmlformats.org/officeDocument/2006/relationships/slideLayout" Target="../slideLayouts/slideLayout2.xml"/><Relationship Id="rId4" Type="http://schemas.openxmlformats.org/officeDocument/2006/relationships/hyperlink" Target="mailto:adrianr@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p:nvSpPr>
        <p:spPr>
          <a:xfrm>
            <a:off x="4423640" y="5101305"/>
            <a:ext cx="3955442" cy="338554"/>
          </a:xfrm>
          <a:prstGeom prst="rect">
            <a:avLst/>
          </a:prstGeom>
        </p:spPr>
        <p:txBody>
          <a:bodyPr wrap="none">
            <a:spAutoFit/>
          </a:bodyPr>
          <a:lstStyle/>
          <a:p>
            <a:r>
              <a:rPr lang="en-US" sz="1600" dirty="0">
                <a:solidFill>
                  <a:schemeClr val="bg1"/>
                </a:solidFill>
                <a:latin typeface="Arial" panose="020B0604020202020204" pitchFamily="34" charset="0"/>
                <a:ea typeface="DIN 2014 Bold" pitchFamily="34" charset="0"/>
                <a:cs typeface="Arial" panose="020B0604020202020204" pitchFamily="34" charset="0"/>
              </a:rPr>
              <a:t>ENTRY FORM </a:t>
            </a:r>
            <a:r>
              <a:rPr lang="en-SG" sz="1600" dirty="0">
                <a:solidFill>
                  <a:schemeClr val="bg1"/>
                </a:solidFill>
                <a:latin typeface="Arial" panose="020B0604020202020204" pitchFamily="34" charset="0"/>
                <a:ea typeface="DIN 2014 Bold" pitchFamily="34" charset="0"/>
                <a:cs typeface="Arial" panose="020B0604020202020204" pitchFamily="34" charset="0"/>
              </a:rPr>
              <a:t>|</a:t>
            </a:r>
            <a:r>
              <a:rPr lang="en-US" sz="1600" dirty="0">
                <a:solidFill>
                  <a:schemeClr val="bg1"/>
                </a:solidFill>
                <a:latin typeface="Arial" panose="020B0604020202020204" pitchFamily="34" charset="0"/>
                <a:ea typeface="DIN 2014 Bold" pitchFamily="34" charset="0"/>
                <a:cs typeface="Arial" panose="020B0604020202020204" pitchFamily="34" charset="0"/>
              </a:rPr>
              <a:t> </a:t>
            </a:r>
            <a:r>
              <a:rPr lang="en-US" sz="1600" b="1" dirty="0">
                <a:solidFill>
                  <a:schemeClr val="bg1"/>
                </a:solidFill>
                <a:latin typeface="Arial" panose="020B0604020202020204" pitchFamily="34" charset="0"/>
                <a:ea typeface="DIN 2014 Bold" pitchFamily="34" charset="0"/>
                <a:cs typeface="Arial" panose="020B0604020202020204" pitchFamily="34" charset="0"/>
              </a:rPr>
              <a:t>TALENT CATEGORIES</a:t>
            </a:r>
            <a:endParaRPr lang="en-SG" sz="1600" b="1" dirty="0"/>
          </a:p>
        </p:txBody>
      </p:sp>
    </p:spTree>
    <p:extLst>
      <p:ext uri="{BB962C8B-B14F-4D97-AF65-F5344CB8AC3E}">
        <p14:creationId xmlns:p14="http://schemas.microsoft.com/office/powerpoint/2010/main" val="9743501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19557" y="1366983"/>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 approaches HR policy changes?</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681CA8-E56C-08DA-9C37-5E91941D4334}"/>
            </a:ext>
          </a:extLst>
        </p:cNvPr>
        <p:cNvGrpSpPr/>
        <p:nvPr/>
      </p:nvGrpSpPr>
      <p:grpSpPr>
        <a:xfrm>
          <a:off x="0" y="0"/>
          <a:ext cx="0" cy="0"/>
          <a:chOff x="0" y="0"/>
          <a:chExt cx="0" cy="0"/>
        </a:xfrm>
      </p:grpSpPr>
      <p:sp>
        <p:nvSpPr>
          <p:cNvPr id="3" name="Text Box 2">
            <a:extLst>
              <a:ext uri="{FF2B5EF4-FFF2-40B4-BE49-F238E27FC236}">
                <a16:creationId xmlns:a16="http://schemas.microsoft.com/office/drawing/2014/main" id="{664E43D6-B736-5041-BABB-F0F75EFC81C7}"/>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452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r>
              <a:rPr lang="en-US" b="1" kern="1200" dirty="0">
                <a:solidFill>
                  <a:schemeClr val="tx1"/>
                </a:solidFill>
                <a:latin typeface="Helvetica CE 55 Roman" panose="02000503040000020004" pitchFamily="2" charset="0"/>
                <a:ea typeface="+mn-ea"/>
                <a:cs typeface="+mn-cs"/>
              </a:rPr>
              <a:t>DECLARATION </a:t>
            </a:r>
          </a:p>
          <a:p>
            <a:r>
              <a:rPr lang="en-US" b="1" kern="1200" dirty="0">
                <a:solidFill>
                  <a:schemeClr val="tx1"/>
                </a:solidFill>
                <a:latin typeface="Helvetica CE 55 Roman" panose="02000503040000020004" pitchFamily="2" charset="0"/>
                <a:ea typeface="+mn-ea"/>
                <a:cs typeface="+mn-cs"/>
              </a:rPr>
              <a:t> </a:t>
            </a:r>
          </a:p>
          <a:p>
            <a:r>
              <a:rPr lang="en-US" b="1" kern="1200" dirty="0">
                <a:solidFill>
                  <a:schemeClr val="tx1"/>
                </a:solidFill>
                <a:latin typeface="Helvetica CE 55 Roman" panose="02000503040000020004" pitchFamily="2" charset="0"/>
                <a:ea typeface="+mn-ea"/>
                <a:cs typeface="+mn-cs"/>
                <a:sym typeface="Wingdings 2"/>
              </a:rPr>
              <a:t></a:t>
            </a:r>
            <a:r>
              <a:rPr lang="en-US" b="0" kern="1200" dirty="0">
                <a:solidFill>
                  <a:schemeClr val="tx1"/>
                </a:solidFill>
                <a:latin typeface="Helvetica CE 55 Roman" panose="02000503040000020004" pitchFamily="2" charset="0"/>
                <a:ea typeface="+mn-ea"/>
                <a:cs typeface="+mn-cs"/>
              </a:rPr>
              <a:t> </a:t>
            </a:r>
            <a:r>
              <a:rPr lang="en-US" b="0" i="0" kern="1200" dirty="0">
                <a:solidFill>
                  <a:schemeClr val="tx1"/>
                </a:solidFill>
                <a:latin typeface="Helvetica CE 55 Roman" panose="02000503040000020004" pitchFamily="2" charset="0"/>
                <a:ea typeface="+mn-ea"/>
                <a:cs typeface="+mn-cs"/>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Helvetica CE 55 Roman" panose="02000503040000020004" pitchFamily="2" charset="0"/>
              <a:ea typeface="+mn-ea"/>
              <a:cs typeface="+mn-cs"/>
            </a:endParaRPr>
          </a:p>
          <a:p>
            <a:pPr algn="ctr"/>
            <a:r>
              <a:rPr lang="en-AU" b="1" kern="1200" dirty="0">
                <a:solidFill>
                  <a:schemeClr val="tx1"/>
                </a:solidFill>
                <a:latin typeface="Helvetica CE 55 Roman" panose="02000503040000020004" pitchFamily="2" charset="0"/>
                <a:ea typeface="+mn-ea"/>
                <a:cs typeface="+mn-cs"/>
              </a:rPr>
              <a:t>-THE END- </a:t>
            </a:r>
            <a:endParaRPr lang="en-US" b="1" kern="1200" dirty="0">
              <a:solidFill>
                <a:schemeClr val="tx1"/>
              </a:solidFill>
              <a:latin typeface="Helvetica CE 55 Roman" panose="02000503040000020004" pitchFamily="2" charset="0"/>
              <a:ea typeface="+mn-ea"/>
              <a:cs typeface="+mn-cs"/>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Times New Roman" panose="02020603050405020304" pitchFamily="18" charset="0"/>
              </a:rPr>
              <a:t> </a:t>
            </a:r>
            <a:endParaRPr lang="en-S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71154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8720" y="1325868"/>
            <a:ext cx="10241280" cy="1877437"/>
          </a:xfrm>
          <a:prstGeom prst="rect">
            <a:avLst/>
          </a:prstGeom>
        </p:spPr>
        <p:txBody>
          <a:bodyPr wrap="square">
            <a:spAutoFit/>
          </a:bodyPr>
          <a:lstStyle/>
          <a:p>
            <a:pPr algn="ctr"/>
            <a:r>
              <a:rPr lang="en-US" sz="3200" b="1" dirty="0">
                <a:solidFill>
                  <a:schemeClr val="accent2"/>
                </a:solidFill>
                <a:latin typeface="Arial" panose="020B0604020202020204" pitchFamily="34" charset="0"/>
                <a:cs typeface="Arial" panose="020B0604020202020204" pitchFamily="34" charset="0"/>
              </a:rPr>
              <a:t>AWARD ENTRY FORM</a:t>
            </a:r>
          </a:p>
          <a:p>
            <a:pPr algn="ctr"/>
            <a:endParaRPr lang="en-US" sz="1400" dirty="0">
              <a:latin typeface="Arial" panose="020B0604020202020204" pitchFamily="34" charset="0"/>
              <a:cs typeface="Arial" panose="020B0604020202020204" pitchFamily="34" charset="0"/>
            </a:endParaRPr>
          </a:p>
          <a:p>
            <a:pPr algn="ctr"/>
            <a:r>
              <a:rPr lang="en-US" sz="14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p>
          <a:p>
            <a:pPr algn="ctr"/>
            <a:endParaRPr lang="en-US" sz="1400" dirty="0">
              <a:latin typeface="Arial" panose="020B0604020202020204" pitchFamily="34" charset="0"/>
              <a:cs typeface="Arial" panose="020B0604020202020204" pitchFamily="34" charset="0"/>
            </a:endParaRPr>
          </a:p>
          <a:p>
            <a:pPr algn="ctr"/>
            <a:r>
              <a:rPr lang="en-US" sz="1400" i="1" dirty="0">
                <a:latin typeface="Arial" panose="020B0604020202020204" pitchFamily="34" charset="0"/>
                <a:cs typeface="Arial" panose="020B0604020202020204" pitchFamily="34" charset="0"/>
              </a:rPr>
              <a:t>This entry form is for Talent Categories (Cat 39-42) only</a:t>
            </a:r>
          </a:p>
        </p:txBody>
      </p:sp>
      <p:graphicFrame>
        <p:nvGraphicFramePr>
          <p:cNvPr id="3"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074977454"/>
              </p:ext>
            </p:extLst>
          </p:nvPr>
        </p:nvGraphicFramePr>
        <p:xfrm>
          <a:off x="628073" y="3480304"/>
          <a:ext cx="11111346" cy="2107121"/>
        </p:xfrm>
        <a:graphic>
          <a:graphicData uri="http://schemas.openxmlformats.org/drawingml/2006/table">
            <a:tbl>
              <a:tblPr firstRow="1" bandRow="1">
                <a:tableStyleId>{5C22544A-7EE6-4342-B048-85BDC9FD1C3A}</a:tableStyleId>
              </a:tblPr>
              <a:tblGrid>
                <a:gridCol w="5144654">
                  <a:extLst>
                    <a:ext uri="{9D8B030D-6E8A-4147-A177-3AD203B41FA5}">
                      <a16:colId xmlns:a16="http://schemas.microsoft.com/office/drawing/2014/main" val="2365144665"/>
                    </a:ext>
                  </a:extLst>
                </a:gridCol>
                <a:gridCol w="5966692">
                  <a:extLst>
                    <a:ext uri="{9D8B030D-6E8A-4147-A177-3AD203B41FA5}">
                      <a16:colId xmlns:a16="http://schemas.microsoft.com/office/drawing/2014/main" val="168321977"/>
                    </a:ext>
                  </a:extLst>
                </a:gridCol>
              </a:tblGrid>
              <a:tr h="0">
                <a:tc>
                  <a:txBody>
                    <a:bodyPr/>
                    <a:lstStyle/>
                    <a:p>
                      <a:pPr>
                        <a:lnSpc>
                          <a:spcPct val="115000"/>
                        </a:lnSpc>
                        <a:spcBef>
                          <a:spcPts val="1200"/>
                        </a:spcBef>
                        <a:spcAft>
                          <a:spcPts val="1000"/>
                        </a:spcAft>
                      </a:pPr>
                      <a:r>
                        <a:rPr lang="en-SG"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endParaRPr lang="en-SG" sz="18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Bef>
                          <a:spcPts val="1200"/>
                        </a:spcBef>
                        <a:spcAft>
                          <a:spcPts val="1000"/>
                        </a:spcAft>
                      </a:pPr>
                      <a:r>
                        <a:rPr lang="en-AU" sz="14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400" b="1"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400" b="1"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80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370840">
                <a:tc>
                  <a:txBody>
                    <a:bodyPr/>
                    <a:lstStyle/>
                    <a:p>
                      <a:pPr>
                        <a:lnSpc>
                          <a:spcPct val="115000"/>
                        </a:lnSpc>
                        <a:spcAft>
                          <a:spcPts val="1000"/>
                        </a:spcAft>
                      </a:pPr>
                      <a:r>
                        <a:rPr lang="en-AU" sz="14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370840">
                <a:tc>
                  <a:txBody>
                    <a:bodyPr/>
                    <a:lstStyle/>
                    <a:p>
                      <a:pPr>
                        <a:lnSpc>
                          <a:spcPct val="115000"/>
                        </a:lnSpc>
                        <a:spcAft>
                          <a:spcPts val="1000"/>
                        </a:spcAft>
                      </a:pPr>
                      <a:r>
                        <a:rPr lang="en-AU" sz="14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8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4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Malaysia</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r h="370840">
                <a:tc>
                  <a:txBody>
                    <a:bodyPr/>
                    <a:lstStyle/>
                    <a:p>
                      <a:pPr>
                        <a:lnSpc>
                          <a:spcPct val="115000"/>
                        </a:lnSpc>
                        <a:spcAft>
                          <a:spcPts val="1000"/>
                        </a:spcAft>
                      </a:pPr>
                      <a:r>
                        <a:rPr lang="en-AU"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marR="0" lvl="0" indent="180340" algn="ctr" defTabSz="914400" rtl="0" eaLnBrk="1" fontAlgn="auto" latinLnBrk="0" hangingPunct="1">
                        <a:lnSpc>
                          <a:spcPct val="115000"/>
                        </a:lnSpc>
                        <a:spcBef>
                          <a:spcPts val="200"/>
                        </a:spcBef>
                        <a:spcAft>
                          <a:spcPts val="1000"/>
                        </a:spcAft>
                        <a:buClrTx/>
                        <a:buSzTx/>
                        <a:buFontTx/>
                        <a:buNone/>
                        <a:tabLst/>
                        <a:defRPr/>
                      </a:pPr>
                      <a:r>
                        <a:rPr lang="en-AU" sz="14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This is only for talent categories</a:t>
                      </a:r>
                      <a:endParaRPr lang="en-SG" sz="18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56980662"/>
                  </a:ext>
                </a:extLst>
              </a:tr>
            </a:tbl>
          </a:graphicData>
        </a:graphic>
      </p:graphicFrame>
    </p:spTree>
    <p:extLst>
      <p:ext uri="{BB962C8B-B14F-4D97-AF65-F5344CB8AC3E}">
        <p14:creationId xmlns:p14="http://schemas.microsoft.com/office/powerpoint/2010/main" val="1402407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7680" y="1508725"/>
            <a:ext cx="11280648" cy="2893100"/>
          </a:xfrm>
          <a:prstGeom prst="rect">
            <a:avLst/>
          </a:prstGeom>
        </p:spPr>
        <p:txBody>
          <a:bodyPr wrap="square">
            <a:spAutoFit/>
          </a:bodyPr>
          <a:lstStyle/>
          <a:p>
            <a:r>
              <a:rPr lang="en-US" sz="1400" b="1" dirty="0">
                <a:solidFill>
                  <a:schemeClr val="accent2"/>
                </a:solidFill>
                <a:latin typeface="Arial" panose="020B0604020202020204" pitchFamily="34" charset="0"/>
                <a:cs typeface="Arial" panose="020B0604020202020204" pitchFamily="34" charset="0"/>
              </a:rPr>
              <a:t>GUIDELINES</a:t>
            </a:r>
            <a:endParaRPr lang="en-US" sz="1400" dirty="0">
              <a:solidFill>
                <a:schemeClr val="accent2"/>
              </a:solidFill>
              <a:latin typeface="Arial" panose="020B0604020202020204" pitchFamily="34" charset="0"/>
              <a:cs typeface="Arial" panose="020B0604020202020204" pitchFamily="34" charset="0"/>
            </a:endParaRPr>
          </a:p>
          <a:p>
            <a:pPr marL="342900" indent="-342900">
              <a:buFont typeface="+mj-lt"/>
              <a:buAutoNum type="arabicPeriod"/>
            </a:pPr>
            <a:r>
              <a:rPr lang="en-US" sz="1400" dirty="0">
                <a:latin typeface="Arial" panose="020B0604020202020204" pitchFamily="34" charset="0"/>
                <a:cs typeface="Arial" panose="020B0604020202020204" pitchFamily="34" charset="0"/>
              </a:rPr>
              <a:t>Please refer to the HR Excellence Awards Malaysia 2025 entry guidelines document  for entry criteria and other specific requirements.</a:t>
            </a:r>
          </a:p>
          <a:p>
            <a:pPr marL="342900" indent="-342900">
              <a:buFont typeface="+mj-lt"/>
              <a:buAutoNum type="arabicPeriod"/>
            </a:pPr>
            <a:r>
              <a:rPr lang="en-US" sz="1400" dirty="0">
                <a:latin typeface="Arial" panose="020B0604020202020204" pitchFamily="34" charset="0"/>
                <a:cs typeface="Arial" panose="020B0604020202020204" pitchFamily="34" charset="0"/>
              </a:rPr>
              <a:t>Any sensitive or confidential information which is to be used for judging purposes only should be </a:t>
            </a:r>
            <a:r>
              <a:rPr lang="en-US" sz="1400" dirty="0">
                <a:solidFill>
                  <a:schemeClr val="bg1"/>
                </a:solidFill>
                <a:highlight>
                  <a:srgbClr val="FF0000"/>
                </a:highlight>
                <a:latin typeface="Arial" panose="020B0604020202020204" pitchFamily="34" charset="0"/>
                <a:cs typeface="Arial" panose="020B0604020202020204" pitchFamily="34" charset="0"/>
              </a:rPr>
              <a:t>highlighted in red.</a:t>
            </a:r>
          </a:p>
          <a:p>
            <a:pPr marL="342900" indent="-342900">
              <a:buFont typeface="+mj-lt"/>
              <a:buAutoNum type="arabicPeriod"/>
            </a:pPr>
            <a:r>
              <a:rPr lang="en-GB" sz="14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4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400" dirty="0">
                <a:latin typeface="Arial" panose="020B0604020202020204" pitchFamily="34" charset="0"/>
                <a:cs typeface="Arial" panose="020B0604020202020204" pitchFamily="34" charset="0"/>
              </a:rPr>
              <a:t>Please take note that we will omit Inc, Corporation, Pte. Ltd, PT, </a:t>
            </a:r>
            <a:r>
              <a:rPr lang="en-US" sz="1400" dirty="0" err="1">
                <a:latin typeface="Arial" panose="020B0604020202020204" pitchFamily="34" charset="0"/>
                <a:cs typeface="Arial" panose="020B0604020202020204" pitchFamily="34" charset="0"/>
              </a:rPr>
              <a:t>Berhad</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Sdn</a:t>
            </a:r>
            <a:r>
              <a:rPr lang="en-US" sz="1400" dirty="0">
                <a:latin typeface="Arial" panose="020B0604020202020204" pitchFamily="34" charset="0"/>
                <a:cs typeface="Arial" panose="020B0604020202020204" pitchFamily="34" charset="0"/>
              </a:rPr>
              <a:t>. </a:t>
            </a:r>
            <a:r>
              <a:rPr lang="en-US" sz="1400" dirty="0" err="1">
                <a:latin typeface="Arial" panose="020B0604020202020204" pitchFamily="34" charset="0"/>
                <a:cs typeface="Arial" panose="020B0604020202020204" pitchFamily="34" charset="0"/>
              </a:rPr>
              <a:t>Bhd</a:t>
            </a:r>
            <a:r>
              <a:rPr lang="en-US" sz="1400" dirty="0">
                <a:latin typeface="Arial" panose="020B0604020202020204" pitchFamily="34" charset="0"/>
                <a:cs typeface="Arial" panose="020B0604020202020204" pitchFamily="34" charset="0"/>
              </a:rPr>
              <a:t> and </a:t>
            </a:r>
            <a:r>
              <a:rPr lang="en-US" sz="1400" dirty="0" err="1">
                <a:latin typeface="Arial" panose="020B0604020202020204" pitchFamily="34" charset="0"/>
                <a:cs typeface="Arial" panose="020B0604020202020204" pitchFamily="34" charset="0"/>
              </a:rPr>
              <a:t>etc</a:t>
            </a:r>
            <a:r>
              <a:rPr lang="en-US" sz="1400" dirty="0">
                <a:latin typeface="Arial" panose="020B0604020202020204" pitchFamily="34" charset="0"/>
                <a:cs typeface="Arial" panose="020B0604020202020204" pitchFamily="34" charset="0"/>
              </a:rPr>
              <a:t> in order to follow our editorial design guidelines in all marketing collaterals including trophy.</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dirty="0">
                <a:solidFill>
                  <a:schemeClr val="accent2"/>
                </a:solidFill>
                <a:latin typeface="Arial" panose="020B0604020202020204" pitchFamily="34" charset="0"/>
                <a:cs typeface="Arial" panose="020B0604020202020204" pitchFamily="34" charset="0"/>
              </a:rPr>
              <a:t>HOW TO SUBMIT</a:t>
            </a:r>
          </a:p>
          <a:p>
            <a:pPr marL="342900" indent="-342900">
              <a:buFont typeface="+mj-lt"/>
              <a:buAutoNum type="arabicPeriod"/>
            </a:pPr>
            <a:r>
              <a:rPr lang="en-US" sz="14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4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400" dirty="0">
                <a:latin typeface="Arial" panose="020B0604020202020204" pitchFamily="34" charset="0"/>
                <a:cs typeface="Arial" panose="020B0604020202020204" pitchFamily="34" charset="0"/>
              </a:rPr>
              <a:t>Upload this core award entry form document along with the supporting documents and images, if any, </a:t>
            </a:r>
            <a:r>
              <a:rPr lang="en-US" sz="1400" dirty="0">
                <a:highlight>
                  <a:srgbClr val="FFFF00"/>
                </a:highlight>
                <a:latin typeface="Arial" panose="020B0604020202020204" pitchFamily="34" charset="0"/>
                <a:cs typeface="Arial" panose="020B0604020202020204" pitchFamily="34" charset="0"/>
                <a:hlinkClick r:id="rId2"/>
              </a:rPr>
              <a:t>here.</a:t>
            </a:r>
            <a:endParaRPr lang="en-US" sz="1400" dirty="0">
              <a:highlight>
                <a:srgbClr val="FFFF00"/>
              </a:highlight>
              <a:latin typeface="Arial" panose="020B0604020202020204" pitchFamily="34" charset="0"/>
              <a:cs typeface="Arial" panose="020B0604020202020204" pitchFamily="34" charset="0"/>
            </a:endParaRPr>
          </a:p>
        </p:txBody>
      </p:sp>
      <p:sp>
        <p:nvSpPr>
          <p:cNvPr id="5" name="Rectangle 4"/>
          <p:cNvSpPr/>
          <p:nvPr/>
        </p:nvSpPr>
        <p:spPr>
          <a:xfrm>
            <a:off x="5038344" y="4744809"/>
            <a:ext cx="3712464" cy="1169551"/>
          </a:xfrm>
          <a:prstGeom prst="rect">
            <a:avLst/>
          </a:prstGeom>
        </p:spPr>
        <p:txBody>
          <a:bodyPr wrap="square">
            <a:spAutoFit/>
          </a:bodyPr>
          <a:lstStyle/>
          <a:p>
            <a:r>
              <a:rPr lang="en-US" sz="1400" b="1" dirty="0">
                <a:latin typeface="Arial" panose="020B0604020202020204" pitchFamily="34" charset="0"/>
                <a:ea typeface="Helvetica Neue" panose="02000503000000020004" pitchFamily="2" charset="0"/>
                <a:cs typeface="Arial" panose="020B0604020202020204" pitchFamily="34" charset="0"/>
              </a:rPr>
              <a:t>Sandra </a:t>
            </a:r>
            <a:r>
              <a:rPr lang="en-US" sz="1400" b="1" dirty="0" err="1">
                <a:latin typeface="Arial" panose="020B0604020202020204" pitchFamily="34" charset="0"/>
                <a:ea typeface="Helvetica Neue" panose="02000503000000020004" pitchFamily="2" charset="0"/>
                <a:cs typeface="Arial" panose="020B0604020202020204" pitchFamily="34" charset="0"/>
              </a:rPr>
              <a:t>Rones</a:t>
            </a:r>
            <a:endParaRPr lang="en-US" sz="1400" b="1" dirty="0">
              <a:latin typeface="Arial" panose="020B0604020202020204" pitchFamily="34" charset="0"/>
              <a:ea typeface="Helvetica Neue" panose="02000503000000020004" pitchFamily="2" charset="0"/>
              <a:cs typeface="Arial" panose="020B0604020202020204" pitchFamily="34" charset="0"/>
            </a:endParaRPr>
          </a:p>
          <a:p>
            <a:r>
              <a:rPr lang="en-US" sz="1400" i="1" dirty="0">
                <a:latin typeface="Arial" panose="020B0604020202020204" pitchFamily="34" charset="0"/>
                <a:ea typeface="Helvetica Neue" panose="02000503000000020004" pitchFamily="2" charset="0"/>
                <a:cs typeface="Arial" panose="020B0604020202020204" pitchFamily="34" charset="0"/>
              </a:rPr>
              <a:t>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819)</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+63 932 2917 178</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3"/>
              </a:rPr>
              <a:t>sandrar@humanresourcesonline.net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
        <p:nvSpPr>
          <p:cNvPr id="6" name="Rectangle 5"/>
          <p:cNvSpPr/>
          <p:nvPr/>
        </p:nvSpPr>
        <p:spPr>
          <a:xfrm>
            <a:off x="487680" y="4529365"/>
            <a:ext cx="3810000" cy="1384995"/>
          </a:xfrm>
          <a:prstGeom prst="rect">
            <a:avLst/>
          </a:prstGeom>
        </p:spPr>
        <p:txBody>
          <a:bodyPr wrap="square">
            <a:spAutoFit/>
          </a:bodyPr>
          <a:lstStyle/>
          <a:p>
            <a:r>
              <a:rPr lang="en-US" sz="1400" b="1" dirty="0">
                <a:solidFill>
                  <a:schemeClr val="accent2"/>
                </a:solidFill>
                <a:latin typeface="Arial" panose="020B0604020202020204" pitchFamily="34" charset="0"/>
                <a:cs typeface="Arial" panose="020B0604020202020204" pitchFamily="34" charset="0"/>
              </a:rPr>
              <a:t>CONTACT US</a:t>
            </a:r>
          </a:p>
          <a:p>
            <a:r>
              <a:rPr lang="en-US" sz="1400" b="1" dirty="0">
                <a:latin typeface="Arial" panose="020B0604020202020204" pitchFamily="34" charset="0"/>
                <a:ea typeface="Helvetica Neue" panose="02000503000000020004" pitchFamily="2" charset="0"/>
                <a:cs typeface="Arial" panose="020B0604020202020204" pitchFamily="34" charset="0"/>
              </a:rPr>
              <a:t>Adrian Ray</a:t>
            </a:r>
          </a:p>
          <a:p>
            <a:r>
              <a:rPr lang="en-US" sz="1400" i="1" dirty="0">
                <a:latin typeface="Arial" panose="020B0604020202020204" pitchFamily="34" charset="0"/>
                <a:ea typeface="Helvetica Neue" panose="02000503000000020004" pitchFamily="2" charset="0"/>
                <a:cs typeface="Arial" panose="020B0604020202020204" pitchFamily="34" charset="0"/>
              </a:rPr>
              <a:t>Senior Regional Project Manager</a:t>
            </a:r>
          </a:p>
          <a:p>
            <a:r>
              <a:rPr lang="en-US" sz="1400" b="1" dirty="0">
                <a:latin typeface="Arial" panose="020B0604020202020204" pitchFamily="34" charset="0"/>
                <a:ea typeface="Helvetica Neue" panose="02000503000000020004" pitchFamily="2" charset="0"/>
                <a:cs typeface="Arial" panose="020B0604020202020204" pitchFamily="34" charset="0"/>
              </a:rPr>
              <a:t>Tel: </a:t>
            </a:r>
            <a:r>
              <a:rPr lang="en-US" sz="1400" dirty="0">
                <a:latin typeface="Arial" panose="020B0604020202020204" pitchFamily="34" charset="0"/>
                <a:ea typeface="Helvetica Neue" panose="02000503000000020004" pitchFamily="2" charset="0"/>
                <a:cs typeface="Arial" panose="020B0604020202020204" pitchFamily="34" charset="0"/>
              </a:rPr>
              <a:t>+65 6692 9031 (Ext 812)</a:t>
            </a:r>
          </a:p>
          <a:p>
            <a:r>
              <a:rPr lang="en-US" sz="1400" b="1" dirty="0">
                <a:latin typeface="Arial" panose="020B0604020202020204" pitchFamily="34" charset="0"/>
                <a:ea typeface="Helvetica Neue" panose="02000503000000020004" pitchFamily="2" charset="0"/>
                <a:cs typeface="Arial" panose="020B0604020202020204" pitchFamily="34" charset="0"/>
              </a:rPr>
              <a:t>Mobile: </a:t>
            </a:r>
            <a:r>
              <a:rPr lang="en-US" sz="1400" dirty="0">
                <a:latin typeface="Arial" panose="020B0604020202020204" pitchFamily="34" charset="0"/>
                <a:ea typeface="Helvetica Neue" panose="02000503000000020004" pitchFamily="2" charset="0"/>
                <a:cs typeface="Arial" panose="020B0604020202020204" pitchFamily="34" charset="0"/>
              </a:rPr>
              <a:t>+63 997 5330 853</a:t>
            </a:r>
          </a:p>
          <a:p>
            <a:r>
              <a:rPr lang="en-US" sz="1400" b="1" dirty="0">
                <a:latin typeface="Arial" panose="020B0604020202020204" pitchFamily="34" charset="0"/>
                <a:ea typeface="Helvetica Neue" panose="02000503000000020004" pitchFamily="2" charset="0"/>
                <a:cs typeface="Arial" panose="020B0604020202020204" pitchFamily="34" charset="0"/>
              </a:rPr>
              <a:t>Email: </a:t>
            </a:r>
            <a:r>
              <a:rPr lang="en-US" sz="1400" dirty="0">
                <a:latin typeface="Arial" panose="020B0604020202020204" pitchFamily="34" charset="0"/>
                <a:ea typeface="Helvetica Neue" panose="02000503000000020004" pitchFamily="2" charset="0"/>
                <a:cs typeface="Arial" panose="020B0604020202020204" pitchFamily="34" charset="0"/>
                <a:hlinkClick r:id="rId4"/>
              </a:rPr>
              <a:t>adrianr@humanresourcesonline.net</a:t>
            </a:r>
            <a:endParaRPr lang="en-US" sz="1400" dirty="0">
              <a:latin typeface="Arial" panose="020B0604020202020204" pitchFamily="34" charset="0"/>
              <a:ea typeface="Helvetica Neue" panose="02000503000000020004" pitchFamily="2" charset="0"/>
              <a:cs typeface="Arial" panose="020B0604020202020204" pitchFamily="34" charset="0"/>
            </a:endParaRPr>
          </a:p>
        </p:txBody>
      </p:sp>
    </p:spTree>
    <p:extLst>
      <p:ext uri="{BB962C8B-B14F-4D97-AF65-F5344CB8AC3E}">
        <p14:creationId xmlns:p14="http://schemas.microsoft.com/office/powerpoint/2010/main" val="2934399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Arial" panose="020B0604020202020204" pitchFamily="34"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Arial" panose="020B0604020202020204" pitchFamily="34" charset="0"/>
              </a:rPr>
              <a:t>Please provide an overview of what the nominee for the respective </a:t>
            </a:r>
            <a:r>
              <a:rPr lang="en-AU" sz="1000" dirty="0">
                <a:latin typeface="Arial" panose="020B0604020202020204" pitchFamily="34" charset="0"/>
                <a:ea typeface="Calibri" panose="020F0502020204030204" pitchFamily="34" charset="0"/>
                <a:cs typeface="Arial" panose="020B0604020202020204" pitchFamily="34" charset="0"/>
              </a:rPr>
              <a:t>individual</a:t>
            </a:r>
            <a:r>
              <a:rPr lang="en-AU" sz="1000" dirty="0">
                <a:effectLst/>
                <a:latin typeface="Arial" panose="020B0604020202020204" pitchFamily="34" charset="0"/>
                <a:ea typeface="Calibri" panose="020F0502020204030204" pitchFamily="34" charset="0"/>
                <a:cs typeface="Arial" panose="020B0604020202020204" pitchFamily="34" charset="0"/>
              </a:rPr>
              <a:t> category set out to do over the past 12 months.</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r>
              <a:rPr lang="en-AU" sz="1000" i="1" dirty="0">
                <a:effectLst/>
                <a:latin typeface="Arial" panose="020B0604020202020204" pitchFamily="34" charset="0"/>
                <a:ea typeface="Calibri" panose="020F0502020204030204" pitchFamily="34" charset="0"/>
                <a:cs typeface="Arial" panose="020B0604020202020204" pitchFamily="34" charset="0"/>
              </a:rPr>
              <a:t>Here are some prompts to help you get started:</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r>
              <a:rPr lang="en-AU" sz="1000" i="1"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is the background of your nominee?  His/her vision for HR in the </a:t>
            </a:r>
            <a:r>
              <a:rPr lang="en-US" sz="1000" dirty="0" err="1">
                <a:effectLst/>
                <a:latin typeface="Arial" panose="020B0604020202020204" pitchFamily="34" charset="0"/>
                <a:ea typeface="Calibri" panose="020F0502020204030204" pitchFamily="34" charset="0"/>
                <a:cs typeface="Arial" panose="020B0604020202020204" pitchFamily="34" charset="0"/>
              </a:rPr>
              <a:t>organisation</a:t>
            </a:r>
            <a:r>
              <a:rPr lang="en-US" sz="1000" dirty="0">
                <a:effectLst/>
                <a:latin typeface="Arial" panose="020B0604020202020204" pitchFamily="34" charset="0"/>
                <a:ea typeface="Calibri" panose="020F0502020204030204" pitchFamily="34" charset="0"/>
                <a:cs typeface="Arial" panose="020B0604020202020204" pitchFamily="34" charset="0"/>
              </a:rPr>
              <a:t>?</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did your nominee set out to achieve 12 months ago?</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Detail attributes this individual possesses that benefit the business.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List your nominee’s innovative approach to people management, taking into account challenges to your industry sector and the business model in which you operate</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How would colleagues describe this individual? What are some personal attributes?</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What are some innovative and/or new changes implemented and/or challenged by the nominee? What is the expected business ROI from the changes incorporated?</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Arial" panose="020B0604020202020204" pitchFamily="34" charset="0"/>
              </a:rPr>
              <a:t>Please include some testimonials from peers/senior management/clients. </a:t>
            </a:r>
          </a:p>
          <a:p>
            <a:r>
              <a:rPr lang="en-AU" sz="1000" dirty="0">
                <a:effectLst/>
                <a:latin typeface="Arial" panose="020B0604020202020204" pitchFamily="34" charset="0"/>
                <a:ea typeface="Calibri" panose="020F0502020204030204" pitchFamily="34" charset="0"/>
                <a:cs typeface="Arial" panose="020B0604020202020204" pitchFamily="34" charset="0"/>
              </a:rPr>
              <a: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Arial" panose="020B0604020202020204" pitchFamily="34" charset="0"/>
              </a:rPr>
              <a:t>Please be reminded that the limit for your overall entry form is restricted to 2000 words only. Judges can mark you down for exceeding word limit. </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b="1" i="1" dirty="0">
                <a:effectLst/>
                <a:latin typeface="Arial" panose="020B0604020202020204" pitchFamily="34" charset="0"/>
                <a:ea typeface="Calibri" panose="020F0502020204030204" pitchFamily="34" charset="0"/>
                <a:cs typeface="Arial" panose="020B0604020202020204" pitchFamily="34" charset="0"/>
              </a:rPr>
              <a:t>All images, photos, charts, graphs, diagrams, etc can be inserted into this section.</a:t>
            </a:r>
            <a:endParaRPr lang="en-SG" sz="1100"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9534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66982"/>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171450" indent="-171450">
              <a:buFont typeface="Arial" panose="020B0604020202020204" pitchFamily="34" charset="0"/>
              <a:buChar char="•"/>
            </a:pP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are some initiatives/</a:t>
            </a:r>
            <a:r>
              <a:rPr lang="en-US" sz="1000" dirty="0" err="1">
                <a:effectLst/>
                <a:latin typeface="Arial" panose="020B0604020202020204" pitchFamily="34" charset="0"/>
                <a:ea typeface="Calibri" panose="020F0502020204030204" pitchFamily="34" charset="0"/>
                <a:cs typeface="Times New Roman" panose="02020603050405020304" pitchFamily="18" charset="0"/>
              </a:rPr>
              <a:t>programmes</a:t>
            </a:r>
            <a:r>
              <a:rPr lang="en-US" sz="1000" dirty="0">
                <a:effectLst/>
                <a:latin typeface="Arial" panose="020B0604020202020204" pitchFamily="34" charset="0"/>
                <a:ea typeface="Calibri" panose="020F0502020204030204" pitchFamily="34" charset="0"/>
                <a:cs typeface="Times New Roman" panose="02020603050405020304" pitchFamily="18" charset="0"/>
              </a:rPr>
              <a:t> led by this individual from his/her managerial leadership?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294073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376218"/>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organisation’s</a:t>
            </a:r>
            <a:r>
              <a:rPr lang="en-US" sz="1000" dirty="0">
                <a:effectLst/>
                <a:latin typeface="Arial" panose="020B0604020202020204" pitchFamily="34" charset="0"/>
                <a:ea typeface="Calibri" panose="020F0502020204030204" pitchFamily="34" charset="0"/>
                <a:cs typeface="Times New Roman" panose="02020603050405020304" pitchFamily="18" charset="0"/>
              </a:rPr>
              <a:t> commercial/business goals?</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 Please use metrics, anecdotes and case studies. </a:t>
            </a:r>
          </a:p>
          <a:p>
            <a:pPr marL="342900" lvl="0" indent="-342900">
              <a:buFont typeface="Arial" panose="020B0604020202020204" pitchFamily="34" charset="0"/>
              <a:buChar char="•"/>
            </a:pPr>
            <a:r>
              <a:rPr lang="en-US" sz="1000"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427792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1460</Words>
  <Application>Microsoft Office PowerPoint</Application>
  <PresentationFormat>Widescreen</PresentationFormat>
  <Paragraphs>363</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Helvetica CE 55 Roman</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Vethini Sanmugam</dc:creator>
  <cp:lastModifiedBy>Joleen Quek</cp:lastModifiedBy>
  <cp:revision>10</cp:revision>
  <dcterms:created xsi:type="dcterms:W3CDTF">2024-01-04T03:38:35Z</dcterms:created>
  <dcterms:modified xsi:type="dcterms:W3CDTF">2025-02-27T07:32:28Z</dcterms:modified>
</cp:coreProperties>
</file>