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9" r:id="rId5"/>
    <p:sldId id="261" r:id="rId6"/>
    <p:sldId id="270" r:id="rId7"/>
    <p:sldId id="263" r:id="rId8"/>
    <p:sldId id="271" r:id="rId9"/>
    <p:sldId id="267" r:id="rId10"/>
    <p:sldId id="265" r:id="rId11"/>
    <p:sldId id="272"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9E34"/>
    <a:srgbClr val="C55A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13" d="100"/>
          <a:sy n="113" d="100"/>
        </p:scale>
        <p:origin x="51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D330F-E050-58FD-DBCD-E0314AF63A4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F6A63150-2905-2370-8B34-A159F33E28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93F92FEA-416F-A327-2454-0804D6E4CB37}"/>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5" name="Footer Placeholder 4">
            <a:extLst>
              <a:ext uri="{FF2B5EF4-FFF2-40B4-BE49-F238E27FC236}">
                <a16:creationId xmlns:a16="http://schemas.microsoft.com/office/drawing/2014/main" id="{5F8C7028-267D-5D77-0CE3-6E695BE59C58}"/>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11386EA-E272-66A0-1F5F-7DBB3B1D4D62}"/>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197800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BA451-B7A7-7882-E4F2-931BAF8B95FF}"/>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428963F-EC66-6BB2-05BF-80E47CA31C1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DB63AC-4975-C468-5E53-1B1741719475}"/>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5" name="Footer Placeholder 4">
            <a:extLst>
              <a:ext uri="{FF2B5EF4-FFF2-40B4-BE49-F238E27FC236}">
                <a16:creationId xmlns:a16="http://schemas.microsoft.com/office/drawing/2014/main" id="{696BFEDC-1294-E56C-864F-FB907089A73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A5B0882-A2C5-72A0-84DD-CDE0AFA68E65}"/>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178074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CFA6C7-E06D-8A14-D11E-A81436119D0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04073DC4-13DD-1549-9FB2-EBC368F8C54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507BEEED-E9C8-CF81-220A-FA5E7E6B0EC5}"/>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5" name="Footer Placeholder 4">
            <a:extLst>
              <a:ext uri="{FF2B5EF4-FFF2-40B4-BE49-F238E27FC236}">
                <a16:creationId xmlns:a16="http://schemas.microsoft.com/office/drawing/2014/main" id="{4F1FC302-5AB1-455F-F3E3-BDFDC780805D}"/>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6814EE8D-83BF-4751-5ECD-1B0C216003DB}"/>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4180350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8BB43-4AED-AF7F-92ED-96B2F8B1293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CAAB189D-0366-6BF1-CA07-15ECBD9190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EE41280E-20BD-A36B-1F22-4A42355AAE36}"/>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5" name="Footer Placeholder 4">
            <a:extLst>
              <a:ext uri="{FF2B5EF4-FFF2-40B4-BE49-F238E27FC236}">
                <a16:creationId xmlns:a16="http://schemas.microsoft.com/office/drawing/2014/main" id="{ECAA0EBD-263A-255A-3296-D4AE7BEBAEFA}"/>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B6DE3-E6DF-C28F-6897-F95E966EA677}"/>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283811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87B17-6034-43C1-633F-FB727172E6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66E21DB8-BD54-10C2-B29A-6A68FA17022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1E615E-B7D7-2142-6CCC-CE9003CD4430}"/>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5" name="Footer Placeholder 4">
            <a:extLst>
              <a:ext uri="{FF2B5EF4-FFF2-40B4-BE49-F238E27FC236}">
                <a16:creationId xmlns:a16="http://schemas.microsoft.com/office/drawing/2014/main" id="{582EA949-F665-DE72-EA20-100564C3240D}"/>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CF093CEE-401C-3446-7241-948FF33709DF}"/>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778801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C0810-7F5B-0A48-31C0-A73202202065}"/>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DB1E18F1-E52C-3CBD-6280-C75932E5002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B8B9DD2F-7ADB-AFAE-5500-744324A9CA3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FAE3AF5E-D1EE-1BDB-91E5-CBDD83C7DB94}"/>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6" name="Footer Placeholder 5">
            <a:extLst>
              <a:ext uri="{FF2B5EF4-FFF2-40B4-BE49-F238E27FC236}">
                <a16:creationId xmlns:a16="http://schemas.microsoft.com/office/drawing/2014/main" id="{83F8DE57-089E-03DE-D719-65BAFCB68DC2}"/>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E203B436-40FD-951E-314B-36F883C97E60}"/>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1363243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675EC-830F-3B4F-1593-55D82826EA30}"/>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4339E85E-98AC-BF13-675B-9F182E6BCE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32311FD-A9D8-BB86-82AB-93B84D7EE6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EF0E5605-69AA-9BB2-BE02-0A0948FA20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FC36F8-F095-76B3-BB21-786ABEDE5C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4B4EF7C8-BF58-AB84-8788-91CEDCD81846}"/>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8" name="Footer Placeholder 7">
            <a:extLst>
              <a:ext uri="{FF2B5EF4-FFF2-40B4-BE49-F238E27FC236}">
                <a16:creationId xmlns:a16="http://schemas.microsoft.com/office/drawing/2014/main" id="{D0CEAF43-2775-16ED-6C55-53EC9E6C0280}"/>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6B679602-66E3-C921-E73D-E0A5ED6311A7}"/>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137124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F1890-BB2A-6853-0685-80987E921E8F}"/>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CC4624C3-A3C4-4B94-9DBA-E0E5871191E3}"/>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4" name="Footer Placeholder 3">
            <a:extLst>
              <a:ext uri="{FF2B5EF4-FFF2-40B4-BE49-F238E27FC236}">
                <a16:creationId xmlns:a16="http://schemas.microsoft.com/office/drawing/2014/main" id="{ED0867EA-84CD-4940-15DF-CBC971310F8B}"/>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217842C9-E169-6605-98AC-BE4E254F2C1E}"/>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2537203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9DB6E8E-33EF-D65F-2766-95A30FD0E7DC}"/>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3" name="Footer Placeholder 2">
            <a:extLst>
              <a:ext uri="{FF2B5EF4-FFF2-40B4-BE49-F238E27FC236}">
                <a16:creationId xmlns:a16="http://schemas.microsoft.com/office/drawing/2014/main" id="{E54E2A98-128E-73AA-EE99-5F40E76EE31B}"/>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A2AFA1AA-29D8-FB61-2C3A-388D5C156823}"/>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043708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510E7-C770-EBEC-FDA4-AA62D62E14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D08C366A-E735-9EF9-75D3-0AE5123C77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4E9C799C-AE58-970B-94F7-FA95350EEF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5632B01-FCD0-51C7-49B5-0BA68BEF6A51}"/>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6" name="Footer Placeholder 5">
            <a:extLst>
              <a:ext uri="{FF2B5EF4-FFF2-40B4-BE49-F238E27FC236}">
                <a16:creationId xmlns:a16="http://schemas.microsoft.com/office/drawing/2014/main" id="{5496616C-2A3C-8985-4E01-392CD651CBA3}"/>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1A03DAD6-63A9-C403-AE23-60276B971D35}"/>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185765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E63B4-6F9E-43AA-F7DA-FF01E54385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4BB83970-0E08-5860-94ED-57F789A8A52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249C99DE-5371-CCAD-DE87-6AADC1383B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B530F2-6F0A-B248-67B0-9FCF0EFAFD5D}"/>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6" name="Footer Placeholder 5">
            <a:extLst>
              <a:ext uri="{FF2B5EF4-FFF2-40B4-BE49-F238E27FC236}">
                <a16:creationId xmlns:a16="http://schemas.microsoft.com/office/drawing/2014/main" id="{2F800E97-8229-C842-1C59-0156B5143E28}"/>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A4E44475-3446-EABB-1239-803A8F470C1F}"/>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62441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0EEF84-62C4-B032-85B4-27B579E3D5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A62F6FB0-3E53-149E-22CF-138101F3EF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74DCAC13-FE41-8667-D01E-3EDFDF5ADB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75330B-182C-4A72-BAA6-E5D86B80E319}" type="datetimeFigureOut">
              <a:rPr lang="en-SG" smtClean="0"/>
              <a:t>20/03/2026</a:t>
            </a:fld>
            <a:endParaRPr lang="en-SG"/>
          </a:p>
        </p:txBody>
      </p:sp>
      <p:sp>
        <p:nvSpPr>
          <p:cNvPr id="5" name="Footer Placeholder 4">
            <a:extLst>
              <a:ext uri="{FF2B5EF4-FFF2-40B4-BE49-F238E27FC236}">
                <a16:creationId xmlns:a16="http://schemas.microsoft.com/office/drawing/2014/main" id="{854A697E-58FF-1B37-E67A-E646459E6D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8911AA40-3CDB-5346-4BD9-011F64AAC6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FB90D-7E73-45EB-A165-43FD14FE8B77}" type="slidenum">
              <a:rPr lang="en-SG" smtClean="0"/>
              <a:t>‹#›</a:t>
            </a:fld>
            <a:endParaRPr lang="en-SG"/>
          </a:p>
        </p:txBody>
      </p:sp>
    </p:spTree>
    <p:extLst>
      <p:ext uri="{BB962C8B-B14F-4D97-AF65-F5344CB8AC3E}">
        <p14:creationId xmlns:p14="http://schemas.microsoft.com/office/powerpoint/2010/main" val="2631271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adrianr@humanresourcesonline.net" TargetMode="External"/><Relationship Id="rId2" Type="http://schemas.openxmlformats.org/officeDocument/2006/relationships/hyperlink" Target="https://awards.humanresourcesonline.net/hr-excellence-awards-my/" TargetMode="External"/><Relationship Id="rId1" Type="http://schemas.openxmlformats.org/officeDocument/2006/relationships/slideLayout" Target="../slideLayouts/slideLayout2.xml"/><Relationship Id="rId4" Type="http://schemas.openxmlformats.org/officeDocument/2006/relationships/hyperlink" Target="mailto:sandrar@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4423640" y="5101305"/>
            <a:ext cx="3955442" cy="338554"/>
          </a:xfrm>
          <a:prstGeom prst="rect">
            <a:avLst/>
          </a:prstGeom>
        </p:spPr>
        <p:txBody>
          <a:bodyPr wrap="none">
            <a:spAutoFit/>
          </a:bodyPr>
          <a:lstStyle/>
          <a:p>
            <a:r>
              <a:rPr lang="en-US" sz="1600" dirty="0">
                <a:solidFill>
                  <a:schemeClr val="bg1"/>
                </a:solidFill>
                <a:latin typeface="Arial" panose="020B0604020202020204" pitchFamily="34" charset="0"/>
                <a:ea typeface="DIN 2014 Bold" pitchFamily="34" charset="0"/>
                <a:cs typeface="Arial" panose="020B0604020202020204" pitchFamily="34" charset="0"/>
              </a:rPr>
              <a:t>ENTRY FORM </a:t>
            </a:r>
            <a:r>
              <a:rPr lang="en-SG" sz="1600" dirty="0">
                <a:solidFill>
                  <a:schemeClr val="bg1"/>
                </a:solidFill>
                <a:latin typeface="Arial" panose="020B0604020202020204" pitchFamily="34" charset="0"/>
                <a:ea typeface="DIN 2014 Bold" pitchFamily="34" charset="0"/>
                <a:cs typeface="Arial" panose="020B0604020202020204" pitchFamily="34" charset="0"/>
              </a:rPr>
              <a:t>|</a:t>
            </a:r>
            <a:r>
              <a:rPr lang="en-US" sz="1600" dirty="0">
                <a:solidFill>
                  <a:schemeClr val="bg1"/>
                </a:solidFill>
                <a:latin typeface="Arial" panose="020B0604020202020204" pitchFamily="34" charset="0"/>
                <a:ea typeface="DIN 2014 Bold" pitchFamily="34" charset="0"/>
                <a:cs typeface="Arial" panose="020B0604020202020204" pitchFamily="34" charset="0"/>
              </a:rPr>
              <a:t> </a:t>
            </a:r>
            <a:r>
              <a:rPr lang="en-US" sz="1600" b="1" dirty="0">
                <a:solidFill>
                  <a:schemeClr val="bg1"/>
                </a:solidFill>
                <a:latin typeface="Arial" panose="020B0604020202020204" pitchFamily="34" charset="0"/>
                <a:ea typeface="DIN 2014 Bold" pitchFamily="34" charset="0"/>
                <a:cs typeface="Arial" panose="020B0604020202020204" pitchFamily="34" charset="0"/>
              </a:rPr>
              <a:t>TALENT CATEGORIES</a:t>
            </a:r>
            <a:endParaRPr lang="en-SG" sz="1600" b="1" dirty="0"/>
          </a:p>
        </p:txBody>
      </p:sp>
    </p:spTree>
    <p:extLst>
      <p:ext uri="{BB962C8B-B14F-4D97-AF65-F5344CB8AC3E}">
        <p14:creationId xmlns:p14="http://schemas.microsoft.com/office/powerpoint/2010/main" val="974350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19557" y="1366983"/>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latin typeface="Arial" panose="020B0604020202020204" pitchFamily="34" charset="0"/>
                <a:ea typeface="Calibri" panose="020F0502020204030204" pitchFamily="34" charset="0"/>
                <a:cs typeface="Times New Roman" panose="02020603050405020304" pitchFamily="18" charset="0"/>
              </a:rPr>
              <a:t>Section 4: Future Initiatives (25%) </a:t>
            </a:r>
          </a:p>
          <a:p>
            <a:pPr>
              <a:lnSpc>
                <a:spcPct val="115000"/>
              </a:lnSpc>
              <a:spcAft>
                <a:spcPts val="1000"/>
              </a:spcAft>
            </a:pPr>
            <a:r>
              <a:rPr lang="en-AU" sz="1000" dirty="0">
                <a:latin typeface="Arial" panose="020B0604020202020204" pitchFamily="34" charset="0"/>
                <a:ea typeface="Calibri" panose="020F0502020204030204" pitchFamily="34" charset="0"/>
                <a:cs typeface="Times New Roman" panose="02020603050405020304" pitchFamily="18" charset="0"/>
              </a:rPr>
              <a:t>This section is for you to provide an overview of how your nominee for the category is going to build on his / her success.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objectives does your nominee plan to pursue next?</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Has your nominee’s performance affected the way your organisation approaches HR policy changes?</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else can be done differently to further improve?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are some other support areas your nominee could benefit from in the future?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are some room for areas of improvement?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has your nominee’s performance taught your team about what else is achievable?</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200" dirty="0">
                <a:latin typeface="Arial" panose="020B0604020202020204" pitchFamily="34" charset="0"/>
                <a:ea typeface="Calibri" panose="020F0502020204030204" pitchFamily="34" charset="0"/>
                <a:cs typeface="Times New Roman" panose="02020603050405020304" pitchFamily="18" charset="0"/>
              </a:rPr>
              <a:t> </a:t>
            </a:r>
            <a:endParaRPr lang="en-SG"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81CA8-E56C-08DA-9C37-5E91941D4334}"/>
            </a:ext>
          </a:extLst>
        </p:cNvPr>
        <p:cNvGrpSpPr/>
        <p:nvPr/>
      </p:nvGrpSpPr>
      <p:grpSpPr>
        <a:xfrm>
          <a:off x="0" y="0"/>
          <a:ext cx="0" cy="0"/>
          <a:chOff x="0" y="0"/>
          <a:chExt cx="0" cy="0"/>
        </a:xfrm>
      </p:grpSpPr>
      <p:sp>
        <p:nvSpPr>
          <p:cNvPr id="3" name="Text Box 2">
            <a:extLst>
              <a:ext uri="{FF2B5EF4-FFF2-40B4-BE49-F238E27FC236}">
                <a16:creationId xmlns:a16="http://schemas.microsoft.com/office/drawing/2014/main" id="{664E43D6-B736-5041-BABB-F0F75EFC81C7}"/>
              </a:ext>
            </a:extLst>
          </p:cNvPr>
          <p:cNvSpPr txBox="1">
            <a:spLocks noChangeArrowheads="1"/>
          </p:cNvSpPr>
          <p:nvPr/>
        </p:nvSpPr>
        <p:spPr bwMode="auto">
          <a:xfrm>
            <a:off x="184212" y="1477818"/>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4529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6"/>
            <a:ext cx="11823576" cy="467404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r>
              <a:rPr lang="en-US" b="1" kern="1200" dirty="0">
                <a:solidFill>
                  <a:schemeClr val="tx1"/>
                </a:solidFill>
                <a:latin typeface="Helvetica CE 55 Roman" panose="02000503040000020004" pitchFamily="2" charset="0"/>
                <a:ea typeface="+mn-ea"/>
                <a:cs typeface="+mn-cs"/>
              </a:rPr>
              <a:t>DECLARATION </a:t>
            </a:r>
          </a:p>
          <a:p>
            <a:r>
              <a:rPr lang="en-US" b="1" kern="1200" dirty="0">
                <a:solidFill>
                  <a:schemeClr val="tx1"/>
                </a:solidFill>
                <a:latin typeface="Helvetica CE 55 Roman" panose="02000503040000020004" pitchFamily="2" charset="0"/>
                <a:ea typeface="+mn-ea"/>
                <a:cs typeface="+mn-cs"/>
              </a:rPr>
              <a:t> </a:t>
            </a:r>
          </a:p>
          <a:p>
            <a:r>
              <a:rPr lang="en-US" b="1" kern="1200" dirty="0">
                <a:solidFill>
                  <a:schemeClr val="tx1"/>
                </a:solidFill>
                <a:latin typeface="Helvetica CE 55 Roman" panose="02000503040000020004" pitchFamily="2" charset="0"/>
                <a:ea typeface="+mn-ea"/>
                <a:cs typeface="+mn-cs"/>
                <a:sym typeface="Wingdings 2"/>
              </a:rPr>
              <a:t></a:t>
            </a:r>
            <a:r>
              <a:rPr lang="en-US" b="0" kern="1200" dirty="0">
                <a:solidFill>
                  <a:schemeClr val="tx1"/>
                </a:solidFill>
                <a:latin typeface="Helvetica CE 55 Roman" panose="02000503040000020004" pitchFamily="2" charset="0"/>
                <a:ea typeface="+mn-ea"/>
                <a:cs typeface="+mn-cs"/>
              </a:rPr>
              <a:t> </a:t>
            </a:r>
            <a:r>
              <a:rPr lang="en-US" b="0" i="0" kern="1200" dirty="0">
                <a:solidFill>
                  <a:schemeClr val="tx1"/>
                </a:solidFill>
                <a:latin typeface="Helvetica CE 55 Roman" panose="02000503040000020004" pitchFamily="2" charset="0"/>
                <a:ea typeface="+mn-ea"/>
                <a:cs typeface="+mn-cs"/>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b="1" kern="1200" dirty="0">
              <a:solidFill>
                <a:schemeClr val="tx1"/>
              </a:solidFill>
              <a:latin typeface="Helvetica CE 55 Roman" panose="02000503040000020004" pitchFamily="2" charset="0"/>
              <a:ea typeface="+mn-ea"/>
              <a:cs typeface="+mn-cs"/>
            </a:endParaRPr>
          </a:p>
          <a:p>
            <a:pPr algn="ctr"/>
            <a:r>
              <a:rPr lang="en-AU" b="1" kern="1200" dirty="0">
                <a:solidFill>
                  <a:schemeClr val="tx1"/>
                </a:solidFill>
                <a:latin typeface="Helvetica CE 55 Roman" panose="02000503040000020004" pitchFamily="2" charset="0"/>
                <a:ea typeface="+mn-ea"/>
                <a:cs typeface="+mn-cs"/>
              </a:rPr>
              <a:t>-THE END- </a:t>
            </a:r>
            <a:endParaRPr lang="en-US" b="1" kern="1200" dirty="0">
              <a:solidFill>
                <a:schemeClr val="tx1"/>
              </a:solidFill>
              <a:latin typeface="Helvetica CE 55 Roman" panose="02000503040000020004" pitchFamily="2" charset="0"/>
              <a:ea typeface="+mn-ea"/>
              <a:cs typeface="+mn-cs"/>
            </a:endParaRPr>
          </a:p>
          <a:p>
            <a:pPr algn="ctr">
              <a:lnSpc>
                <a:spcPct val="115000"/>
              </a:lnSpc>
              <a:spcAft>
                <a:spcPts val="1000"/>
              </a:spcAft>
            </a:pPr>
            <a:r>
              <a:rPr lang="en-AU" dirty="0">
                <a:effectLst/>
                <a:latin typeface="Arial" panose="020B0604020202020204" pitchFamily="34" charset="0"/>
                <a:ea typeface="Calibri" panose="020F0502020204030204" pitchFamily="34" charset="0"/>
                <a:cs typeface="Times New Roman" panose="02020603050405020304" pitchFamily="18" charset="0"/>
              </a:rPr>
              <a:t> </a:t>
            </a:r>
            <a:endParaRPr lang="en-SG"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71154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4120" y="1249668"/>
            <a:ext cx="10241280" cy="1569660"/>
          </a:xfrm>
          <a:prstGeom prst="rect">
            <a:avLst/>
          </a:prstGeom>
        </p:spPr>
        <p:txBody>
          <a:bodyPr wrap="square">
            <a:spAutoFit/>
          </a:bodyPr>
          <a:lstStyle/>
          <a:p>
            <a:pPr algn="ctr"/>
            <a:r>
              <a:rPr lang="en-US" sz="3200" b="1" dirty="0">
                <a:solidFill>
                  <a:schemeClr val="accent2"/>
                </a:solidFill>
                <a:latin typeface="Arial" panose="020B0604020202020204" pitchFamily="34" charset="0"/>
                <a:cs typeface="Arial" panose="020B0604020202020204" pitchFamily="34" charset="0"/>
              </a:rPr>
              <a:t>AWARD ENTRY FORM</a:t>
            </a:r>
          </a:p>
          <a:p>
            <a:pPr algn="ctr"/>
            <a:endParaRPr lang="en-US" sz="1400" dirty="0">
              <a:latin typeface="Arial" panose="020B0604020202020204" pitchFamily="34" charset="0"/>
              <a:cs typeface="Arial" panose="020B0604020202020204" pitchFamily="34" charset="0"/>
            </a:endParaRPr>
          </a:p>
          <a:p>
            <a:pPr algn="ctr"/>
            <a:r>
              <a:rPr lang="en-US" sz="1200"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organiser once the entry form has been submitted.</a:t>
            </a:r>
          </a:p>
          <a:p>
            <a:pPr algn="ctr"/>
            <a:endParaRPr lang="en-US" sz="1400" dirty="0">
              <a:latin typeface="Arial" panose="020B0604020202020204" pitchFamily="34" charset="0"/>
              <a:cs typeface="Arial" panose="020B0604020202020204" pitchFamily="34" charset="0"/>
            </a:endParaRPr>
          </a:p>
          <a:p>
            <a:pPr algn="ctr"/>
            <a:r>
              <a:rPr lang="en-US" sz="1200" i="1" dirty="0">
                <a:latin typeface="Arial" panose="020B0604020202020204" pitchFamily="34" charset="0"/>
                <a:cs typeface="Arial" panose="020B0604020202020204" pitchFamily="34" charset="0"/>
              </a:rPr>
              <a:t>This entry form is for Talent Categories (Cat 41-44) only</a:t>
            </a:r>
          </a:p>
        </p:txBody>
      </p:sp>
      <p:graphicFrame>
        <p:nvGraphicFramePr>
          <p:cNvPr id="5" name="Table 8">
            <a:extLst>
              <a:ext uri="{FF2B5EF4-FFF2-40B4-BE49-F238E27FC236}">
                <a16:creationId xmlns:a16="http://schemas.microsoft.com/office/drawing/2014/main" id="{7FACF048-2E8B-610D-A08A-F389D167F618}"/>
              </a:ext>
            </a:extLst>
          </p:cNvPr>
          <p:cNvGraphicFramePr>
            <a:graphicFrameLocks noGrp="1"/>
          </p:cNvGraphicFramePr>
          <p:nvPr>
            <p:extLst>
              <p:ext uri="{D42A27DB-BD31-4B8C-83A1-F6EECF244321}">
                <p14:modId xmlns:p14="http://schemas.microsoft.com/office/powerpoint/2010/main" val="3011267925"/>
              </p:ext>
            </p:extLst>
          </p:nvPr>
        </p:nvGraphicFramePr>
        <p:xfrm>
          <a:off x="636494" y="2870056"/>
          <a:ext cx="10919012" cy="3285211"/>
        </p:xfrm>
        <a:graphic>
          <a:graphicData uri="http://schemas.openxmlformats.org/drawingml/2006/table">
            <a:tbl>
              <a:tblPr firstRow="1" bandRow="1">
                <a:tableStyleId>{5C22544A-7EE6-4342-B048-85BDC9FD1C3A}</a:tableStyleId>
              </a:tblPr>
              <a:tblGrid>
                <a:gridCol w="3298514">
                  <a:extLst>
                    <a:ext uri="{9D8B030D-6E8A-4147-A177-3AD203B41FA5}">
                      <a16:colId xmlns:a16="http://schemas.microsoft.com/office/drawing/2014/main" val="2365144665"/>
                    </a:ext>
                  </a:extLst>
                </a:gridCol>
                <a:gridCol w="7620498">
                  <a:extLst>
                    <a:ext uri="{9D8B030D-6E8A-4147-A177-3AD203B41FA5}">
                      <a16:colId xmlns:a16="http://schemas.microsoft.com/office/drawing/2014/main" val="168321977"/>
                    </a:ext>
                  </a:extLst>
                </a:gridCol>
              </a:tblGrid>
              <a:tr h="609785">
                <a:tc>
                  <a:txBody>
                    <a:bodyPr/>
                    <a:lstStyle/>
                    <a:p>
                      <a:pPr>
                        <a:lnSpc>
                          <a:spcPct val="115000"/>
                        </a:lnSpc>
                        <a:spcAft>
                          <a:spcPts val="1000"/>
                        </a:spcAft>
                      </a:pPr>
                      <a:r>
                        <a:rPr lang="en-AU"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200"/>
                        </a:spcBef>
                        <a:spcAft>
                          <a:spcPts val="1000"/>
                        </a:spcAft>
                      </a:pPr>
                      <a:r>
                        <a:rPr lang="en-AU" sz="14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This is only for talent categories</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93641585"/>
                  </a:ext>
                </a:extLst>
              </a:tr>
              <a:tr h="511469">
                <a:tc>
                  <a:txBody>
                    <a:bodyPr/>
                    <a:lstStyle/>
                    <a:p>
                      <a:pPr>
                        <a:lnSpc>
                          <a:spcPct val="115000"/>
                        </a:lnSpc>
                        <a:spcBef>
                          <a:spcPts val="1200"/>
                        </a:spcBef>
                        <a:spcAft>
                          <a:spcPts val="1000"/>
                        </a:spcAft>
                      </a:pPr>
                      <a:r>
                        <a:rPr lang="en-SG"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Candidate’s Company Name*</a:t>
                      </a:r>
                      <a:br>
                        <a:rPr lang="en-SG" sz="1400" b="0" i="0" dirty="0">
                          <a:solidFill>
                            <a:schemeClr val="dk1"/>
                          </a:solidFill>
                          <a:effectLst/>
                          <a:latin typeface="Arial" panose="020B0604020202020204" pitchFamily="34" charset="0"/>
                          <a:ea typeface="Calibri" panose="020F0502020204030204" pitchFamily="34" charset="0"/>
                          <a:cs typeface="Arial" panose="020B0604020202020204" pitchFamily="34" charset="0"/>
                        </a:rPr>
                      </a:br>
                      <a:r>
                        <a:rPr lang="en-US" sz="14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endParaRPr lang="en-SG" sz="14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9731223"/>
                  </a:ext>
                </a:extLst>
              </a:tr>
              <a:tr h="691726">
                <a:tc>
                  <a:txBody>
                    <a:bodyPr/>
                    <a:lstStyle/>
                    <a:p>
                      <a:pPr>
                        <a:lnSpc>
                          <a:spcPct val="115000"/>
                        </a:lnSpc>
                        <a:spcBef>
                          <a:spcPts val="1200"/>
                        </a:spcBef>
                        <a:spcAft>
                          <a:spcPts val="1000"/>
                        </a:spcAft>
                      </a:pPr>
                      <a:r>
                        <a:rPr lang="en-SG"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Name of Candidate</a:t>
                      </a:r>
                      <a:br>
                        <a:rPr lang="en-SG" sz="1400" b="0" i="0" dirty="0">
                          <a:solidFill>
                            <a:schemeClr val="dk1"/>
                          </a:solidFill>
                          <a:effectLst/>
                          <a:latin typeface="Arial" panose="020B0604020202020204" pitchFamily="34" charset="0"/>
                          <a:ea typeface="Calibri" panose="020F0502020204030204" pitchFamily="34" charset="0"/>
                          <a:cs typeface="Arial" panose="020B0604020202020204" pitchFamily="34" charset="0"/>
                        </a:rPr>
                      </a:br>
                      <a:r>
                        <a:rPr lang="en-US" sz="14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endParaRPr lang="en-SG" sz="14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r>
                        <a:rPr lang="en-AU" sz="14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e.g. XYZ</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437035">
                <a:tc>
                  <a:txBody>
                    <a:bodyPr/>
                    <a:lstStyle/>
                    <a:p>
                      <a:pPr>
                        <a:lnSpc>
                          <a:spcPct val="115000"/>
                        </a:lnSpc>
                        <a:spcAft>
                          <a:spcPts val="1000"/>
                        </a:spcAft>
                      </a:pPr>
                      <a:r>
                        <a:rPr lang="en-AU" sz="1400" b="1">
                          <a:solidFill>
                            <a:srgbClr val="000000"/>
                          </a:solidFill>
                          <a:effectLst/>
                          <a:latin typeface="Arial" panose="020B0604020202020204" pitchFamily="34" charset="0"/>
                          <a:ea typeface="Calibri" panose="020F0502020204030204" pitchFamily="34" charset="0"/>
                          <a:cs typeface="Arial" panose="020B0604020202020204" pitchFamily="34" charset="0"/>
                        </a:rPr>
                        <a:t>Designation</a:t>
                      </a:r>
                      <a:endParaRPr lang="en-SG"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4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961340"/>
                  </a:ext>
                </a:extLst>
              </a:tr>
              <a:tr h="317261">
                <a:tc>
                  <a:txBody>
                    <a:bodyPr/>
                    <a:lstStyle/>
                    <a:p>
                      <a:pPr>
                        <a:lnSpc>
                          <a:spcPct val="115000"/>
                        </a:lnSpc>
                        <a:spcAft>
                          <a:spcPts val="1000"/>
                        </a:spcAft>
                      </a:pPr>
                      <a:r>
                        <a:rPr lang="en-AU"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4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MALAYSIA</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bl>
          </a:graphicData>
        </a:graphic>
      </p:graphicFrame>
    </p:spTree>
    <p:extLst>
      <p:ext uri="{BB962C8B-B14F-4D97-AF65-F5344CB8AC3E}">
        <p14:creationId xmlns:p14="http://schemas.microsoft.com/office/powerpoint/2010/main" val="14024070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7680" y="1508725"/>
            <a:ext cx="11280648" cy="3200876"/>
          </a:xfrm>
          <a:prstGeom prst="rect">
            <a:avLst/>
          </a:prstGeom>
        </p:spPr>
        <p:txBody>
          <a:bodyPr wrap="square">
            <a:spAutoFit/>
          </a:bodyPr>
          <a:lstStyle/>
          <a:p>
            <a:r>
              <a:rPr lang="en-US" sz="1400" b="1" u="sng" dirty="0">
                <a:solidFill>
                  <a:srgbClr val="ED9E34"/>
                </a:solidFill>
                <a:latin typeface="Arial" panose="020B0604020202020204" pitchFamily="34" charset="0"/>
                <a:cs typeface="Arial" panose="020B0604020202020204" pitchFamily="34" charset="0"/>
              </a:rPr>
              <a:t>GUIDELINES</a:t>
            </a:r>
          </a:p>
          <a:p>
            <a:endParaRPr lang="en-US" sz="1400" dirty="0">
              <a:solidFill>
                <a:schemeClr val="accent2"/>
              </a:solidFill>
              <a:latin typeface="Arial" panose="020B0604020202020204" pitchFamily="34" charset="0"/>
              <a:cs typeface="Arial" panose="020B0604020202020204" pitchFamily="34" charset="0"/>
            </a:endParaRPr>
          </a:p>
          <a:p>
            <a:pPr marL="342900" indent="-342900">
              <a:buFont typeface="+mj-lt"/>
              <a:buAutoNum type="arabicPeriod"/>
            </a:pPr>
            <a:r>
              <a:rPr lang="en-US" sz="1200" dirty="0">
                <a:latin typeface="Arial" panose="020B0604020202020204" pitchFamily="34" charset="0"/>
                <a:cs typeface="Arial" panose="020B0604020202020204" pitchFamily="34" charset="0"/>
              </a:rPr>
              <a:t>Please refer to the HR Excellence Awards Malaysia 2026 Entry Guidelines document  for entry criteria and other specific requirements.</a:t>
            </a:r>
          </a:p>
          <a:p>
            <a:pPr marL="342900" indent="-342900">
              <a:buFont typeface="+mj-lt"/>
              <a:buAutoNum type="arabicPeriod"/>
            </a:pPr>
            <a:r>
              <a:rPr lang="en-US" sz="1200" dirty="0">
                <a:latin typeface="Arial" panose="020B0604020202020204" pitchFamily="34" charset="0"/>
                <a:cs typeface="Arial" panose="020B0604020202020204" pitchFamily="34" charset="0"/>
              </a:rPr>
              <a:t>Any sensitive or confidential information which is to be used for judging purposes only should be </a:t>
            </a:r>
            <a:r>
              <a:rPr lang="en-US" sz="1200" dirty="0">
                <a:solidFill>
                  <a:schemeClr val="bg1"/>
                </a:solidFill>
                <a:highlight>
                  <a:srgbClr val="FF0000"/>
                </a:highlight>
                <a:latin typeface="Arial" panose="020B0604020202020204" pitchFamily="34" charset="0"/>
                <a:cs typeface="Arial" panose="020B0604020202020204" pitchFamily="34" charset="0"/>
              </a:rPr>
              <a:t>highlighted in red.</a:t>
            </a:r>
          </a:p>
          <a:p>
            <a:pPr marL="342900" indent="-342900">
              <a:buFont typeface="+mj-lt"/>
              <a:buAutoNum type="arabicPeriod"/>
            </a:pPr>
            <a:r>
              <a:rPr lang="en-GB" sz="12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2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200" dirty="0">
                <a:latin typeface="Arial" panose="020B0604020202020204" pitchFamily="34" charset="0"/>
                <a:cs typeface="Arial" panose="020B0604020202020204" pitchFamily="34" charset="0"/>
              </a:rPr>
              <a:t>Please take note that we will omit Inc, Corporation, Pte. Ltd, PT, </a:t>
            </a:r>
            <a:r>
              <a:rPr lang="en-US" sz="1200" dirty="0" err="1">
                <a:latin typeface="Arial" panose="020B0604020202020204" pitchFamily="34" charset="0"/>
                <a:cs typeface="Arial" panose="020B0604020202020204" pitchFamily="34" charset="0"/>
              </a:rPr>
              <a:t>Berhad</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Sdn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Bhd</a:t>
            </a:r>
            <a:r>
              <a:rPr lang="en-US" sz="1200" dirty="0">
                <a:latin typeface="Arial" panose="020B0604020202020204" pitchFamily="34" charset="0"/>
                <a:cs typeface="Arial" panose="020B0604020202020204" pitchFamily="34" charset="0"/>
              </a:rPr>
              <a:t> and </a:t>
            </a:r>
            <a:r>
              <a:rPr lang="en-US" sz="1200" dirty="0" err="1">
                <a:latin typeface="Arial" panose="020B0604020202020204" pitchFamily="34" charset="0"/>
                <a:cs typeface="Arial" panose="020B0604020202020204" pitchFamily="34" charset="0"/>
              </a:rPr>
              <a:t>etc</a:t>
            </a:r>
            <a:r>
              <a:rPr lang="en-US" sz="1200" dirty="0">
                <a:latin typeface="Arial" panose="020B0604020202020204" pitchFamily="34" charset="0"/>
                <a:cs typeface="Arial" panose="020B0604020202020204" pitchFamily="34" charset="0"/>
              </a:rPr>
              <a:t> in order to follow our editorial design guidelines in all marketing collaterals including trophy.</a:t>
            </a:r>
          </a:p>
          <a:p>
            <a:pPr marL="342900" indent="-342900">
              <a:buFont typeface="+mj-lt"/>
              <a:buAutoNum type="arabicPeriod"/>
            </a:pPr>
            <a:r>
              <a:rPr lang="en-SG" sz="1200" dirty="0">
                <a:latin typeface="Arial" panose="020B0604020202020204" pitchFamily="34" charset="0"/>
                <a:cs typeface="Arial" panose="020B0604020202020204" pitchFamily="34" charset="0"/>
              </a:rPr>
              <a:t>Entry forms for team categories are different from the individual talents categories. Please use the correct form.</a:t>
            </a:r>
            <a:endParaRPr lang="en-US" sz="1200" dirty="0">
              <a:latin typeface="Arial" panose="020B0604020202020204" pitchFamily="34" charset="0"/>
              <a:cs typeface="Arial" panose="020B0604020202020204" pitchFamily="34" charset="0"/>
            </a:endParaRP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rgbClr val="ED9E34"/>
                </a:solidFill>
                <a:latin typeface="Arial" panose="020B0604020202020204" pitchFamily="34" charset="0"/>
                <a:cs typeface="Arial" panose="020B0604020202020204" pitchFamily="34" charset="0"/>
              </a:rPr>
              <a:t>HOW TO SUBMIT</a:t>
            </a:r>
          </a:p>
          <a:p>
            <a:endParaRPr lang="en-US" sz="1400" b="1" dirty="0">
              <a:solidFill>
                <a:schemeClr val="accent2"/>
              </a:solidFill>
              <a:latin typeface="Arial" panose="020B0604020202020204" pitchFamily="34" charset="0"/>
              <a:cs typeface="Arial" panose="020B0604020202020204" pitchFamily="34" charset="0"/>
            </a:endParaRPr>
          </a:p>
          <a:p>
            <a:pPr marL="342900" indent="-342900">
              <a:buFont typeface="+mj-lt"/>
              <a:buAutoNum type="arabicPeriod"/>
            </a:pPr>
            <a:r>
              <a:rPr lang="en-US" sz="12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2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200" dirty="0">
                <a:latin typeface="Arial" panose="020B0604020202020204" pitchFamily="34" charset="0"/>
                <a:cs typeface="Arial" panose="020B0604020202020204" pitchFamily="34" charset="0"/>
              </a:rPr>
              <a:t>Upload this core award entry form document along with the supporting documents and images, if any, </a:t>
            </a:r>
            <a:r>
              <a:rPr lang="en-US" sz="1200" dirty="0">
                <a:highlight>
                  <a:srgbClr val="FFFF00"/>
                </a:highlight>
                <a:latin typeface="Arial" panose="020B0604020202020204" pitchFamily="34" charset="0"/>
                <a:cs typeface="Arial" panose="020B0604020202020204" pitchFamily="34" charset="0"/>
                <a:hlinkClick r:id="rId2"/>
              </a:rPr>
              <a:t>here.</a:t>
            </a:r>
            <a:endParaRPr lang="en-US" sz="1200" dirty="0">
              <a:highlight>
                <a:srgbClr val="FFFF00"/>
              </a:highlight>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09954F84-1D9E-59E2-B46D-DB6DBDC2ADCA}"/>
              </a:ext>
            </a:extLst>
          </p:cNvPr>
          <p:cNvSpPr/>
          <p:nvPr/>
        </p:nvSpPr>
        <p:spPr>
          <a:xfrm>
            <a:off x="453955" y="4709601"/>
            <a:ext cx="11284089" cy="2893100"/>
          </a:xfrm>
          <a:prstGeom prst="rect">
            <a:avLst/>
          </a:prstGeom>
        </p:spPr>
        <p:txBody>
          <a:bodyPr wrap="square" numCol="2">
            <a:spAutoFit/>
          </a:bodyPr>
          <a:lstStyle/>
          <a:p>
            <a:r>
              <a:rPr lang="en-US" sz="1400" b="1" u="sng" dirty="0">
                <a:solidFill>
                  <a:srgbClr val="ED9E34"/>
                </a:solidFill>
                <a:latin typeface="Arial" panose="020B0604020202020204" pitchFamily="34" charset="0"/>
                <a:cs typeface="Arial" panose="020B0604020202020204" pitchFamily="34" charset="0"/>
              </a:rPr>
              <a:t>CONTACT US</a:t>
            </a:r>
          </a:p>
          <a:p>
            <a:endParaRPr lang="en-US" sz="1400" b="1" u="sng" dirty="0">
              <a:solidFill>
                <a:srgbClr val="ED9E34"/>
              </a:solidFill>
              <a:latin typeface="Arial" panose="020B0604020202020204" pitchFamily="34" charset="0"/>
              <a:cs typeface="Arial" panose="020B0604020202020204" pitchFamily="34" charset="0"/>
            </a:endParaRPr>
          </a:p>
          <a:p>
            <a:r>
              <a:rPr lang="en-US" sz="1400" b="1" dirty="0">
                <a:latin typeface="Arial" panose="020B0604020202020204" pitchFamily="34" charset="0"/>
                <a:ea typeface="Helvetica Neue" panose="02000503000000020004" pitchFamily="2" charset="0"/>
                <a:cs typeface="Arial" panose="020B0604020202020204" pitchFamily="34" charset="0"/>
              </a:rPr>
              <a:t>Adrian Ray</a:t>
            </a:r>
          </a:p>
          <a:p>
            <a:r>
              <a:rPr lang="en-US" sz="1400" i="1" dirty="0">
                <a:latin typeface="Arial" panose="020B0604020202020204" pitchFamily="34" charset="0"/>
                <a:ea typeface="Helvetica Neue" panose="02000503000000020004" pitchFamily="2" charset="0"/>
                <a:cs typeface="Arial" panose="020B0604020202020204" pitchFamily="34" charset="0"/>
              </a:rPr>
              <a:t>Senior Regional Project Manager</a:t>
            </a:r>
          </a:p>
          <a:p>
            <a:r>
              <a:rPr lang="en-US" sz="1400" b="1" dirty="0">
                <a:latin typeface="Arial" panose="020B0604020202020204" pitchFamily="34" charset="0"/>
                <a:ea typeface="Helvetica Neue" panose="02000503000000020004" pitchFamily="2" charset="0"/>
                <a:cs typeface="Arial" panose="020B0604020202020204" pitchFamily="34" charset="0"/>
              </a:rPr>
              <a:t>Tel: </a:t>
            </a:r>
            <a:r>
              <a:rPr lang="en-US" sz="1400" dirty="0">
                <a:latin typeface="Arial" panose="020B0604020202020204" pitchFamily="34" charset="0"/>
                <a:ea typeface="Helvetica Neue" panose="02000503000000020004" pitchFamily="2" charset="0"/>
                <a:cs typeface="Arial" panose="020B0604020202020204" pitchFamily="34" charset="0"/>
              </a:rPr>
              <a:t>+65 6692 9031 (Ext 812)</a:t>
            </a:r>
          </a:p>
          <a:p>
            <a:r>
              <a:rPr lang="en-US" sz="1400" b="1" dirty="0">
                <a:latin typeface="Arial" panose="020B0604020202020204" pitchFamily="34" charset="0"/>
                <a:ea typeface="Helvetica Neue" panose="02000503000000020004" pitchFamily="2" charset="0"/>
                <a:cs typeface="Arial" panose="020B0604020202020204" pitchFamily="34" charset="0"/>
              </a:rPr>
              <a:t>Mobile: </a:t>
            </a:r>
            <a:r>
              <a:rPr lang="en-US" sz="1400" dirty="0">
                <a:latin typeface="Arial" panose="020B0604020202020204" pitchFamily="34" charset="0"/>
                <a:ea typeface="Helvetica Neue" panose="02000503000000020004" pitchFamily="2" charset="0"/>
                <a:cs typeface="Arial" panose="020B0604020202020204" pitchFamily="34" charset="0"/>
              </a:rPr>
              <a:t>+63 997 5330 853</a:t>
            </a:r>
          </a:p>
          <a:p>
            <a:r>
              <a:rPr lang="en-US" sz="1400" b="1" dirty="0">
                <a:latin typeface="Arial" panose="020B0604020202020204" pitchFamily="34" charset="0"/>
                <a:ea typeface="Helvetica Neue" panose="02000503000000020004" pitchFamily="2" charset="0"/>
                <a:cs typeface="Arial" panose="020B0604020202020204" pitchFamily="34" charset="0"/>
              </a:rPr>
              <a:t>Email: </a:t>
            </a:r>
            <a:r>
              <a:rPr lang="en-US" sz="1400" dirty="0">
                <a:latin typeface="Arial" panose="020B0604020202020204" pitchFamily="34" charset="0"/>
                <a:ea typeface="Helvetica Neue" panose="02000503000000020004" pitchFamily="2" charset="0"/>
                <a:cs typeface="Arial" panose="020B0604020202020204" pitchFamily="34" charset="0"/>
                <a:hlinkClick r:id="rId3"/>
              </a:rPr>
              <a:t>adrianr@humanresourcesonline.net</a:t>
            </a:r>
            <a:br>
              <a:rPr lang="en-US" sz="1400" dirty="0">
                <a:latin typeface="Arial" panose="020B0604020202020204" pitchFamily="34" charset="0"/>
                <a:ea typeface="Helvetica Neue" panose="02000503000000020004" pitchFamily="2" charset="0"/>
                <a:cs typeface="Arial" panose="020B0604020202020204" pitchFamily="34" charset="0"/>
              </a:rPr>
            </a:br>
            <a:endParaRPr lang="en-US" sz="1400"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r>
              <a:rPr lang="en-US" sz="1400" b="1" dirty="0">
                <a:latin typeface="Arial" panose="020B0604020202020204" pitchFamily="34" charset="0"/>
                <a:ea typeface="Helvetica Neue" panose="02000503000000020004" pitchFamily="2" charset="0"/>
                <a:cs typeface="Arial" panose="020B0604020202020204" pitchFamily="34" charset="0"/>
              </a:rPr>
              <a:t>Sandra </a:t>
            </a:r>
            <a:r>
              <a:rPr lang="en-US" sz="1400" b="1" dirty="0" err="1">
                <a:latin typeface="Arial" panose="020B0604020202020204" pitchFamily="34" charset="0"/>
                <a:ea typeface="Helvetica Neue" panose="02000503000000020004" pitchFamily="2" charset="0"/>
                <a:cs typeface="Arial" panose="020B0604020202020204" pitchFamily="34" charset="0"/>
              </a:rPr>
              <a:t>Rones</a:t>
            </a:r>
            <a:endParaRPr lang="en-US" sz="1400" b="1" dirty="0">
              <a:latin typeface="Arial" panose="020B0604020202020204" pitchFamily="34" charset="0"/>
              <a:ea typeface="Helvetica Neue" panose="02000503000000020004" pitchFamily="2" charset="0"/>
              <a:cs typeface="Arial" panose="020B0604020202020204" pitchFamily="34" charset="0"/>
            </a:endParaRPr>
          </a:p>
          <a:p>
            <a:r>
              <a:rPr lang="en-US" sz="1400" i="1" dirty="0">
                <a:latin typeface="Arial" panose="020B0604020202020204" pitchFamily="34" charset="0"/>
                <a:ea typeface="Helvetica Neue" panose="02000503000000020004" pitchFamily="2" charset="0"/>
                <a:cs typeface="Arial" panose="020B0604020202020204" pitchFamily="34" charset="0"/>
              </a:rPr>
              <a:t>Regional Project Manager</a:t>
            </a:r>
          </a:p>
          <a:p>
            <a:r>
              <a:rPr lang="en-US" sz="1400" b="1" dirty="0">
                <a:latin typeface="Arial" panose="020B0604020202020204" pitchFamily="34" charset="0"/>
                <a:ea typeface="Helvetica Neue" panose="02000503000000020004" pitchFamily="2" charset="0"/>
                <a:cs typeface="Arial" panose="020B0604020202020204" pitchFamily="34" charset="0"/>
              </a:rPr>
              <a:t>Tel: </a:t>
            </a:r>
            <a:r>
              <a:rPr lang="en-US" sz="1400" dirty="0">
                <a:latin typeface="Arial" panose="020B0604020202020204" pitchFamily="34" charset="0"/>
                <a:ea typeface="Helvetica Neue" panose="02000503000000020004" pitchFamily="2" charset="0"/>
                <a:cs typeface="Arial" panose="020B0604020202020204" pitchFamily="34" charset="0"/>
              </a:rPr>
              <a:t>+65 6692 9031 (Ext 819)</a:t>
            </a:r>
          </a:p>
          <a:p>
            <a:r>
              <a:rPr lang="en-US" sz="1400" b="1" dirty="0">
                <a:latin typeface="Arial" panose="020B0604020202020204" pitchFamily="34" charset="0"/>
                <a:ea typeface="Helvetica Neue" panose="02000503000000020004" pitchFamily="2" charset="0"/>
                <a:cs typeface="Arial" panose="020B0604020202020204" pitchFamily="34" charset="0"/>
              </a:rPr>
              <a:t>Mobile: </a:t>
            </a:r>
            <a:r>
              <a:rPr lang="en-US" sz="1400" dirty="0">
                <a:latin typeface="Arial" panose="020B0604020202020204" pitchFamily="34" charset="0"/>
                <a:ea typeface="Helvetica Neue" panose="02000503000000020004" pitchFamily="2" charset="0"/>
                <a:cs typeface="Arial" panose="020B0604020202020204" pitchFamily="34" charset="0"/>
              </a:rPr>
              <a:t>+63 932 2917 178</a:t>
            </a:r>
          </a:p>
          <a:p>
            <a:r>
              <a:rPr lang="en-US" sz="1400" b="1" dirty="0">
                <a:latin typeface="Arial" panose="020B0604020202020204" pitchFamily="34" charset="0"/>
                <a:ea typeface="Helvetica Neue" panose="02000503000000020004" pitchFamily="2" charset="0"/>
                <a:cs typeface="Arial" panose="020B0604020202020204" pitchFamily="34" charset="0"/>
              </a:rPr>
              <a:t>Email: </a:t>
            </a:r>
            <a:r>
              <a:rPr lang="en-US" sz="1400" dirty="0">
                <a:latin typeface="Arial" panose="020B0604020202020204" pitchFamily="34" charset="0"/>
                <a:ea typeface="Helvetica Neue" panose="02000503000000020004" pitchFamily="2" charset="0"/>
                <a:cs typeface="Arial" panose="020B0604020202020204" pitchFamily="34" charset="0"/>
                <a:hlinkClick r:id="rId4"/>
              </a:rPr>
              <a:t>sandrar@humanresourcesonline.net</a:t>
            </a:r>
            <a:endParaRPr lang="en-US" sz="1400" dirty="0">
              <a:latin typeface="Arial" panose="020B0604020202020204" pitchFamily="34" charset="0"/>
              <a:ea typeface="Helvetica Neue" panose="02000503000000020004" pitchFamily="2" charset="0"/>
              <a:cs typeface="Arial" panose="020B0604020202020204" pitchFamily="34" charset="0"/>
            </a:endParaRPr>
          </a:p>
          <a:p>
            <a:endParaRPr lang="en-US" sz="14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2934399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40872"/>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latin typeface="Arial" panose="020B0604020202020204" pitchFamily="34" charset="0"/>
                <a:ea typeface="Calibri" panose="020F0502020204030204" pitchFamily="34" charset="0"/>
                <a:cs typeface="Times New Roman" panose="02020603050405020304" pitchFamily="18" charset="0"/>
              </a:rPr>
              <a:t>Section 1: Vision &amp; Goals (25%) </a:t>
            </a:r>
          </a:p>
          <a:p>
            <a:pPr>
              <a:lnSpc>
                <a:spcPct val="115000"/>
              </a:lnSpc>
              <a:spcAft>
                <a:spcPts val="1000"/>
              </a:spcAft>
            </a:pPr>
            <a:r>
              <a:rPr lang="en-AU" sz="1000" dirty="0">
                <a:latin typeface="Arial" panose="020B0604020202020204" pitchFamily="34" charset="0"/>
                <a:ea typeface="Calibri" panose="020F0502020204030204" pitchFamily="34" charset="0"/>
                <a:cs typeface="Times New Roman" panose="02020603050405020304" pitchFamily="18" charset="0"/>
              </a:rPr>
              <a:t>Please provide an overview of what the nominee for the respective individual category set out to do over the past 12 months.</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is the background of your nominee? </a:t>
            </a:r>
            <a:r>
              <a:rPr lang="en-US" sz="1000" dirty="0">
                <a:latin typeface="Arial" panose="020B0604020202020204" pitchFamily="34" charset="0"/>
                <a:ea typeface="Calibri" panose="020F0502020204030204" pitchFamily="34" charset="0"/>
                <a:cs typeface="Times New Roman" panose="02020603050405020304" pitchFamily="18" charset="0"/>
              </a:rPr>
              <a:t>His / her vision for HR in the </a:t>
            </a:r>
            <a:r>
              <a:rPr lang="en-US" sz="1000" dirty="0" err="1">
                <a:latin typeface="Arial" panose="020B0604020202020204" pitchFamily="34" charset="0"/>
                <a:ea typeface="Calibri" panose="020F0502020204030204" pitchFamily="34" charset="0"/>
                <a:cs typeface="Times New Roman" panose="02020603050405020304" pitchFamily="18" charset="0"/>
              </a:rPr>
              <a:t>organisation</a:t>
            </a:r>
            <a:r>
              <a:rPr lang="en-US" sz="1000" dirty="0">
                <a:latin typeface="Arial" panose="020B0604020202020204" pitchFamily="34" charset="0"/>
                <a:ea typeface="Calibri" panose="020F0502020204030204" pitchFamily="34" charset="0"/>
                <a:cs typeface="Times New Roman" panose="02020603050405020304" pitchFamily="18" charset="0"/>
              </a:rPr>
              <a:t>?</a:t>
            </a: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did your nominee set out to achieve 12 months ago?</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Detail attributes this individual possesses that benefit the business. </a:t>
            </a: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List your nominee’s innovative approach to people management, taking into account challenges to your industry sector and the business model in which you operate.</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How would colleagues describe this individual? What are some personal attributes?</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are some innovative and / or new changes implemented and / or challenged by the nominee? What is the expected business ROI from the changes incorporated?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Please include some testimonials from peers/senior management/clients.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77818"/>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2953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92382"/>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latin typeface="Arial" panose="020B0604020202020204" pitchFamily="34" charset="0"/>
                <a:ea typeface="Calibri" panose="020F0502020204030204" pitchFamily="34" charset="0"/>
                <a:cs typeface="Times New Roman" panose="02020603050405020304" pitchFamily="18" charset="0"/>
              </a:rPr>
              <a:t>Section 2: Implementation (25%) </a:t>
            </a:r>
          </a:p>
          <a:p>
            <a:pPr>
              <a:lnSpc>
                <a:spcPct val="115000"/>
              </a:lnSpc>
              <a:spcAft>
                <a:spcPts val="1000"/>
              </a:spcAft>
            </a:pPr>
            <a:r>
              <a:rPr lang="en-AU" sz="1000" dirty="0">
                <a:latin typeface="Arial" panose="020B0604020202020204" pitchFamily="34" charset="0"/>
                <a:ea typeface="Calibri" panose="020F0502020204030204" pitchFamily="34" charset="0"/>
                <a:cs typeface="Times New Roman" panose="02020603050405020304" pitchFamily="18" charset="0"/>
              </a:rPr>
              <a:t>This section is for you to provide an overview of how your nominee for the respective category worked towards achieving his / her objectives over the past 12 months. You can choose to highlight one particular programme and / or initiative or multiple projects.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are some initiatives / programmes led by this individual from his/her managerial leadership?</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How did your nominee decide on the particular strategy s / he followed?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business problem(s) is your nominee trying to address?</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A clear narrative that demonstrates why the strategy was implemented and how it is having an impact on the organisation.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challenges did your nominee encounter and how did s / he solve them?</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Please explain in greater detail a situation in which this individual stepped up.</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How has this individual gone above and beyond for his / her team?</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How is this nominee’s implementation different or unique?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How did the individual get the buy-in from the respective stakeholders?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228600"/>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5366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77818"/>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29407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76218"/>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latin typeface="Arial" panose="020B0604020202020204" pitchFamily="34" charset="0"/>
                <a:ea typeface="Calibri" panose="020F0502020204030204" pitchFamily="34" charset="0"/>
                <a:cs typeface="Times New Roman" panose="02020603050405020304" pitchFamily="18" charset="0"/>
              </a:rPr>
              <a:t>Section 3: Impact (25%) </a:t>
            </a:r>
          </a:p>
          <a:p>
            <a:pPr>
              <a:lnSpc>
                <a:spcPct val="115000"/>
              </a:lnSpc>
              <a:spcAft>
                <a:spcPts val="1000"/>
              </a:spcAft>
            </a:pPr>
            <a:r>
              <a:rPr lang="en-AU" sz="1000" dirty="0">
                <a:latin typeface="Arial" panose="020B0604020202020204" pitchFamily="34" charset="0"/>
                <a:ea typeface="Calibri" panose="020F0502020204030204" pitchFamily="34" charset="0"/>
                <a:cs typeface="Times New Roman" panose="02020603050405020304" pitchFamily="18" charset="0"/>
              </a:rPr>
              <a:t>This section is for you to provide an overview of what your nominee for the respective category has achieved over the past 12 months.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HR metrics did your nominee achieve?</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How did your nominee contribute to your organisation’s commercial / business goals?</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was the feedback from stakeholders (employees, line management, top management) post implementation?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Please list the primary and secondary impact.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Evidence of success: How has the idea / strategy strengthened the organisation? Please use metrics, anecdotes and case studies.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Judges will consider feedback from stakeholders.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8940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77818"/>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427792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TotalTime>
  <Words>1520</Words>
  <Application>Microsoft Office PowerPoint</Application>
  <PresentationFormat>Widescreen</PresentationFormat>
  <Paragraphs>377</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Helvetica CE 55 Roman</vt: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Vethini Sanmugam</dc:creator>
  <cp:lastModifiedBy>Joleen Quek</cp:lastModifiedBy>
  <cp:revision>14</cp:revision>
  <dcterms:created xsi:type="dcterms:W3CDTF">2024-01-04T03:38:35Z</dcterms:created>
  <dcterms:modified xsi:type="dcterms:W3CDTF">2026-03-20T03:47:02Z</dcterms:modified>
</cp:coreProperties>
</file>