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69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adrianr@humanresourcesonline.net" TargetMode="External"/><Relationship Id="rId2" Type="http://schemas.openxmlformats.org/officeDocument/2006/relationships/hyperlink" Target="https://awards.humanresourcesonline.net/hr-excellence-awards-my/" TargetMode="External"/><Relationship Id="rId1" Type="http://schemas.openxmlformats.org/officeDocument/2006/relationships/slideLayout" Target="../slideLayouts/slideLayout2.xml"/><Relationship Id="rId4" Type="http://schemas.openxmlformats.org/officeDocument/2006/relationships/hyperlink" Target="mailto:sandrar@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3931815" y="5372667"/>
            <a:ext cx="7059091" cy="707886"/>
          </a:xfrm>
          <a:prstGeom prst="rect">
            <a:avLst/>
          </a:prstGeom>
          <a:noFill/>
        </p:spPr>
        <p:txBody>
          <a:bodyPr wrap="square" rtlCol="0">
            <a:spAutoFit/>
          </a:bodyPr>
          <a:lstStyle/>
          <a:p>
            <a:r>
              <a:rPr lang="en-US" sz="4000" dirty="0">
                <a:solidFill>
                  <a:schemeClr val="bg1"/>
                </a:solidFill>
                <a:latin typeface="DIN 2014" panose="020B0504020202020204" pitchFamily="34" charset="0"/>
                <a:ea typeface="DIN 2014" panose="020B0504020202020204" pitchFamily="34" charset="0"/>
                <a:cs typeface="Arial" panose="020B0604020202020204" pitchFamily="34" charset="0"/>
              </a:rPr>
              <a:t>MALAYSIA</a:t>
            </a:r>
            <a:endParaRPr lang="en-SG" sz="4000" dirty="0">
              <a:solidFill>
                <a:schemeClr val="bg1"/>
              </a:solidFill>
              <a:latin typeface="Arial" panose="020B0604020202020204" pitchFamily="34" charset="0"/>
              <a:ea typeface="DIN 2014 Bold" pitchFamily="34" charset="0"/>
              <a:cs typeface="Arial" panose="020B0604020202020204" pitchFamily="34" charset="0"/>
            </a:endParaRPr>
          </a:p>
        </p:txBody>
      </p:sp>
      <p:sp>
        <p:nvSpPr>
          <p:cNvPr id="3" name="TextBox 2">
            <a:extLst>
              <a:ext uri="{FF2B5EF4-FFF2-40B4-BE49-F238E27FC236}">
                <a16:creationId xmlns:a16="http://schemas.microsoft.com/office/drawing/2014/main" id="{3C6EBEE8-9610-B6F4-714F-DD3B012BDA91}"/>
              </a:ext>
            </a:extLst>
          </p:cNvPr>
          <p:cNvSpPr txBox="1"/>
          <p:nvPr/>
        </p:nvSpPr>
        <p:spPr>
          <a:xfrm>
            <a:off x="3986133" y="6031910"/>
            <a:ext cx="4300397" cy="307777"/>
          </a:xfrm>
          <a:prstGeom prst="rect">
            <a:avLst/>
          </a:prstGeom>
          <a:noFill/>
        </p:spPr>
        <p:txBody>
          <a:bodyPr wrap="square" rtlCol="0">
            <a:spAutoFit/>
          </a:bodyPr>
          <a:lstStyle/>
          <a:p>
            <a:r>
              <a:rPr lang="en-US" sz="1400" dirty="0">
                <a:solidFill>
                  <a:schemeClr val="bg1"/>
                </a:solidFill>
                <a:latin typeface="Arial" panose="020B0604020202020204" pitchFamily="34" charset="0"/>
                <a:ea typeface="DIN 2014 Bold" pitchFamily="34" charset="0"/>
                <a:cs typeface="Arial" panose="020B0604020202020204" pitchFamily="34" charset="0"/>
              </a:rPr>
              <a:t>ENTRY FORM (TALENT)</a:t>
            </a:r>
            <a:endParaRPr lang="en-SG" sz="1400" dirty="0"/>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 (25%) </a:t>
            </a:r>
            <a:br>
              <a:rPr lang="en-AU" sz="1000" b="1" u="sng" dirty="0">
                <a:effectLst/>
                <a:latin typeface="Arial" panose="020B0604020202020204" pitchFamily="34" charset="0"/>
                <a:ea typeface="Calibri" panose="020F0502020204030204" pitchFamily="34" charset="0"/>
                <a:cs typeface="Times New Roman" panose="02020603050405020304" pitchFamily="18" charset="0"/>
              </a:rPr>
            </a:b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HR policy changes?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other support areas your nominee could benefit from in the future?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your team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6D1972D1-72A6-C284-6BB3-85D1BDE07302}"/>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38732F0D-F69A-32A5-339E-3781637FE7C4}"/>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4083846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3408522457"/>
              </p:ext>
            </p:extLst>
          </p:nvPr>
        </p:nvGraphicFramePr>
        <p:xfrm>
          <a:off x="2032000" y="3610001"/>
          <a:ext cx="8128000" cy="200501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SG"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Name of Candidate</a:t>
                      </a:r>
                      <a:endParaRPr lang="en-SG" sz="16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200" b="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Designation</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Malaysia</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marR="0" lvl="0" indent="180340" algn="ctr" defTabSz="914400" rtl="0" eaLnBrk="1" fontAlgn="auto" latinLnBrk="0" hangingPunct="1">
                        <a:lnSpc>
                          <a:spcPct val="115000"/>
                        </a:lnSpc>
                        <a:spcBef>
                          <a:spcPts val="200"/>
                        </a:spcBef>
                        <a:spcAft>
                          <a:spcPts val="1000"/>
                        </a:spcAft>
                        <a:buClrTx/>
                        <a:buSzTx/>
                        <a:buFontTx/>
                        <a:buNone/>
                        <a:tabLst/>
                        <a:defRPr/>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This is only for individual winners 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
        <p:nvSpPr>
          <p:cNvPr id="2" name="TextBox 1">
            <a:extLst>
              <a:ext uri="{FF2B5EF4-FFF2-40B4-BE49-F238E27FC236}">
                <a16:creationId xmlns:a16="http://schemas.microsoft.com/office/drawing/2014/main" id="{67F5C509-77A3-17A6-285C-A22EA7BA06FD}"/>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628581"/>
            <a:ext cx="11098937" cy="3323987"/>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Malaysia 2023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a:latin typeface="Arial" panose="020B0604020202020204" pitchFamily="34" charset="0"/>
                <a:cs typeface="Arial" panose="020B0604020202020204" pitchFamily="34" charset="0"/>
              </a:rPr>
              <a:t>Please </a:t>
            </a:r>
            <a:r>
              <a:rPr lang="en-US" sz="1400" dirty="0">
                <a:latin typeface="Arial" panose="020B0604020202020204" pitchFamily="34" charset="0"/>
                <a:cs typeface="Arial" panose="020B0604020202020204" pitchFamily="34" charset="0"/>
              </a:rPr>
              <a:t>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endParaRPr lang="en-US" sz="1400" dirty="0">
              <a:highlight>
                <a:srgbClr val="FFFF00"/>
              </a:highlight>
              <a:latin typeface="Arial" panose="020B0604020202020204" pitchFamily="34" charset="0"/>
              <a:cs typeface="Arial" panose="020B0604020202020204" pitchFamily="34" charset="0"/>
            </a:endParaRP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11F1758-2949-AA09-6DA6-FF9F36B79039}"/>
              </a:ext>
            </a:extLst>
          </p:cNvPr>
          <p:cNvSpPr txBox="1"/>
          <p:nvPr/>
        </p:nvSpPr>
        <p:spPr>
          <a:xfrm>
            <a:off x="619587" y="4828335"/>
            <a:ext cx="8551045" cy="2677656"/>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p>
          <a:p>
            <a:r>
              <a:rPr lang="en-US" sz="1400" b="1" dirty="0">
                <a:latin typeface="Arial" panose="020B0604020202020204" pitchFamily="34" charset="0"/>
                <a:ea typeface="Helvetica Neue" panose="02000503000000020004" pitchFamily="2" charset="0"/>
                <a:cs typeface="Arial" panose="020B0604020202020204" pitchFamily="34" charset="0"/>
              </a:rPr>
              <a:t>Adrian Ray</a:t>
            </a:r>
          </a:p>
          <a:p>
            <a:r>
              <a:rPr lang="en-US" sz="1400" i="1" dirty="0">
                <a:latin typeface="Arial" panose="020B0604020202020204" pitchFamily="34" charset="0"/>
                <a:ea typeface="Helvetica Neue" panose="02000503000000020004" pitchFamily="2" charset="0"/>
                <a:cs typeface="Arial" panose="020B0604020202020204" pitchFamily="34" charset="0"/>
              </a:rPr>
              <a:t>Senior Regional Project Manager</a:t>
            </a:r>
          </a:p>
          <a:p>
            <a:r>
              <a:rPr lang="en-US" sz="1400" b="1" dirty="0">
                <a:latin typeface="Arial" panose="020B0604020202020204" pitchFamily="34" charset="0"/>
                <a:ea typeface="Helvetica Neue" panose="02000503000000020004" pitchFamily="2" charset="0"/>
                <a:cs typeface="Arial" panose="020B0604020202020204" pitchFamily="34" charset="0"/>
              </a:rPr>
              <a:t>Tel: </a:t>
            </a:r>
            <a:r>
              <a:rPr lang="en-US" sz="1400" dirty="0">
                <a:latin typeface="Arial" panose="020B0604020202020204" pitchFamily="34" charset="0"/>
                <a:ea typeface="Helvetica Neue" panose="02000503000000020004" pitchFamily="2" charset="0"/>
                <a:cs typeface="Arial" panose="020B0604020202020204" pitchFamily="34" charset="0"/>
              </a:rPr>
              <a:t>+65 6692 9031 Ext 812</a:t>
            </a:r>
          </a:p>
          <a:p>
            <a:r>
              <a:rPr lang="en-US" sz="1400" b="1" dirty="0">
                <a:latin typeface="Arial" panose="020B0604020202020204" pitchFamily="34" charset="0"/>
                <a:ea typeface="Helvetica Neue" panose="02000503000000020004" pitchFamily="2" charset="0"/>
                <a:cs typeface="Arial" panose="020B0604020202020204" pitchFamily="34" charset="0"/>
              </a:rPr>
              <a:t>Mobile: </a:t>
            </a:r>
            <a:r>
              <a:rPr lang="en-US" sz="1400" dirty="0">
                <a:latin typeface="Arial" panose="020B0604020202020204" pitchFamily="34" charset="0"/>
                <a:ea typeface="Helvetica Neue" panose="02000503000000020004" pitchFamily="2" charset="0"/>
                <a:cs typeface="Arial" panose="020B0604020202020204" pitchFamily="34" charset="0"/>
              </a:rPr>
              <a:t>+63 9975330853</a:t>
            </a:r>
          </a:p>
          <a:p>
            <a:r>
              <a:rPr lang="en-US" sz="1400" b="1" dirty="0">
                <a:latin typeface="Arial" panose="020B0604020202020204" pitchFamily="34" charset="0"/>
                <a:ea typeface="Helvetica Neue" panose="02000503000000020004" pitchFamily="2" charset="0"/>
                <a:cs typeface="Arial" panose="020B0604020202020204" pitchFamily="34" charset="0"/>
              </a:rPr>
              <a:t>Email: </a:t>
            </a:r>
            <a:r>
              <a:rPr lang="en-US" sz="1400" dirty="0">
                <a:latin typeface="Arial" panose="020B0604020202020204" pitchFamily="34" charset="0"/>
                <a:ea typeface="Helvetica Neue" panose="02000503000000020004" pitchFamily="2" charset="0"/>
                <a:cs typeface="Arial" panose="020B0604020202020204" pitchFamily="34" charset="0"/>
                <a:hlinkClick r:id="rId3"/>
              </a:rPr>
              <a:t>adrianr@humanresourcesonline.net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r>
              <a:rPr lang="en-US" sz="1400" b="1" dirty="0">
                <a:latin typeface="Arial" panose="020B0604020202020204" pitchFamily="34" charset="0"/>
                <a:ea typeface="Helvetica Neue" panose="02000503000000020004" pitchFamily="2" charset="0"/>
                <a:cs typeface="Arial" panose="020B0604020202020204" pitchFamily="34" charset="0"/>
              </a:rPr>
              <a:t>Sandra </a:t>
            </a:r>
            <a:r>
              <a:rPr lang="en-US" sz="1400" b="1" dirty="0" err="1">
                <a:latin typeface="Arial" panose="020B0604020202020204" pitchFamily="34" charset="0"/>
                <a:ea typeface="Helvetica Neue" panose="02000503000000020004" pitchFamily="2" charset="0"/>
                <a:cs typeface="Arial" panose="020B0604020202020204" pitchFamily="34" charset="0"/>
              </a:rPr>
              <a:t>Rones</a:t>
            </a:r>
            <a:endParaRPr lang="en-US" sz="1400" b="1" dirty="0">
              <a:latin typeface="Arial" panose="020B0604020202020204" pitchFamily="34" charset="0"/>
              <a:ea typeface="Helvetica Neue" panose="02000503000000020004" pitchFamily="2" charset="0"/>
              <a:cs typeface="Arial" panose="020B0604020202020204" pitchFamily="34" charset="0"/>
            </a:endParaRPr>
          </a:p>
          <a:p>
            <a:r>
              <a:rPr lang="en-US" sz="1400" i="1" dirty="0">
                <a:latin typeface="Arial" panose="020B0604020202020204" pitchFamily="34" charset="0"/>
                <a:ea typeface="Helvetica Neue" panose="02000503000000020004" pitchFamily="2" charset="0"/>
                <a:cs typeface="Arial" panose="020B0604020202020204" pitchFamily="34" charset="0"/>
              </a:rPr>
              <a:t>Regional Project Manager</a:t>
            </a:r>
          </a:p>
          <a:p>
            <a:r>
              <a:rPr lang="en-US" sz="1400" b="1" dirty="0">
                <a:latin typeface="Arial" panose="020B0604020202020204" pitchFamily="34" charset="0"/>
                <a:ea typeface="Helvetica Neue" panose="02000503000000020004" pitchFamily="2" charset="0"/>
                <a:cs typeface="Arial" panose="020B0604020202020204" pitchFamily="34" charset="0"/>
              </a:rPr>
              <a:t>Tel: </a:t>
            </a:r>
            <a:r>
              <a:rPr lang="en-US" sz="1400" dirty="0">
                <a:latin typeface="Arial" panose="020B0604020202020204" pitchFamily="34" charset="0"/>
                <a:ea typeface="Helvetica Neue" panose="02000503000000020004" pitchFamily="2" charset="0"/>
                <a:cs typeface="Arial" panose="020B0604020202020204" pitchFamily="34" charset="0"/>
              </a:rPr>
              <a:t>+65 6692 9031 Ext 819</a:t>
            </a:r>
          </a:p>
          <a:p>
            <a:r>
              <a:rPr lang="en-US" sz="1400" b="1" dirty="0">
                <a:latin typeface="Arial" panose="020B0604020202020204" pitchFamily="34" charset="0"/>
                <a:ea typeface="Helvetica Neue" panose="02000503000000020004" pitchFamily="2" charset="0"/>
                <a:cs typeface="Arial" panose="020B0604020202020204" pitchFamily="34" charset="0"/>
              </a:rPr>
              <a:t>Mobile: </a:t>
            </a:r>
            <a:r>
              <a:rPr lang="en-US" sz="1400" dirty="0">
                <a:latin typeface="Arial" panose="020B0604020202020204" pitchFamily="34" charset="0"/>
                <a:ea typeface="Helvetica Neue" panose="02000503000000020004" pitchFamily="2" charset="0"/>
                <a:cs typeface="Arial" panose="020B0604020202020204" pitchFamily="34" charset="0"/>
              </a:rPr>
              <a:t>+63 9322917178</a:t>
            </a:r>
          </a:p>
          <a:p>
            <a:r>
              <a:rPr lang="en-US" sz="1400" b="1" dirty="0">
                <a:latin typeface="Arial" panose="020B0604020202020204" pitchFamily="34" charset="0"/>
                <a:ea typeface="Helvetica Neue" panose="02000503000000020004" pitchFamily="2" charset="0"/>
                <a:cs typeface="Arial" panose="020B0604020202020204" pitchFamily="34" charset="0"/>
              </a:rPr>
              <a:t>Email: </a:t>
            </a:r>
            <a:r>
              <a:rPr lang="en-US" sz="1400" dirty="0">
                <a:latin typeface="Arial" panose="020B0604020202020204" pitchFamily="34" charset="0"/>
                <a:ea typeface="Helvetica Neue" panose="02000503000000020004" pitchFamily="2" charset="0"/>
                <a:cs typeface="Arial" panose="020B0604020202020204" pitchFamily="34" charset="0"/>
                <a:hlinkClick r:id="rId4"/>
              </a:rPr>
              <a:t>sandrar@humanresourcesonline.net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
        <p:nvSpPr>
          <p:cNvPr id="3" name="TextBox 2">
            <a:extLst>
              <a:ext uri="{FF2B5EF4-FFF2-40B4-BE49-F238E27FC236}">
                <a16:creationId xmlns:a16="http://schemas.microsoft.com/office/drawing/2014/main" id="{72C74F0B-4D5C-B9D6-2FDF-04AD7BDF3B51}"/>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8"/>
            <a:ext cx="11823576" cy="470884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br>
              <a:rPr lang="en-AU" sz="1000" b="1" u="sng" dirty="0">
                <a:effectLst/>
                <a:latin typeface="Arial" panose="020B0604020202020204" pitchFamily="34" charset="0"/>
                <a:ea typeface="Calibri" panose="020F0502020204030204" pitchFamily="34" charset="0"/>
                <a:cs typeface="Times New Roman" panose="02020603050405020304" pitchFamily="18" charset="0"/>
              </a:rPr>
            </a:br>
            <a:r>
              <a:rPr lang="en-AU" sz="1000" dirty="0">
                <a:effectLst/>
                <a:latin typeface="Arial" panose="020B0604020202020204" pitchFamily="34" charset="0"/>
                <a:ea typeface="Calibri" panose="020F0502020204030204" pitchFamily="34" charset="0"/>
                <a:cs typeface="Times New Roman" panose="02020603050405020304" pitchFamily="18" charset="0"/>
              </a:rPr>
              <a:t>Please provide an overview of what the nominee for the respective </a:t>
            </a:r>
            <a:r>
              <a:rPr lang="en-AU" sz="1000" dirty="0">
                <a:latin typeface="Arial" panose="020B0604020202020204" pitchFamily="34" charset="0"/>
                <a:ea typeface="Calibri" panose="020F0502020204030204" pitchFamily="34" charset="0"/>
                <a:cs typeface="Times New Roman" panose="02020603050405020304" pitchFamily="18" charset="0"/>
              </a:rPr>
              <a:t>individual </a:t>
            </a:r>
            <a:r>
              <a:rPr lang="en-AU" sz="1000" dirty="0">
                <a:effectLst/>
                <a:latin typeface="Arial" panose="020B0604020202020204" pitchFamily="34" charset="0"/>
                <a:ea typeface="Calibri" panose="020F0502020204030204" pitchFamily="34" charset="0"/>
                <a:cs typeface="Times New Roman" panose="02020603050405020304" pitchFamily="18" charset="0"/>
              </a:rPr>
              <a:t>category set out to do over the past 12 months.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is the background of your nominee? What areas of HR is your nominee responsible for?</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did your nominee set out to achieve 12 months ago?</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Detail attributes this individual possesses that benefit the business. What is his/her vision for HR in the organisation?</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List your nominee’s innovative approach to people management, taking into account challenges to your industry sector and the business model in which you operate.</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would colleagues describe this individual? What are some good personal attributes?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changes implemented and/or challenged by the nominee?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is the expected business ROI from the changes incorporated?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50D4D01B-67CB-5257-AD79-2DF4FFED80B6}"/>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48F42F83-72C0-8137-5122-C7C127B8FF10}"/>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Implementation (25%) </a:t>
            </a:r>
            <a:br>
              <a:rPr lang="en-AU" sz="1000" b="1" u="sng" dirty="0">
                <a:effectLst/>
                <a:latin typeface="Arial" panose="020B0604020202020204" pitchFamily="34" charset="0"/>
                <a:ea typeface="Calibri" panose="020F0502020204030204" pitchFamily="34" charset="0"/>
                <a:cs typeface="Times New Roman" panose="02020603050405020304" pitchFamily="18" charset="0"/>
              </a:rPr>
            </a:b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respective category worked towards achieving his/her objectives over the past 12 months. You can choose to highlight one particular programme and/or initiative or multiple projects.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initiatives/programmes led by this individual from his/her managerial leadership?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did your nominee decide on the particular strategy s/he followed?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business problem(s) is your nominee trying to address?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challenges did your nominee encounter and how did s/he solve them?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explain in greater detail a situation in which this individual stepped up.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has this individual gone above and beyond for his/her team?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is this nominee’s implementation different or unique?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did the individual get the buy-in from the respective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228600"/>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4014C034-8200-829B-FEBA-EB7A0D220483}"/>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618A178C-E184-4605-5819-DBDB8C703764}"/>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(25%) </a:t>
            </a:r>
            <a:br>
              <a:rPr lang="en-AU" sz="1000" b="1" u="sng" dirty="0">
                <a:effectLst/>
                <a:latin typeface="Arial" panose="020B0604020202020204" pitchFamily="34" charset="0"/>
                <a:ea typeface="Calibri" panose="020F0502020204030204" pitchFamily="34" charset="0"/>
                <a:cs typeface="Times New Roman" panose="02020603050405020304" pitchFamily="18" charset="0"/>
              </a:rPr>
            </a:b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respective category has achieved over the past 12 months.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HR metrics did your nominee achieve?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did your nominee contribute to your organisation’s commercial/business goals?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was the feedback from stakeholders (employees, line management, top management) post implementation?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list the primary and secondary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Evidence of success: How has the idea/strategy strengthened the organisation? Please use metrics, anecdotes and case studies.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Judges will consider feedback from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77F67B52-1802-E89D-E41A-D80FD4BD3E2F}"/>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68582"/>
            <a:ext cx="11823576" cy="48789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51022704-8B00-805A-3C8E-835644A141A7}"/>
              </a:ext>
            </a:extLst>
          </p:cNvPr>
          <p:cNvSpPr txBox="1"/>
          <p:nvPr/>
        </p:nvSpPr>
        <p:spPr>
          <a:xfrm>
            <a:off x="3002435" y="925130"/>
            <a:ext cx="1810800" cy="307777"/>
          </a:xfrm>
          <a:prstGeom prst="rect">
            <a:avLst/>
          </a:prstGeom>
          <a:noFill/>
        </p:spPr>
        <p:txBody>
          <a:bodyPr wrap="square" rtlCol="0">
            <a:spAutoFit/>
          </a:bodyPr>
          <a:lstStyle/>
          <a:p>
            <a:r>
              <a:rPr lang="en-US" sz="1400" dirty="0">
                <a:solidFill>
                  <a:schemeClr val="bg1"/>
                </a:solidFill>
                <a:latin typeface="DIN 2014" panose="020B0504020202020204" pitchFamily="34" charset="0"/>
                <a:ea typeface="DIN 2014" panose="020B0504020202020204" pitchFamily="34" charset="0"/>
              </a:rPr>
              <a:t>MALAYSIA</a:t>
            </a:r>
            <a:endParaRPr lang="en-SG" sz="140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TotalTime>
  <Words>1401</Words>
  <Application>Microsoft Office PowerPoint</Application>
  <PresentationFormat>Widescreen</PresentationFormat>
  <Paragraphs>336</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DIN 2014</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Light House</cp:lastModifiedBy>
  <cp:revision>22</cp:revision>
  <dcterms:created xsi:type="dcterms:W3CDTF">2023-03-16T08:53:29Z</dcterms:created>
  <dcterms:modified xsi:type="dcterms:W3CDTF">2023-05-22T07:03:26Z</dcterms:modified>
</cp:coreProperties>
</file>