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69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adrianr@humanresourcesonline.net" TargetMode="External"/><Relationship Id="rId2" Type="http://schemas.openxmlformats.org/officeDocument/2006/relationships/hyperlink" Target="https://awards.humanresourcesonline.net/hr-excellence-awards-my/" TargetMode="External"/><Relationship Id="rId1" Type="http://schemas.openxmlformats.org/officeDocument/2006/relationships/slideLayout" Target="../slideLayouts/slideLayout2.xml"/><Relationship Id="rId4" Type="http://schemas.openxmlformats.org/officeDocument/2006/relationships/hyperlink" Target="mailto:sandr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3931816" y="5372669"/>
            <a:ext cx="6624736" cy="523220"/>
          </a:xfrm>
          <a:prstGeom prst="rect">
            <a:avLst/>
          </a:prstGeom>
          <a:noFill/>
        </p:spPr>
        <p:txBody>
          <a:bodyPr wrap="square" rtlCol="0">
            <a:spAutoFit/>
          </a:bodyPr>
          <a:lstStyle/>
          <a:p>
            <a:r>
              <a:rPr lang="en-US" sz="2800" b="1" dirty="0">
                <a:solidFill>
                  <a:schemeClr val="bg1"/>
                </a:solidFill>
                <a:latin typeface="DIN 2014" panose="020B0504020202020204" pitchFamily="34" charset="0"/>
                <a:ea typeface="DIN 2014" panose="020B0504020202020204" pitchFamily="34" charset="0"/>
                <a:cs typeface="Arial" panose="020B0604020202020204" pitchFamily="34" charset="0"/>
              </a:rPr>
              <a:t>MALAYSIA</a:t>
            </a:r>
            <a:r>
              <a:rPr lang="en-US" sz="1600" b="1" dirty="0">
                <a:solidFill>
                  <a:schemeClr val="bg1"/>
                </a:solidFill>
                <a:latin typeface="Arial" panose="020B0604020202020204" pitchFamily="34" charset="0"/>
                <a:ea typeface="DIN 2014 Bold" pitchFamily="34" charset="0"/>
                <a:cs typeface="Arial" panose="020B0604020202020204" pitchFamily="34" charset="0"/>
              </a:rPr>
              <a:t> </a:t>
            </a:r>
          </a:p>
        </p:txBody>
      </p:sp>
      <p:sp>
        <p:nvSpPr>
          <p:cNvPr id="3" name="TextBox 2">
            <a:extLst>
              <a:ext uri="{FF2B5EF4-FFF2-40B4-BE49-F238E27FC236}">
                <a16:creationId xmlns:a16="http://schemas.microsoft.com/office/drawing/2014/main" id="{D8F2E894-AC73-54A4-1E2A-F1D47D66F42F}"/>
              </a:ext>
            </a:extLst>
          </p:cNvPr>
          <p:cNvSpPr txBox="1"/>
          <p:nvPr/>
        </p:nvSpPr>
        <p:spPr>
          <a:xfrm>
            <a:off x="3931816" y="5895889"/>
            <a:ext cx="2575516" cy="307777"/>
          </a:xfrm>
          <a:prstGeom prst="rect">
            <a:avLst/>
          </a:prstGeom>
          <a:noFill/>
        </p:spPr>
        <p:txBody>
          <a:bodyPr wrap="square" rtlCol="0">
            <a:spAutoFit/>
          </a:bodyPr>
          <a:lstStyle/>
          <a:p>
            <a:r>
              <a:rPr lang="en-US" sz="1400" dirty="0">
                <a:solidFill>
                  <a:schemeClr val="bg1"/>
                </a:solidFill>
                <a:latin typeface="Arial" panose="020B0604020202020204" pitchFamily="34" charset="0"/>
                <a:ea typeface="DIN 2014 Bold" pitchFamily="34" charset="0"/>
                <a:cs typeface="Arial" panose="020B0604020202020204" pitchFamily="34" charset="0"/>
              </a:rPr>
              <a:t>ENTRY FORM (TEAM)</a:t>
            </a:r>
            <a:endParaRPr lang="en-SG" sz="1400"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a:t>
            </a:r>
            <a:r>
              <a:rPr lang="en-US" sz="1000" b="1" u="sng">
                <a:effectLst/>
                <a:latin typeface="Arial" panose="020B0604020202020204" pitchFamily="34" charset="0"/>
                <a:ea typeface="Calibri" panose="020F0502020204030204" pitchFamily="34" charset="0"/>
                <a:cs typeface="Times New Roman" panose="02020603050405020304" pitchFamily="18" charset="0"/>
              </a:rPr>
              <a:t>%) </a:t>
            </a:r>
            <a:br>
              <a:rPr lang="en-US" sz="1000" b="1" u="sng">
                <a:effectLst/>
                <a:latin typeface="Arial" panose="020B0604020202020204" pitchFamily="34" charset="0"/>
                <a:ea typeface="Calibri" panose="020F0502020204030204" pitchFamily="34" charset="0"/>
                <a:cs typeface="Arial" panose="020B0604020202020204" pitchFamily="34" charset="0"/>
              </a:rPr>
            </a:br>
            <a:r>
              <a:rPr lang="en-US" sz="1000">
                <a:effectLst/>
                <a:latin typeface="Arial" panose="020B0604020202020204" pitchFamily="34" charset="0"/>
                <a:ea typeface="Calibri" panose="020F0502020204030204" pitchFamily="34" charset="0"/>
                <a:cs typeface="Times New Roman" panose="02020603050405020304" pitchFamily="18" charset="0"/>
              </a:rPr>
              <a:t>This </a:t>
            </a:r>
            <a:r>
              <a:rPr lang="en-US" sz="1000" dirty="0">
                <a:effectLst/>
                <a:latin typeface="Arial" panose="020B0604020202020204" pitchFamily="34" charset="0"/>
                <a:ea typeface="Calibri" panose="020F0502020204030204" pitchFamily="34" charset="0"/>
                <a:cs typeface="Times New Roman" panose="02020603050405020304" pitchFamily="18" charset="0"/>
              </a:rPr>
              <a:t>section is for you to set out for the judges how you intend to build on the benefits your organisation gained after implementation of your strategy. </a:t>
            </a: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other objectives do you plan to pursue next?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Has the successful implementation of your strategy affected the strategic planning process of other areas of your </a:t>
            </a:r>
            <a:r>
              <a:rPr lang="en-US" sz="1000" i="1"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i="1"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has the implementation of your strategic plan taught you about what else is achievable?</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are some other support areas the implementation could benefit from in the future? </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F692091D-8744-7499-FCF6-025DE9FE2D20}"/>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6ACB04C-5B97-F4C2-197D-97FE6E4797D6}"/>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408384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3477206919"/>
              </p:ext>
            </p:extLst>
          </p:nvPr>
        </p:nvGraphicFramePr>
        <p:xfrm>
          <a:off x="2032000" y="3610001"/>
          <a:ext cx="8128000" cy="16341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Your Organisation Name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 Pte Ltd</a:t>
                      </a:r>
                      <a:r>
                        <a:rPr lang="en-SG" sz="1600" dirty="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XYZ will be used across all marketing collaterals while XYX </a:t>
                      </a:r>
                      <a:r>
                        <a:rPr lang="en-AU" sz="1200" dirty="0" err="1">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Pte.</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Ltd. will be engraved on the trophy name should XYZ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Malaysia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
        <p:nvSpPr>
          <p:cNvPr id="2" name="TextBox 1">
            <a:extLst>
              <a:ext uri="{FF2B5EF4-FFF2-40B4-BE49-F238E27FC236}">
                <a16:creationId xmlns:a16="http://schemas.microsoft.com/office/drawing/2014/main" id="{AA90334B-D5AD-9090-50CC-BD80DDA2E3B4}"/>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3323987"/>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Malaysia 2023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828335"/>
            <a:ext cx="8551045" cy="2677656"/>
          </a:xfrm>
          <a:prstGeom prst="rect">
            <a:avLst/>
          </a:prstGeom>
          <a:noFill/>
        </p:spPr>
        <p:txBody>
          <a:bodyPr wrap="square" numCol="2">
            <a:spAutoFit/>
          </a:bodyPr>
          <a:lstStyle/>
          <a:p>
            <a:r>
              <a:rPr lang="en-US" sz="1400" u="sng" dirty="0">
                <a:solidFill>
                  <a:schemeClr val="accent2">
                    <a:lumMod val="75000"/>
                  </a:schemeClr>
                </a:solidFill>
                <a:latin typeface="Arial" panose="020B0604020202020204" pitchFamily="34" charset="0"/>
                <a:cs typeface="Arial" panose="020B0604020202020204" pitchFamily="34" charset="0"/>
              </a:rPr>
              <a:t>CONTACT US:</a:t>
            </a:r>
          </a:p>
          <a:p>
            <a:r>
              <a:rPr lang="en-US" sz="1400" b="1" dirty="0">
                <a:latin typeface="Arial" panose="020B0604020202020204" pitchFamily="34" charset="0"/>
                <a:ea typeface="Helvetica Neue" panose="02000503000000020004" pitchFamily="2" charset="0"/>
                <a:cs typeface="Arial" panose="020B0604020202020204" pitchFamily="34" charset="0"/>
              </a:rPr>
              <a:t>Adrian Ray</a:t>
            </a:r>
          </a:p>
          <a:p>
            <a:r>
              <a:rPr lang="en-US" sz="14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812</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+63 9975330853</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3"/>
              </a:rPr>
              <a:t>adrianr@humanresourcesonline.net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r>
              <a:rPr lang="en-US" sz="1400" b="1" dirty="0">
                <a:latin typeface="Arial" panose="020B0604020202020204" pitchFamily="34" charset="0"/>
                <a:ea typeface="Helvetica Neue" panose="02000503000000020004" pitchFamily="2" charset="0"/>
                <a:cs typeface="Arial" panose="020B0604020202020204" pitchFamily="34" charset="0"/>
              </a:rPr>
              <a:t>Sandra </a:t>
            </a:r>
            <a:r>
              <a:rPr lang="en-US" sz="1400" b="1" dirty="0" err="1">
                <a:latin typeface="Arial" panose="020B0604020202020204" pitchFamily="34" charset="0"/>
                <a:ea typeface="Helvetica Neue" panose="02000503000000020004" pitchFamily="2" charset="0"/>
                <a:cs typeface="Arial" panose="020B0604020202020204" pitchFamily="34" charset="0"/>
              </a:rPr>
              <a:t>Rones</a:t>
            </a:r>
            <a:endParaRPr lang="en-US" sz="1400" b="1" dirty="0">
              <a:latin typeface="Arial" panose="020B0604020202020204" pitchFamily="34" charset="0"/>
              <a:ea typeface="Helvetica Neue" panose="02000503000000020004" pitchFamily="2" charset="0"/>
              <a:cs typeface="Arial" panose="020B0604020202020204" pitchFamily="34" charset="0"/>
            </a:endParaRPr>
          </a:p>
          <a:p>
            <a:r>
              <a:rPr lang="en-US" sz="1400" i="1" dirty="0">
                <a:latin typeface="Arial" panose="020B0604020202020204" pitchFamily="34" charset="0"/>
                <a:ea typeface="Helvetica Neue" panose="02000503000000020004" pitchFamily="2" charset="0"/>
                <a:cs typeface="Arial" panose="020B0604020202020204" pitchFamily="34" charset="0"/>
              </a:rPr>
              <a:t>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819</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+63 9322917178</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4"/>
              </a:rPr>
              <a:t>sandrar@humanresourcesonline.net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
        <p:nvSpPr>
          <p:cNvPr id="2" name="TextBox 1">
            <a:extLst>
              <a:ext uri="{FF2B5EF4-FFF2-40B4-BE49-F238E27FC236}">
                <a16:creationId xmlns:a16="http://schemas.microsoft.com/office/drawing/2014/main" id="{117FF7D0-85A6-C467-168E-AB6543568B03}"/>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40873"/>
            <a:ext cx="11823576" cy="49066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br>
              <a:rPr lang="en-US" sz="1000" b="1" u="sng" dirty="0">
                <a:effectLst/>
                <a:latin typeface="Arial" panose="020B0604020202020204" pitchFamily="34" charset="0"/>
                <a:ea typeface="Calibri" panose="020F0502020204030204" pitchFamily="34" charset="0"/>
                <a:cs typeface="Times New Roman" panose="02020603050405020304" pitchFamily="18" charset="0"/>
              </a:rPr>
            </a:br>
            <a:r>
              <a:rPr lang="en-SG" sz="1000" dirty="0">
                <a:effectLst/>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provide an overview, vision and objective(s) of your strategy.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Provide an overview of your strategy.</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objective of it? What was the outcome you were looking for?</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 did you want to solve with your plan; what business opportunities were you looking to pursue?</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get buy-in from top management and line-of-business managers?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ideas proposed?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proposed changes?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US" sz="1000" b="1"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US"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US"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156515A-7F11-FD6D-A58A-78E5A07E63A9}"/>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4C3F07F7-B7E6-282E-0A60-B4AF72B67544}"/>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Implementation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outline how you implemented your strategy and to set out for the judges how you pursued the objectives outlined in your plan.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was your strategy communicated to all stakeholders?</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did you keep your plan on track – on time and under budget?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did you maintain continued support from key stakeholders?</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problems were encountered during implementation and how did you solve them?</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elements of the plan were easier or more difficult than you thought at first?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a:t>
            </a:r>
            <a:r>
              <a:rPr lang="en-US" sz="1000" i="1"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i="1"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is this implementation different or unique? </a:t>
            </a:r>
          </a:p>
          <a:p>
            <a:pPr marL="228600"/>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F1662F16-3BEF-A2B3-832E-1F18C42A4229}"/>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CE48B6B3-DB15-4D5B-5F61-919E814ADE1F}"/>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br>
              <a:rPr lang="en-US" sz="1000" b="1" u="sng" dirty="0">
                <a:latin typeface="Arial" panose="020B0604020202020204" pitchFamily="34" charset="0"/>
                <a:ea typeface="Calibri" panose="020F0502020204030204" pitchFamily="34" charset="0"/>
                <a:cs typeface="Times New Roman" panose="02020603050405020304" pitchFamily="18" charset="0"/>
              </a:rPr>
            </a:br>
            <a:r>
              <a:rPr lang="en-GB"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added tangible benefits to your organisation.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were the primary and secondary results of your strategy?</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business/commercial benefits did your strategic plan deliver?</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were the unintended positive consequences of your innovative strategy?</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How did your plan contribute to the organisation’s commercial/business goals?</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was the feedback from stakeholders (employees, line management, top management) post implementation?</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Evidence of success: How has the idea/strategy strengthened the organisation? Please use metrics, anecdotes and case studies. </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Judges will consider feedback from stakeholders. </a:t>
            </a:r>
          </a:p>
          <a:p>
            <a:endParaRPr lang="en-GB" sz="1000" i="1" dirty="0">
              <a:effectLst/>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GB"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p>
          <a:p>
            <a:pPr>
              <a:lnSpc>
                <a:spcPct val="115000"/>
              </a:lnSpc>
              <a:spcAft>
                <a:spcPts val="1000"/>
              </a:spcAft>
            </a:pPr>
            <a:r>
              <a:rPr lang="en-AU" sz="100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ECE0548B-EE17-32D9-8BBC-B5BAE3E07872}"/>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C8B9D596-1F8D-AE66-92D0-53AAEE4562DA}"/>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TotalTime>
  <Words>1333</Words>
  <Application>Microsoft Office PowerPoint</Application>
  <PresentationFormat>Widescreen</PresentationFormat>
  <Paragraphs>328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DIN 2014</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Light House</cp:lastModifiedBy>
  <cp:revision>26</cp:revision>
  <dcterms:created xsi:type="dcterms:W3CDTF">2023-03-16T08:53:29Z</dcterms:created>
  <dcterms:modified xsi:type="dcterms:W3CDTF">2023-05-22T08:20:29Z</dcterms:modified>
</cp:coreProperties>
</file>