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5B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5/2/2025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5/2/2025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leshkadl@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biancam@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7E4794B-A4BF-307F-7B5D-0D576665D42F}"/>
              </a:ext>
            </a:extLst>
          </p:cNvPr>
          <p:cNvSpPr txBox="1"/>
          <p:nvPr/>
        </p:nvSpPr>
        <p:spPr>
          <a:xfrm>
            <a:off x="4442693" y="5095579"/>
            <a:ext cx="2013526" cy="369332"/>
          </a:xfrm>
          <a:prstGeom prst="rect">
            <a:avLst/>
          </a:prstGeom>
          <a:noFill/>
        </p:spPr>
        <p:txBody>
          <a:bodyPr wrap="square" rtlCol="0">
            <a:spAutoFit/>
          </a:bodyPr>
          <a:lstStyle/>
          <a:p>
            <a:r>
              <a:rPr lang="en-US" dirty="0">
                <a:solidFill>
                  <a:schemeClr val="bg1"/>
                </a:solidFill>
                <a:latin typeface="Arial" panose="020B0604020202020204" pitchFamily="34" charset="0"/>
                <a:ea typeface="DIN 2014 Bold" pitchFamily="34" charset="0"/>
                <a:cs typeface="Arial" panose="020B0604020202020204" pitchFamily="34" charset="0"/>
              </a:rPr>
              <a:t>ENTRY FORM </a:t>
            </a:r>
            <a:endParaRPr lang="en-SG" dirty="0">
              <a:solidFill>
                <a:schemeClr val="bg1"/>
              </a:solidFill>
              <a:latin typeface="Arial" panose="020B0604020202020204" pitchFamily="34" charset="0"/>
              <a:ea typeface="DIN 2014 Bold" pitchFamily="34" charset="0"/>
              <a:cs typeface="Arial" panose="020B0604020202020204" pitchFamily="34" charset="0"/>
            </a:endParaRP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This section is for you to set out for the judges how you intend to build on the benefits your organisation gained after implementation of your strategy. </a:t>
            </a: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i="1"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other objectives do you plan to pursue next?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the successful implementation of your strategy affected the strategic planning process of other areas of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the implementation of your strategic plan taught you about what else is achievable?</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the implementation could benefit from in the future? </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5"/>
            <a:ext cx="11823576" cy="486047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56414312"/>
              </p:ext>
            </p:extLst>
          </p:nvPr>
        </p:nvGraphicFramePr>
        <p:xfrm>
          <a:off x="2032000" y="3610001"/>
          <a:ext cx="8128000" cy="1634173"/>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365144665"/>
                    </a:ext>
                  </a:extLst>
                </a:gridCol>
                <a:gridCol w="4064000">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Organisation Name</a:t>
                      </a:r>
                      <a:endParaRPr lang="en-SG" sz="16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200" b="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 Pte Ltd</a:t>
                      </a:r>
                      <a:r>
                        <a:rPr lang="en-SG" sz="1600" dirty="0">
                          <a:solidFill>
                            <a:schemeClr val="lt1"/>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XYZ will be used across all marketing collaterals while XYX </a:t>
                      </a:r>
                      <a:r>
                        <a:rPr lang="en-AU" sz="1200" dirty="0" err="1">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Pte.</a:t>
                      </a:r>
                      <a:r>
                        <a:rPr lang="en-AU" sz="12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Ltd. will be engraved on the trophy name should XYZ win.</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2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2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692771"/>
          </a:xfrm>
          <a:prstGeom prst="rect">
            <a:avLst/>
          </a:prstGeom>
          <a:noFill/>
        </p:spPr>
        <p:txBody>
          <a:bodyPr wrap="square">
            <a:spAutoFit/>
          </a:bodyPr>
          <a:lstStyle/>
          <a:p>
            <a:pPr algn="ctr"/>
            <a:r>
              <a:rPr lang="en-US" sz="3200" b="1" dirty="0">
                <a:solidFill>
                  <a:schemeClr val="accent2">
                    <a:lumMod val="75000"/>
                  </a:schemeClr>
                </a:solidFill>
                <a:latin typeface="Arial" panose="020B0604020202020204" pitchFamily="34" charset="0"/>
                <a:cs typeface="Arial" panose="020B0604020202020204" pitchFamily="34" charset="0"/>
              </a:rPr>
              <a:t>AWARD ENTRY FORM</a:t>
            </a:r>
          </a:p>
          <a:p>
            <a:pPr algn="ctr"/>
            <a:endParaRPr lang="en-US" dirty="0">
              <a:latin typeface="Arial" panose="020B0604020202020204" pitchFamily="34" charset="0"/>
              <a:cs typeface="Arial" panose="020B0604020202020204" pitchFamily="34" charset="0"/>
            </a:endParaRPr>
          </a:p>
          <a:p>
            <a:pPr algn="ctr"/>
            <a:r>
              <a:rPr lang="en-US"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a:t>
            </a:r>
            <a:r>
              <a:rPr lang="en-US" dirty="0" err="1">
                <a:latin typeface="Arial" panose="020B0604020202020204" pitchFamily="34" charset="0"/>
                <a:cs typeface="Arial" panose="020B0604020202020204" pitchFamily="34" charset="0"/>
              </a:rPr>
              <a:t>organiser</a:t>
            </a:r>
            <a:r>
              <a:rPr lang="en-US" dirty="0">
                <a:latin typeface="Arial" panose="020B0604020202020204" pitchFamily="34" charset="0"/>
                <a:cs typeface="Arial" panose="020B0604020202020204" pitchFamily="34" charset="0"/>
              </a:rPr>
              <a:t> once the entry form has been submitted.</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8" y="1604907"/>
            <a:ext cx="11276490" cy="2893100"/>
          </a:xfrm>
          <a:prstGeom prst="rect">
            <a:avLst/>
          </a:prstGeom>
          <a:noFill/>
        </p:spPr>
        <p:txBody>
          <a:bodyPr wrap="square">
            <a:spAutoFit/>
          </a:bodyPr>
          <a:lstStyle/>
          <a:p>
            <a:r>
              <a:rPr lang="en-US" sz="1400" b="1" u="sng" dirty="0">
                <a:solidFill>
                  <a:srgbClr val="E25B26"/>
                </a:solidFill>
                <a:latin typeface="Arial" panose="020B0604020202020204" pitchFamily="34" charset="0"/>
                <a:cs typeface="Arial" panose="020B0604020202020204" pitchFamily="34" charset="0"/>
              </a:rPr>
              <a:t>GUIDELINES</a:t>
            </a:r>
            <a:endParaRPr lang="en-US" sz="1400" dirty="0">
              <a:solidFill>
                <a:srgbClr val="E25B26"/>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Philippines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rgbClr val="E25B26"/>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r>
              <a:rPr lang="en-US" sz="1400" dirty="0">
                <a:highlight>
                  <a:srgbClr val="FFFF00"/>
                </a:highlight>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3C26667D-B57D-45F7-B229-1BE85B9DBB82}"/>
              </a:ext>
            </a:extLst>
          </p:cNvPr>
          <p:cNvSpPr txBox="1"/>
          <p:nvPr/>
        </p:nvSpPr>
        <p:spPr>
          <a:xfrm>
            <a:off x="619588" y="4624149"/>
            <a:ext cx="8551045" cy="2677656"/>
          </a:xfrm>
          <a:prstGeom prst="rect">
            <a:avLst/>
          </a:prstGeom>
          <a:noFill/>
        </p:spPr>
        <p:txBody>
          <a:bodyPr wrap="square" numCol="2">
            <a:spAutoFit/>
          </a:bodyPr>
          <a:lstStyle/>
          <a:p>
            <a:r>
              <a:rPr lang="en-US" sz="1400" b="1" u="sng" dirty="0">
                <a:solidFill>
                  <a:srgbClr val="E25B26"/>
                </a:solidFill>
                <a:latin typeface="Arial" panose="020B0604020202020204" pitchFamily="34" charset="0"/>
                <a:cs typeface="Arial" panose="020B0604020202020204" pitchFamily="34" charset="0"/>
              </a:rPr>
              <a:t>CONTACT US</a:t>
            </a:r>
          </a:p>
          <a:p>
            <a:r>
              <a:rPr lang="en-SG" sz="1400" b="1" dirty="0" err="1">
                <a:latin typeface="Arial" panose="020B0604020202020204" pitchFamily="34" charset="0"/>
                <a:cs typeface="Arial" panose="020B0604020202020204" pitchFamily="34" charset="0"/>
              </a:rPr>
              <a:t>Leshka</a:t>
            </a:r>
            <a:r>
              <a:rPr lang="en-SG" sz="1400" b="1" dirty="0">
                <a:latin typeface="Arial" panose="020B0604020202020204" pitchFamily="34" charset="0"/>
                <a:cs typeface="Arial" panose="020B0604020202020204" pitchFamily="34" charset="0"/>
              </a:rPr>
              <a:t> De Leon</a:t>
            </a: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816)</a:t>
            </a:r>
          </a:p>
          <a:p>
            <a:r>
              <a:rPr lang="en-SG" sz="1400" dirty="0">
                <a:latin typeface="Arial" panose="020B0604020202020204" pitchFamily="34" charset="0"/>
                <a:cs typeface="Arial" panose="020B0604020202020204" pitchFamily="34" charset="0"/>
              </a:rPr>
              <a:t>Mobile: +63 962 668 6030</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3"/>
              </a:rPr>
              <a:t>leshkadl@humanresourcesonline.net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b="1" dirty="0">
              <a:latin typeface="Arial" panose="020B0604020202020204" pitchFamily="34" charset="0"/>
              <a:cs typeface="Arial" panose="020B0604020202020204" pitchFamily="34" charset="0"/>
            </a:endParaRPr>
          </a:p>
          <a:p>
            <a:r>
              <a:rPr lang="en-SG" sz="1400" b="1" dirty="0">
                <a:latin typeface="Arial" panose="020B0604020202020204" pitchFamily="34" charset="0"/>
                <a:cs typeface="Arial" panose="020B0604020202020204" pitchFamily="34" charset="0"/>
              </a:rPr>
              <a:t>Bianca </a:t>
            </a:r>
            <a:r>
              <a:rPr lang="en-SG" sz="1400" b="1" dirty="0" err="1">
                <a:latin typeface="Arial" panose="020B0604020202020204" pitchFamily="34" charset="0"/>
                <a:cs typeface="Arial" panose="020B0604020202020204" pitchFamily="34" charset="0"/>
              </a:rPr>
              <a:t>Mariz</a:t>
            </a:r>
            <a:endParaRPr lang="en-SG" sz="1400" b="1" dirty="0">
              <a:latin typeface="Arial" panose="020B0604020202020204" pitchFamily="34" charset="0"/>
              <a:cs typeface="Arial" panose="020B0604020202020204" pitchFamily="34" charset="0"/>
            </a:endParaRPr>
          </a:p>
          <a:p>
            <a:r>
              <a:rPr lang="en-SG" sz="1400" i="1" dirty="0">
                <a:latin typeface="Arial" panose="020B0604020202020204" pitchFamily="34" charset="0"/>
                <a:cs typeface="Arial" panose="020B0604020202020204" pitchFamily="34" charset="0"/>
              </a:rPr>
              <a:t>Regional Project Manager</a:t>
            </a:r>
          </a:p>
          <a:p>
            <a:r>
              <a:rPr lang="en-SG" sz="1400" dirty="0">
                <a:latin typeface="Arial" panose="020B0604020202020204" pitchFamily="34" charset="0"/>
                <a:cs typeface="Arial" panose="020B0604020202020204" pitchFamily="34" charset="0"/>
              </a:rPr>
              <a:t>Tel: +65 6692 9031 (Ext 821)</a:t>
            </a:r>
          </a:p>
          <a:p>
            <a:r>
              <a:rPr lang="en-SG" sz="1400" dirty="0">
                <a:latin typeface="Arial" panose="020B0604020202020204" pitchFamily="34" charset="0"/>
                <a:cs typeface="Arial" panose="020B0604020202020204" pitchFamily="34" charset="0"/>
              </a:rPr>
              <a:t>Mobile: +63 917 162 0568</a:t>
            </a:r>
          </a:p>
          <a:p>
            <a:r>
              <a:rPr lang="en-SG" sz="1400" dirty="0">
                <a:latin typeface="Arial" panose="020B0604020202020204" pitchFamily="34" charset="0"/>
                <a:cs typeface="Arial" panose="020B0604020202020204" pitchFamily="34" charset="0"/>
              </a:rPr>
              <a:t>Email: </a:t>
            </a:r>
            <a:r>
              <a:rPr lang="en-SG" sz="1400" dirty="0">
                <a:latin typeface="Arial" panose="020B0604020202020204" pitchFamily="34" charset="0"/>
                <a:cs typeface="Arial" panose="020B0604020202020204" pitchFamily="34" charset="0"/>
                <a:hlinkClick r:id="rId4"/>
              </a:rPr>
              <a:t>biancam@humanresourcesonline.net</a:t>
            </a:r>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40873"/>
            <a:ext cx="11823576" cy="49066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endParaRPr lang="en-US"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SG" sz="1000" dirty="0">
                <a:effectLst/>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provide an overview, vision and objective(s) of your strategy. </a:t>
            </a:r>
          </a:p>
          <a:p>
            <a:pPr>
              <a:lnSpc>
                <a:spcPct val="115000"/>
              </a:lnSpc>
              <a:spcAft>
                <a:spcPts val="1000"/>
              </a:spcAft>
            </a:pPr>
            <a:r>
              <a:rPr lang="en-US"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Provide an overview of your strategy.</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objective of it? What was the outcome you were looking for?</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 did you want to solve with your plan; what business opportunities were you looking to pursue?</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get buy-in from top management and line-of-business managers?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ideas proposed?</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is the expected business ROI from the proposed changes?</a:t>
            </a:r>
          </a:p>
          <a:p>
            <a:pPr marL="171450" indent="-171450">
              <a:lnSpc>
                <a:spcPts val="700"/>
              </a:lnSpc>
              <a:spcAft>
                <a:spcPts val="1000"/>
              </a:spcAft>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US" sz="1000" b="1"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lnSpc>
                <a:spcPct val="115000"/>
              </a:lnSpc>
              <a:spcAft>
                <a:spcPts val="1000"/>
              </a:spcAft>
            </a:pPr>
            <a:r>
              <a:rPr lang="en-US"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a:t>
            </a:r>
            <a:r>
              <a:rPr lang="en-US" sz="1000" b="1" dirty="0" err="1">
                <a:effectLst/>
                <a:latin typeface="Arial" panose="020B0604020202020204" pitchFamily="34" charset="0"/>
                <a:ea typeface="Calibri" panose="020F0502020204030204" pitchFamily="34" charset="0"/>
                <a:cs typeface="Times New Roman" panose="02020603050405020304" pitchFamily="18" charset="0"/>
              </a:rPr>
              <a:t>etc</a:t>
            </a:r>
            <a:r>
              <a:rPr lang="en-US" sz="1000" b="1" dirty="0">
                <a:effectLst/>
                <a:latin typeface="Arial" panose="020B0604020202020204" pitchFamily="34" charset="0"/>
                <a:ea typeface="Calibri" panose="020F0502020204030204" pitchFamily="34" charset="0"/>
                <a:cs typeface="Times New Roman" panose="02020603050405020304" pitchFamily="18" charset="0"/>
              </a:rPr>
              <a:t> can be inserted into this section.</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51709"/>
            <a:ext cx="11823576" cy="479582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lnSpc>
                <a:spcPct val="115000"/>
              </a:lnSpc>
              <a:spcAft>
                <a:spcPts val="1000"/>
              </a:spcAft>
            </a:pPr>
            <a:r>
              <a:rPr lang="en-US" sz="1000" dirty="0">
                <a:latin typeface="Arial" panose="020B0604020202020204" pitchFamily="34" charset="0"/>
                <a:ea typeface="Calibri" panose="020F0502020204030204" pitchFamily="34" charset="0"/>
                <a:cs typeface="Times New Roman" panose="02020603050405020304" pitchFamily="18" charset="0"/>
              </a:rPr>
              <a:t>T</a:t>
            </a:r>
            <a:r>
              <a:rPr lang="en-US" sz="1000" dirty="0">
                <a:effectLst/>
                <a:latin typeface="Arial" panose="020B0604020202020204" pitchFamily="34" charset="0"/>
                <a:ea typeface="Calibri" panose="020F0502020204030204" pitchFamily="34" charset="0"/>
                <a:cs typeface="Times New Roman" panose="02020603050405020304" pitchFamily="18" charset="0"/>
              </a:rPr>
              <a:t>his section is for you to outline how you implemented your strategy and to set out for the judges how you pursued the objectives outlined in your plan.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was your strategy communicated to all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keep your plan on track – on time and under budget?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 maintain continued support from key stakeholders?</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problems were encountered during implementation and how did you solve them?</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elements of the plan were easier or more difficult than you thought at first?</a:t>
            </a:r>
          </a:p>
          <a:p>
            <a:pPr marL="171450" lvl="0" indent="-17145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US" sz="1000" dirty="0">
              <a:latin typeface="Arial" panose="020B060402020202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r>
              <a:rPr lang="en-AU" sz="1000" dirty="0">
                <a:latin typeface="Arial" panose="020B0604020202020204" pitchFamily="34" charset="0"/>
                <a:ea typeface="Helvetica Neue" panose="02000503000000020004" pitchFamily="2" charset="0"/>
                <a:cs typeface="Arial" panose="020B0604020202020204" pitchFamily="34" charset="0"/>
              </a:rPr>
              <a:t>How is this implementation different or unique? </a:t>
            </a:r>
            <a:endParaRPr lang="en-SG" sz="1000" dirty="0">
              <a:latin typeface="Arial" panose="020B0604020202020204" pitchFamily="34" charset="0"/>
              <a:ea typeface="Helvetica Neue" panose="02000503000000020004" pitchFamily="2" charset="0"/>
              <a:cs typeface="Arial" panose="020B0604020202020204" pitchFamily="34" charset="0"/>
            </a:endParaRPr>
          </a:p>
          <a:p>
            <a:pPr lvl="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3EE5E066-7A86-52E0-11E8-0837FBEEF8DF}"/>
              </a:ext>
            </a:extLst>
          </p:cNvPr>
          <p:cNvSpPr txBox="1"/>
          <p:nvPr/>
        </p:nvSpPr>
        <p:spPr>
          <a:xfrm>
            <a:off x="2985117" y="885093"/>
            <a:ext cx="6094520" cy="327782"/>
          </a:xfrm>
          <a:prstGeom prst="rect">
            <a:avLst/>
          </a:prstGeom>
          <a:noFill/>
        </p:spPr>
        <p:txBody>
          <a:bodyPr wrap="square">
            <a:spAutoFit/>
          </a:bodyPr>
          <a:lstStyle/>
          <a:p>
            <a:r>
              <a:rPr lang="en-SG" sz="1530" dirty="0">
                <a:solidFill>
                  <a:schemeClr val="bg1"/>
                </a:solidFill>
                <a:latin typeface="DIN 2014" panose="020B0504020202020204"/>
              </a:rPr>
              <a:t>PHILIPPINES </a:t>
            </a: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42473"/>
            <a:ext cx="11823576" cy="480506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a:t>
            </a:r>
            <a:r>
              <a:rPr lang="en-US" sz="1200" b="1" dirty="0">
                <a:effectLst/>
                <a:latin typeface="Arial" panose="020B0604020202020204" pitchFamily="34" charset="0"/>
                <a:ea typeface="Calibri" panose="020F0502020204030204" pitchFamily="34" charset="0"/>
                <a:cs typeface="Times New Roman" panose="02020603050405020304" pitchFamily="18" charset="0"/>
              </a:rPr>
              <a:t>(25%)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This section is for you to outline how your strategy added tangible benefits to your organisation. </a:t>
            </a:r>
          </a:p>
          <a:p>
            <a:pPr>
              <a:spcAft>
                <a:spcPts val="1000"/>
              </a:spcAft>
            </a:pPr>
            <a:r>
              <a:rPr lang="en-GB"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primary and secondary results of your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business/commercial benefits did your strategic plan deliver?</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were the unintended positive consequences of your innovative strategy?</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How did your plan contribute to the organisation’s commercial/business goals?</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What was the feedback from stakeholders (employees, line management, top management) post implementation?</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Evidence of success: How has the idea/strategy strengthened the organisation? Please use metrics, anecdotes and case studies. </a:t>
            </a:r>
          </a:p>
          <a:p>
            <a:pPr marL="171450" indent="-171450">
              <a:buFont typeface="Arial" panose="020B0604020202020204" pitchFamily="34" charset="0"/>
              <a:buChar char="•"/>
            </a:pPr>
            <a:r>
              <a:rPr lang="en-GB" sz="1000" dirty="0">
                <a:effectLst/>
                <a:latin typeface="Arial" panose="020B0604020202020204" pitchFamily="34" charset="0"/>
                <a:ea typeface="Calibri" panose="020F0502020204030204" pitchFamily="34" charset="0"/>
                <a:cs typeface="Arial" panose="020B0604020202020204" pitchFamily="34" charset="0"/>
              </a:rPr>
              <a:t>Judges will consider feedback from stakeholders. </a:t>
            </a:r>
          </a:p>
          <a:p>
            <a:endParaRPr lang="en-GB" sz="1000" dirty="0">
              <a:effectLst/>
              <a:latin typeface="Arial" panose="020B0604020202020204" pitchFamily="34" charset="0"/>
              <a:ea typeface="Calibri" panose="020F0502020204030204" pitchFamily="34" charset="0"/>
              <a:cs typeface="Arial" panose="020B0604020202020204" pitchFamily="34" charset="0"/>
            </a:endParaRP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p>
          <a:p>
            <a:pPr>
              <a:spcAft>
                <a:spcPts val="1000"/>
              </a:spcAft>
            </a:pPr>
            <a:r>
              <a:rPr lang="en-GB"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Box 1">
            <a:extLst>
              <a:ext uri="{FF2B5EF4-FFF2-40B4-BE49-F238E27FC236}">
                <a16:creationId xmlns:a16="http://schemas.microsoft.com/office/drawing/2014/main" id="{DD042061-8F8E-7E13-7BC2-5B470C275D0F}"/>
              </a:ext>
            </a:extLst>
          </p:cNvPr>
          <p:cNvSpPr txBox="1"/>
          <p:nvPr/>
        </p:nvSpPr>
        <p:spPr>
          <a:xfrm>
            <a:off x="2985117" y="885093"/>
            <a:ext cx="6094520" cy="327782"/>
          </a:xfrm>
          <a:prstGeom prst="rect">
            <a:avLst/>
          </a:prstGeom>
          <a:noFill/>
        </p:spPr>
        <p:txBody>
          <a:bodyPr wrap="square">
            <a:spAutoFit/>
          </a:bodyPr>
          <a:lstStyle/>
          <a:p>
            <a:r>
              <a:rPr lang="en-SG" sz="1530" dirty="0">
                <a:solidFill>
                  <a:schemeClr val="bg1"/>
                </a:solidFill>
                <a:latin typeface="DIN 2014" panose="020B0504020202020204"/>
              </a:rPr>
              <a:t>PHILIPPINES </a:t>
            </a: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1410</Words>
  <Application>Microsoft Office PowerPoint</Application>
  <PresentationFormat>Widescreen</PresentationFormat>
  <Paragraphs>364</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DIN 2014</vt:lpstr>
      <vt:lpstr>Helvetica CE 55 Roman</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25</cp:revision>
  <dcterms:created xsi:type="dcterms:W3CDTF">2023-03-16T08:53:29Z</dcterms:created>
  <dcterms:modified xsi:type="dcterms:W3CDTF">2025-02-05T08:16:58Z</dcterms:modified>
</cp:coreProperties>
</file>