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9E34"/>
    <a:srgbClr val="E4602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5463C8-7055-4D21-9CCE-0A8D8BCB3428}" type="datetimeFigureOut">
              <a:rPr lang="en-GB" smtClean="0"/>
              <a:t>06/03/2026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FDF048-A226-4019-A936-3598F2167071}" type="slidenum">
              <a:rPr lang="en-GB" smtClean="0"/>
              <a:t>‹#›</a:t>
            </a:fld>
            <a:endParaRPr lang="en-GB"/>
          </a:p>
        </p:txBody>
      </p:sp>
    </p:spTree>
    <p:extLst>
      <p:ext uri="{BB962C8B-B14F-4D97-AF65-F5344CB8AC3E}">
        <p14:creationId xmlns:p14="http://schemas.microsoft.com/office/powerpoint/2010/main" val="4064958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FFDF048-A226-4019-A936-3598F2167071}" type="slidenum">
              <a:rPr lang="en-GB" smtClean="0"/>
              <a:t>4</a:t>
            </a:fld>
            <a:endParaRPr lang="en-GB"/>
          </a:p>
        </p:txBody>
      </p:sp>
    </p:spTree>
    <p:extLst>
      <p:ext uri="{BB962C8B-B14F-4D97-AF65-F5344CB8AC3E}">
        <p14:creationId xmlns:p14="http://schemas.microsoft.com/office/powerpoint/2010/main" val="3178186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AbegailS@humanresourcesonline.net" TargetMode="External"/><Relationship Id="rId2" Type="http://schemas.openxmlformats.org/officeDocument/2006/relationships/hyperlink" Target="https://awards.humanresourcesonline.net/hr-excellence-awards-sg/" TargetMode="External"/><Relationship Id="rId1" Type="http://schemas.openxmlformats.org/officeDocument/2006/relationships/slideLayout" Target="../slideLayouts/slideLayout2.xml"/><Relationship Id="rId4" Type="http://schemas.openxmlformats.org/officeDocument/2006/relationships/hyperlink" Target="mailto:carizar@humanresourcesonline.net"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57271B-68DB-58A3-ACB0-5E15DD9EC072}"/>
              </a:ext>
            </a:extLst>
          </p:cNvPr>
          <p:cNvSpPr txBox="1"/>
          <p:nvPr/>
        </p:nvSpPr>
        <p:spPr>
          <a:xfrm>
            <a:off x="4451927" y="5150996"/>
            <a:ext cx="6012261" cy="338554"/>
          </a:xfrm>
          <a:prstGeom prst="rect">
            <a:avLst/>
          </a:prstGeom>
          <a:noFill/>
        </p:spPr>
        <p:txBody>
          <a:bodyPr wrap="square" rtlCol="0">
            <a:spAutoFit/>
          </a:bodyPr>
          <a:lstStyle/>
          <a:p>
            <a:r>
              <a:rPr lang="en-US" sz="1600" dirty="0">
                <a:solidFill>
                  <a:schemeClr val="bg1"/>
                </a:solidFill>
                <a:latin typeface="Arial" panose="020B0604020202020204" pitchFamily="34" charset="0"/>
                <a:ea typeface="DIN 2014 Bold" pitchFamily="34" charset="0"/>
                <a:cs typeface="Arial" panose="020B0604020202020204" pitchFamily="34" charset="0"/>
              </a:rPr>
              <a:t>ENTRY FORM (TALENT)</a:t>
            </a:r>
            <a:endParaRPr lang="en-SG" sz="1600"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48509"/>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4: Future Initiatives (25%) </a:t>
            </a: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category is going to build on his / her success.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objectives does your nominee plan to pursue next?</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Has your nominee’s performance affected the way your organisation approaches HR policy changes?</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else can be done differently to further improve?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are some other support areas your nominee could benefit from in the future?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are some room for areas of improvement?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has your nominee’s performance taught your team about what else is achievable?</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56500" y="1385457"/>
            <a:ext cx="11823576" cy="48327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76218"/>
            <a:ext cx="11823576" cy="487679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r>
              <a:rPr lang="en-US" b="1" kern="1200" dirty="0">
                <a:solidFill>
                  <a:schemeClr val="tx1"/>
                </a:solidFill>
                <a:latin typeface="Helvetica CE 55 Roman" panose="02000503040000020004" pitchFamily="2" charset="0"/>
                <a:ea typeface="+mn-ea"/>
                <a:cs typeface="+mn-cs"/>
              </a:rPr>
              <a:t>DECLARATION </a:t>
            </a:r>
          </a:p>
          <a:p>
            <a:r>
              <a:rPr lang="en-US" b="1" kern="1200" dirty="0">
                <a:solidFill>
                  <a:schemeClr val="tx1"/>
                </a:solidFill>
                <a:latin typeface="Helvetica CE 55 Roman" panose="02000503040000020004" pitchFamily="2" charset="0"/>
                <a:ea typeface="+mn-ea"/>
                <a:cs typeface="+mn-cs"/>
              </a:rPr>
              <a:t> </a:t>
            </a:r>
          </a:p>
          <a:p>
            <a:r>
              <a:rPr lang="en-US" b="1" kern="1200" dirty="0">
                <a:solidFill>
                  <a:schemeClr val="tx1"/>
                </a:solidFill>
                <a:latin typeface="Helvetica CE 55 Roman" panose="02000503040000020004" pitchFamily="2" charset="0"/>
                <a:ea typeface="+mn-ea"/>
                <a:cs typeface="+mn-cs"/>
                <a:sym typeface="Wingdings 2"/>
              </a:rPr>
              <a:t></a:t>
            </a:r>
            <a:r>
              <a:rPr lang="en-US" b="0" kern="1200" dirty="0">
                <a:solidFill>
                  <a:schemeClr val="tx1"/>
                </a:solidFill>
                <a:latin typeface="Helvetica CE 55 Roman" panose="02000503040000020004" pitchFamily="2" charset="0"/>
                <a:ea typeface="+mn-ea"/>
                <a:cs typeface="+mn-cs"/>
              </a:rPr>
              <a:t> </a:t>
            </a:r>
            <a:r>
              <a:rPr lang="en-US" b="0" i="0" kern="1200" dirty="0">
                <a:solidFill>
                  <a:schemeClr val="tx1"/>
                </a:solidFill>
                <a:latin typeface="Helvetica CE 55 Roman" panose="02000503040000020004" pitchFamily="2" charset="0"/>
                <a:ea typeface="+mn-ea"/>
                <a:cs typeface="+mn-cs"/>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Helvetica CE 55 Roman" panose="02000503040000020004" pitchFamily="2" charset="0"/>
              <a:ea typeface="+mn-ea"/>
              <a:cs typeface="+mn-cs"/>
            </a:endParaRPr>
          </a:p>
          <a:p>
            <a:pPr algn="ctr"/>
            <a:r>
              <a:rPr lang="en-AU" b="1" kern="1200" dirty="0">
                <a:solidFill>
                  <a:schemeClr val="tx1"/>
                </a:solidFill>
                <a:latin typeface="Helvetica CE 55 Roman" panose="02000503040000020004" pitchFamily="2" charset="0"/>
                <a:ea typeface="+mn-ea"/>
                <a:cs typeface="+mn-cs"/>
              </a:rPr>
              <a:t>-THE END- </a:t>
            </a:r>
            <a:endParaRPr lang="en-US" b="1" kern="1200" dirty="0">
              <a:solidFill>
                <a:schemeClr val="tx1"/>
              </a:solidFill>
              <a:latin typeface="Helvetica CE 55 Roman" panose="02000503040000020004" pitchFamily="2" charset="0"/>
              <a:ea typeface="+mn-ea"/>
              <a:cs typeface="+mn-cs"/>
            </a:endParaRPr>
          </a:p>
          <a:p>
            <a:pPr algn="ctr">
              <a:lnSpc>
                <a:spcPct val="115000"/>
              </a:lnSpc>
              <a:spcAft>
                <a:spcPts val="1000"/>
              </a:spcAft>
            </a:pPr>
            <a:r>
              <a:rPr lang="en-AU" dirty="0">
                <a:effectLst/>
                <a:latin typeface="Arial" panose="020B0604020202020204" pitchFamily="34" charset="0"/>
                <a:ea typeface="Calibri" panose="020F0502020204030204" pitchFamily="34" charset="0"/>
                <a:cs typeface="Times New Roman" panose="02020603050405020304" pitchFamily="18" charset="0"/>
              </a:rPr>
              <a:t> </a:t>
            </a:r>
            <a:endParaRPr lang="en-SG"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01064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2005034907"/>
              </p:ext>
            </p:extLst>
          </p:nvPr>
        </p:nvGraphicFramePr>
        <p:xfrm>
          <a:off x="672353" y="2757190"/>
          <a:ext cx="10919012" cy="3473057"/>
        </p:xfrm>
        <a:graphic>
          <a:graphicData uri="http://schemas.openxmlformats.org/drawingml/2006/table">
            <a:tbl>
              <a:tblPr firstRow="1" bandRow="1">
                <a:tableStyleId>{5C22544A-7EE6-4342-B048-85BDC9FD1C3A}</a:tableStyleId>
              </a:tblPr>
              <a:tblGrid>
                <a:gridCol w="4159623">
                  <a:extLst>
                    <a:ext uri="{9D8B030D-6E8A-4147-A177-3AD203B41FA5}">
                      <a16:colId xmlns:a16="http://schemas.microsoft.com/office/drawing/2014/main" val="2365144665"/>
                    </a:ext>
                  </a:extLst>
                </a:gridCol>
                <a:gridCol w="6759389">
                  <a:extLst>
                    <a:ext uri="{9D8B030D-6E8A-4147-A177-3AD203B41FA5}">
                      <a16:colId xmlns:a16="http://schemas.microsoft.com/office/drawing/2014/main" val="168321977"/>
                    </a:ext>
                  </a:extLst>
                </a:gridCol>
              </a:tblGrid>
              <a:tr h="609785">
                <a:tc>
                  <a:txBody>
                    <a:bodyPr/>
                    <a:lstStyle/>
                    <a:p>
                      <a:pPr>
                        <a:lnSpc>
                          <a:spcPct val="115000"/>
                        </a:lnSpc>
                        <a:spcAft>
                          <a:spcPts val="1000"/>
                        </a:spcAft>
                      </a:pPr>
                      <a:r>
                        <a:rPr lang="en-AU"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200"/>
                        </a:spcBef>
                        <a:spcAft>
                          <a:spcPts val="1000"/>
                        </a:spcAft>
                      </a:pPr>
                      <a:r>
                        <a:rPr lang="en-AU" sz="14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This is only for talent categories</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3641585"/>
                  </a:ext>
                </a:extLst>
              </a:tr>
              <a:tr h="511469">
                <a:tc>
                  <a:txBody>
                    <a:bodyPr/>
                    <a:lstStyle/>
                    <a:p>
                      <a:pPr>
                        <a:lnSpc>
                          <a:spcPct val="115000"/>
                        </a:lnSpc>
                        <a:spcBef>
                          <a:spcPts val="1200"/>
                        </a:spcBef>
                        <a:spcAft>
                          <a:spcPts val="1000"/>
                        </a:spcAft>
                      </a:pPr>
                      <a:r>
                        <a:rPr lang="en-SG"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Candidate’s Company Name</a:t>
                      </a:r>
                      <a:endParaRPr lang="en-SG" sz="14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Bef>
                          <a:spcPts val="1200"/>
                        </a:spcBef>
                        <a:spcAft>
                          <a:spcPts val="1000"/>
                        </a:spcAft>
                      </a:pPr>
                      <a:r>
                        <a:rPr lang="en-AU" sz="14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(This will be used for all </a:t>
                      </a:r>
                      <a:r>
                        <a:rPr lang="en-AU" sz="1400" b="0" i="1" u="sng" dirty="0">
                          <a:solidFill>
                            <a:srgbClr val="000000"/>
                          </a:solidFill>
                          <a:effectLst/>
                          <a:latin typeface="Arial" panose="020B0604020202020204" pitchFamily="34" charset="0"/>
                          <a:ea typeface="Calibri" panose="020F0502020204030204" pitchFamily="34" charset="0"/>
                          <a:cs typeface="Arial" panose="020B0604020202020204" pitchFamily="34" charset="0"/>
                        </a:rPr>
                        <a:t>marketing collaterals </a:t>
                      </a:r>
                      <a:r>
                        <a:rPr lang="en-AU" sz="14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and on the trophy should this submission win)</a:t>
                      </a:r>
                      <a:endParaRPr lang="en-SG" sz="14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9731223"/>
                  </a:ext>
                </a:extLst>
              </a:tr>
              <a:tr h="691726">
                <a:tc>
                  <a:txBody>
                    <a:bodyPr/>
                    <a:lstStyle/>
                    <a:p>
                      <a:pPr>
                        <a:lnSpc>
                          <a:spcPct val="115000"/>
                        </a:lnSpc>
                        <a:spcBef>
                          <a:spcPts val="1200"/>
                        </a:spcBef>
                        <a:spcAft>
                          <a:spcPts val="1000"/>
                        </a:spcAft>
                      </a:pPr>
                      <a:r>
                        <a:rPr lang="en-SG"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Name of Candidate</a:t>
                      </a:r>
                      <a:endParaRPr lang="en-SG" sz="14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Bef>
                          <a:spcPts val="1200"/>
                        </a:spcBef>
                        <a:spcAft>
                          <a:spcPts val="1000"/>
                        </a:spcAft>
                      </a:pPr>
                      <a:r>
                        <a:rPr lang="en-AU" sz="14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(This will be used for all </a:t>
                      </a:r>
                      <a:r>
                        <a:rPr lang="en-AU" sz="1400" b="0" i="1" u="sng" dirty="0">
                          <a:solidFill>
                            <a:srgbClr val="000000"/>
                          </a:solidFill>
                          <a:effectLst/>
                          <a:latin typeface="Arial" panose="020B0604020202020204" pitchFamily="34" charset="0"/>
                          <a:ea typeface="Calibri" panose="020F0502020204030204" pitchFamily="34" charset="0"/>
                          <a:cs typeface="Arial" panose="020B0604020202020204" pitchFamily="34" charset="0"/>
                        </a:rPr>
                        <a:t>marketing collaterals </a:t>
                      </a:r>
                      <a:r>
                        <a:rPr lang="en-AU" sz="14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and on the trophy should this submission win)</a:t>
                      </a:r>
                      <a:endParaRPr lang="en-SG" sz="14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4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437035">
                <a:tc>
                  <a:txBody>
                    <a:bodyPr/>
                    <a:lstStyle/>
                    <a:p>
                      <a:pPr>
                        <a:lnSpc>
                          <a:spcPct val="115000"/>
                        </a:lnSpc>
                        <a:spcAft>
                          <a:spcPts val="1000"/>
                        </a:spcAft>
                      </a:pPr>
                      <a:r>
                        <a:rPr lang="en-AU" sz="1400" b="1">
                          <a:solidFill>
                            <a:srgbClr val="000000"/>
                          </a:solidFill>
                          <a:effectLst/>
                          <a:latin typeface="Arial" panose="020B0604020202020204" pitchFamily="34" charset="0"/>
                          <a:ea typeface="Calibri" panose="020F0502020204030204" pitchFamily="34" charset="0"/>
                          <a:cs typeface="Arial" panose="020B0604020202020204" pitchFamily="34" charset="0"/>
                        </a:rPr>
                        <a:t>Designation</a:t>
                      </a:r>
                      <a:endParaRPr lang="en-SG"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4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961340"/>
                  </a:ext>
                </a:extLst>
              </a:tr>
              <a:tr h="437035">
                <a:tc>
                  <a:txBody>
                    <a:bodyPr/>
                    <a:lstStyle/>
                    <a:p>
                      <a:pPr>
                        <a:lnSpc>
                          <a:spcPct val="115000"/>
                        </a:lnSpc>
                        <a:spcAft>
                          <a:spcPts val="1000"/>
                        </a:spcAft>
                      </a:pPr>
                      <a:r>
                        <a:rPr lang="en-AU"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4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SINGAPORE</a:t>
                      </a:r>
                      <a:endParaRPr lang="en-SG"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50038" y="1302946"/>
            <a:ext cx="10579962" cy="1454244"/>
          </a:xfrm>
          <a:prstGeom prst="rect">
            <a:avLst/>
          </a:prstGeom>
          <a:noFill/>
        </p:spPr>
        <p:txBody>
          <a:bodyPr wrap="square">
            <a:spAutoFit/>
          </a:bodyPr>
          <a:lstStyle/>
          <a:p>
            <a:pPr algn="ctr"/>
            <a:r>
              <a:rPr lang="en-US" sz="3200" b="1" dirty="0">
                <a:solidFill>
                  <a:schemeClr val="accent2"/>
                </a:solidFill>
                <a:latin typeface="Arial" panose="020B0604020202020204" pitchFamily="34" charset="0"/>
                <a:cs typeface="Arial" panose="020B0604020202020204" pitchFamily="34" charset="0"/>
              </a:rPr>
              <a:t>AWARD ENTRY FORM</a:t>
            </a:r>
            <a:br>
              <a:rPr lang="en-US" sz="4000" b="1" dirty="0">
                <a:solidFill>
                  <a:schemeClr val="accent2"/>
                </a:solidFill>
                <a:latin typeface="Arial" panose="020B0604020202020204" pitchFamily="34" charset="0"/>
                <a:cs typeface="Arial" panose="020B0604020202020204" pitchFamily="34" charset="0"/>
              </a:rPr>
            </a:br>
            <a:br>
              <a:rPr lang="en-US" sz="1000" b="1" dirty="0">
                <a:solidFill>
                  <a:schemeClr val="accent2"/>
                </a:solidFill>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organiser once the entry form has been submitted.</a:t>
            </a:r>
            <a:br>
              <a:rPr lang="en-US" sz="1200" dirty="0">
                <a:latin typeface="Arial" panose="020B0604020202020204" pitchFamily="34" charset="0"/>
                <a:cs typeface="Arial" panose="020B0604020202020204" pitchFamily="34" charset="0"/>
              </a:rPr>
            </a:br>
            <a:br>
              <a:rPr lang="en-US" sz="1050"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This entry form is for Individual Talent Categories (Category 43-46 only)</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7" y="1300107"/>
            <a:ext cx="11152203" cy="3200876"/>
          </a:xfrm>
          <a:prstGeom prst="rect">
            <a:avLst/>
          </a:prstGeom>
          <a:noFill/>
        </p:spPr>
        <p:txBody>
          <a:bodyPr wrap="square">
            <a:spAutoFit/>
          </a:bodyPr>
          <a:lstStyle/>
          <a:p>
            <a:r>
              <a:rPr lang="en-US" sz="1400" b="1" u="sng" dirty="0">
                <a:solidFill>
                  <a:srgbClr val="ED9E34"/>
                </a:solidFill>
                <a:latin typeface="Arial" panose="020B0604020202020204" pitchFamily="34" charset="0"/>
                <a:cs typeface="Arial" panose="020B0604020202020204" pitchFamily="34" charset="0"/>
              </a:rPr>
              <a:t>GUIDELINES</a:t>
            </a:r>
          </a:p>
          <a:p>
            <a:endParaRPr lang="en-US" sz="1400"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Please refer to the HR Excellence Awards Singapore 2026 Entry Guidelines document  for entry criteria and other specific requirements.</a:t>
            </a:r>
          </a:p>
          <a:p>
            <a:pPr marL="342900" indent="-342900">
              <a:buFont typeface="+mj-lt"/>
              <a:buAutoNum type="arabicPeriod"/>
            </a:pPr>
            <a:r>
              <a:rPr lang="en-US" sz="12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342900" indent="-342900">
              <a:buFont typeface="+mj-lt"/>
              <a:buAutoNum type="arabicPeriod"/>
            </a:pPr>
            <a:r>
              <a:rPr lang="en-GB" sz="12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2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200" dirty="0">
                <a:latin typeface="Arial" panose="020B0604020202020204" pitchFamily="34" charset="0"/>
                <a:cs typeface="Arial" panose="020B0604020202020204" pitchFamily="34" charset="0"/>
              </a:rPr>
              <a:t>*Please take note that we will omit Inc, Corporation, Pte. Ltd, PT, Berhad, </a:t>
            </a:r>
            <a:r>
              <a:rPr lang="en-US" sz="1200" dirty="0" err="1">
                <a:latin typeface="Arial" panose="020B0604020202020204" pitchFamily="34" charset="0"/>
                <a:cs typeface="Arial" panose="020B0604020202020204" pitchFamily="34" charset="0"/>
              </a:rPr>
              <a:t>Sdn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Bhd</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etc</a:t>
            </a:r>
            <a:r>
              <a:rPr lang="en-US" sz="12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SG" sz="1200" dirty="0">
                <a:latin typeface="Arial" panose="020B0604020202020204" pitchFamily="34" charset="0"/>
                <a:cs typeface="Arial" panose="020B0604020202020204" pitchFamily="34" charset="0"/>
              </a:rPr>
              <a:t>Entry forms for team categories are different from the individual talents categories. Please use the correct form.</a:t>
            </a:r>
            <a:endParaRPr lang="en-US" sz="1200" dirty="0">
              <a:latin typeface="Arial" panose="020B0604020202020204" pitchFamily="34" charset="0"/>
              <a:cs typeface="Arial" panose="020B0604020202020204" pitchFamily="34" charset="0"/>
            </a:endParaRPr>
          </a:p>
          <a:p>
            <a:endParaRPr lang="en-US" sz="16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rgbClr val="ED9E34"/>
                </a:solidFill>
                <a:latin typeface="Arial" panose="020B0604020202020204" pitchFamily="34" charset="0"/>
                <a:cs typeface="Arial" panose="020B0604020202020204" pitchFamily="34" charset="0"/>
              </a:rPr>
              <a:t>HOW TO SUBMIT</a:t>
            </a:r>
          </a:p>
          <a:p>
            <a:endParaRPr lang="en-US" sz="1300" b="1"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2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200" dirty="0">
                <a:latin typeface="Arial" panose="020B0604020202020204" pitchFamily="34" charset="0"/>
                <a:cs typeface="Arial" panose="020B0604020202020204" pitchFamily="34" charset="0"/>
              </a:rPr>
              <a:t>Upload this core award entry form document along with the supporting documents and images, if any, </a:t>
            </a:r>
            <a:r>
              <a:rPr lang="en-US" sz="1200" dirty="0">
                <a:highlight>
                  <a:srgbClr val="FFFF00"/>
                </a:highlight>
                <a:latin typeface="Arial" panose="020B0604020202020204" pitchFamily="34" charset="0"/>
                <a:cs typeface="Arial" panose="020B0604020202020204" pitchFamily="34" charset="0"/>
                <a:hlinkClick r:id="rId2"/>
              </a:rPr>
              <a:t>here</a:t>
            </a:r>
            <a:r>
              <a:rPr lang="en-US" sz="1200" dirty="0">
                <a:highlight>
                  <a:srgbClr val="FFFF00"/>
                </a:highlight>
                <a:latin typeface="Arial" panose="020B0604020202020204" pitchFamily="34" charset="0"/>
                <a:cs typeface="Arial" panose="020B0604020202020204" pitchFamily="34" charset="0"/>
              </a:rPr>
              <a:t>.</a:t>
            </a:r>
          </a:p>
        </p:txBody>
      </p:sp>
      <p:sp>
        <p:nvSpPr>
          <p:cNvPr id="2" name="TextBox 1">
            <a:extLst>
              <a:ext uri="{FF2B5EF4-FFF2-40B4-BE49-F238E27FC236}">
                <a16:creationId xmlns:a16="http://schemas.microsoft.com/office/drawing/2014/main" id="{3FCA8A94-961F-3CD4-7467-D8174310E048}"/>
              </a:ext>
            </a:extLst>
          </p:cNvPr>
          <p:cNvSpPr txBox="1"/>
          <p:nvPr/>
        </p:nvSpPr>
        <p:spPr>
          <a:xfrm>
            <a:off x="619587" y="4500983"/>
            <a:ext cx="10473285" cy="307777"/>
          </a:xfrm>
          <a:prstGeom prst="rect">
            <a:avLst/>
          </a:prstGeom>
          <a:noFill/>
        </p:spPr>
        <p:txBody>
          <a:bodyPr wrap="square" numCol="2">
            <a:spAutoFit/>
          </a:bodyPr>
          <a:lstStyle/>
          <a:p>
            <a:r>
              <a:rPr lang="en-US" sz="1400" b="1" u="sng" dirty="0">
                <a:solidFill>
                  <a:srgbClr val="ED9E34"/>
                </a:solidFill>
                <a:latin typeface="Arial" panose="020B0604020202020204" pitchFamily="34" charset="0"/>
                <a:cs typeface="Arial" panose="020B0604020202020204" pitchFamily="34" charset="0"/>
              </a:rPr>
              <a:t>CONTACT US</a:t>
            </a:r>
            <a:endParaRPr lang="en-US" sz="1400" b="1" dirty="0">
              <a:solidFill>
                <a:srgbClr val="ED9E34"/>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D27FFF82-E96D-968A-B790-38B8A0EFE0F5}"/>
              </a:ext>
            </a:extLst>
          </p:cNvPr>
          <p:cNvSpPr txBox="1"/>
          <p:nvPr/>
        </p:nvSpPr>
        <p:spPr>
          <a:xfrm>
            <a:off x="619587" y="4808760"/>
            <a:ext cx="10745098" cy="2739211"/>
          </a:xfrm>
          <a:prstGeom prst="rect">
            <a:avLst/>
          </a:prstGeom>
          <a:noFill/>
        </p:spPr>
        <p:txBody>
          <a:bodyPr wrap="square" numCol="2">
            <a:spAutoFit/>
          </a:bodyPr>
          <a:lstStyle/>
          <a:p>
            <a:pPr lvl="0">
              <a:defRPr/>
            </a:pPr>
            <a:r>
              <a:rPr lang="en-US" sz="1400" b="1" dirty="0">
                <a:latin typeface="Arial" panose="020B0604020202020204" pitchFamily="34" charset="0"/>
                <a:ea typeface="Helvetica Neue" panose="02000503000000020004" pitchFamily="2" charset="0"/>
                <a:cs typeface="Arial" panose="020B0604020202020204" pitchFamily="34" charset="0"/>
              </a:rPr>
              <a:t>Abegail Silvestre</a:t>
            </a:r>
            <a:br>
              <a:rPr lang="en-US" sz="1400" b="1" dirty="0">
                <a:latin typeface="Arial" panose="020B0604020202020204" pitchFamily="34" charset="0"/>
                <a:ea typeface="Helvetica Neue" panose="02000503000000020004" pitchFamily="2" charset="0"/>
                <a:cs typeface="Arial" panose="020B0604020202020204" pitchFamily="34" charset="0"/>
              </a:rPr>
            </a:br>
            <a:r>
              <a:rPr lang="en-US" sz="1400" i="1" dirty="0">
                <a:latin typeface="Arial" panose="020B0604020202020204" pitchFamily="34" charset="0"/>
                <a:ea typeface="Helvetica Neue" panose="02000503000000020004" pitchFamily="2" charset="0"/>
                <a:cs typeface="Arial" panose="020B0604020202020204" pitchFamily="34" charset="0"/>
              </a:rPr>
              <a:t>Regional Project Manager</a:t>
            </a:r>
          </a:p>
          <a:p>
            <a:r>
              <a:rPr lang="fr-FR" sz="1400" b="0" i="0" u="none" strike="noStrike" dirty="0">
                <a:solidFill>
                  <a:srgbClr val="000000"/>
                </a:solidFill>
                <a:effectLst/>
                <a:latin typeface="Arial" panose="020B0604020202020204" pitchFamily="34" charset="0"/>
                <a:cs typeface="Arial" panose="020B0604020202020204" pitchFamily="34" charset="0"/>
              </a:rPr>
              <a:t>Tel: +65 6692 9031 (Ext 827)</a:t>
            </a:r>
          </a:p>
          <a:p>
            <a:r>
              <a:rPr lang="fr-FR" sz="1400" b="0" i="0" u="none" strike="noStrike" dirty="0">
                <a:solidFill>
                  <a:srgbClr val="000000"/>
                </a:solidFill>
                <a:effectLst/>
                <a:latin typeface="Arial" panose="020B0604020202020204" pitchFamily="34" charset="0"/>
                <a:cs typeface="Arial" panose="020B0604020202020204" pitchFamily="34" charset="0"/>
              </a:rPr>
              <a:t>Mobile: +63 927 9384 650</a:t>
            </a:r>
          </a:p>
          <a:p>
            <a:r>
              <a:rPr lang="fr-FR" sz="1400" b="0" i="0" u="none" strike="noStrike" dirty="0">
                <a:solidFill>
                  <a:srgbClr val="000000"/>
                </a:solidFill>
                <a:effectLst/>
                <a:latin typeface="Arial" panose="020B0604020202020204" pitchFamily="34" charset="0"/>
                <a:cs typeface="Arial" panose="020B0604020202020204" pitchFamily="34" charset="0"/>
              </a:rPr>
              <a:t>Email: </a:t>
            </a:r>
            <a:r>
              <a:rPr lang="fr-FR" sz="1400" b="0" i="0" u="none" strike="noStrike" dirty="0">
                <a:solidFill>
                  <a:srgbClr val="000000"/>
                </a:solidFill>
                <a:effectLst/>
                <a:latin typeface="Arial" panose="020B0604020202020204" pitchFamily="34" charset="0"/>
                <a:cs typeface="Arial" panose="020B0604020202020204" pitchFamily="34" charset="0"/>
                <a:hlinkClick r:id="rId3"/>
              </a:rPr>
              <a:t>AbegailS@humanresourcesonline.net</a:t>
            </a:r>
            <a:br>
              <a:rPr lang="fr-FR" sz="1400" b="0" i="0" u="none" strike="noStrike" dirty="0">
                <a:solidFill>
                  <a:srgbClr val="000000"/>
                </a:solidFill>
                <a:effectLst/>
                <a:latin typeface="Arial" panose="020B0604020202020204" pitchFamily="34" charset="0"/>
                <a:cs typeface="Arial" panose="020B0604020202020204" pitchFamily="34" charset="0"/>
              </a:rPr>
            </a:br>
            <a:br>
              <a:rPr lang="fr-FR" sz="1400" b="0" i="0" u="none" strike="noStrike" dirty="0">
                <a:solidFill>
                  <a:srgbClr val="000000"/>
                </a:solidFill>
                <a:effectLst/>
                <a:latin typeface="Arial" panose="020B0604020202020204" pitchFamily="34" charset="0"/>
                <a:cs typeface="Arial" panose="020B0604020202020204" pitchFamily="34" charset="0"/>
              </a:rPr>
            </a:br>
            <a:endParaRPr lang="fr-FR" sz="1400" b="0" i="0" u="none" strike="noStrike" dirty="0">
              <a:solidFill>
                <a:srgbClr val="000000"/>
              </a:solidFill>
              <a:effectLst/>
              <a:latin typeface="Arial" panose="020B0604020202020204" pitchFamily="34" charset="0"/>
              <a:cs typeface="Arial" panose="020B0604020202020204" pitchFamily="34" charset="0"/>
            </a:endParaRPr>
          </a:p>
          <a:p>
            <a:endParaRPr lang="fr-FR" sz="14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a:p>
            <a:endParaRPr lang="fr-FR" sz="1400" b="1" dirty="0">
              <a:solidFill>
                <a:srgbClr val="000000"/>
              </a:solidFill>
              <a:latin typeface="Arial" panose="020B0604020202020204" pitchFamily="34" charset="0"/>
              <a:ea typeface="Helvetica Neue" panose="02000503000000020004" pitchFamily="2" charset="0"/>
              <a:cs typeface="Arial" panose="020B0604020202020204" pitchFamily="34" charset="0"/>
            </a:endParaRPr>
          </a:p>
          <a:p>
            <a:endParaRPr lang="fr-FR" sz="1400" b="1" dirty="0">
              <a:solidFill>
                <a:srgbClr val="000000"/>
              </a:solidFill>
              <a:latin typeface="Arial" panose="020B0604020202020204" pitchFamily="34" charset="0"/>
              <a:ea typeface="Helvetica Neue" panose="02000503000000020004" pitchFamily="2" charset="0"/>
              <a:cs typeface="Arial" panose="020B0604020202020204" pitchFamily="34" charset="0"/>
            </a:endParaRPr>
          </a:p>
          <a:p>
            <a:endParaRPr lang="fr-FR" sz="1400" b="1" dirty="0">
              <a:solidFill>
                <a:srgbClr val="000000"/>
              </a:solidFill>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r>
              <a:rPr lang="en-GB" sz="1400" b="1" i="0" kern="1200" dirty="0" err="1">
                <a:solidFill>
                  <a:schemeClr val="dk1"/>
                </a:solidFill>
                <a:effectLst/>
                <a:latin typeface="Arial" panose="020B0604020202020204" pitchFamily="34" charset="0"/>
                <a:ea typeface="+mn-ea"/>
                <a:cs typeface="Arial" panose="020B0604020202020204" pitchFamily="34" charset="0"/>
              </a:rPr>
              <a:t>Cariza</a:t>
            </a:r>
            <a:r>
              <a:rPr lang="en-GB" sz="1400" b="1" i="0" kern="1200" dirty="0">
                <a:solidFill>
                  <a:schemeClr val="dk1"/>
                </a:solidFill>
                <a:effectLst/>
                <a:latin typeface="Arial" panose="020B0604020202020204" pitchFamily="34" charset="0"/>
                <a:ea typeface="+mn-ea"/>
                <a:cs typeface="Arial" panose="020B0604020202020204" pitchFamily="34" charset="0"/>
              </a:rPr>
              <a:t> Ratin</a:t>
            </a:r>
            <a:br>
              <a:rPr lang="en-US" sz="1400" b="0" i="0" dirty="0">
                <a:solidFill>
                  <a:srgbClr val="000000"/>
                </a:solidFill>
                <a:effectLst/>
                <a:latin typeface="Arial" panose="020B0604020202020204" pitchFamily="34" charset="0"/>
                <a:cs typeface="Arial" panose="020B0604020202020204" pitchFamily="34" charset="0"/>
              </a:rPr>
            </a:br>
            <a:r>
              <a:rPr lang="en-SG" sz="1400" b="0" i="1" u="none" strike="noStrike" dirty="0">
                <a:solidFill>
                  <a:srgbClr val="000000"/>
                </a:solidFill>
                <a:effectLst/>
                <a:latin typeface="Arial" panose="020B0604020202020204" pitchFamily="34" charset="0"/>
                <a:cs typeface="Arial" panose="020B0604020202020204" pitchFamily="34" charset="0"/>
              </a:rPr>
              <a:t>Senior Regional Project Manager</a:t>
            </a:r>
            <a:r>
              <a:rPr lang="en-SG" sz="1400" b="0" i="1"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SG" sz="1400" dirty="0">
                <a:latin typeface="Arial" panose="020B0604020202020204" pitchFamily="34" charset="0"/>
                <a:ea typeface="Helvetica Neue" panose="02000503000000020004" pitchFamily="2" charset="0"/>
                <a:cs typeface="Arial" panose="020B0604020202020204" pitchFamily="34" charset="0"/>
              </a:rPr>
              <a:t>Tel: </a:t>
            </a:r>
            <a:r>
              <a:rPr lang="en-US" sz="1400" i="0" dirty="0">
                <a:solidFill>
                  <a:srgbClr val="000000"/>
                </a:solidFill>
                <a:effectLst/>
                <a:latin typeface="Arial" panose="020B0604020202020204" pitchFamily="34" charset="0"/>
                <a:cs typeface="Arial" panose="020B0604020202020204" pitchFamily="34" charset="0"/>
              </a:rPr>
              <a:t>+65 6692 9031 (Ext 815)</a:t>
            </a:r>
            <a:br>
              <a:rPr lang="en-US" sz="140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Mobile: </a:t>
            </a:r>
            <a:r>
              <a:rPr lang="en-SG" sz="1400" b="0" i="0" dirty="0">
                <a:solidFill>
                  <a:srgbClr val="000000"/>
                </a:solidFill>
                <a:effectLst/>
                <a:latin typeface="Arial" panose="020B0604020202020204" pitchFamily="34" charset="0"/>
                <a:cs typeface="Arial" panose="020B0604020202020204" pitchFamily="34" charset="0"/>
              </a:rPr>
              <a:t>+63 977 3992 585</a:t>
            </a:r>
            <a:br>
              <a:rPr lang="en-US" sz="1400" b="0" i="0" dirty="0">
                <a:solidFill>
                  <a:srgbClr val="000000"/>
                </a:solidFill>
                <a:effectLst/>
                <a:latin typeface="Arial" panose="020B0604020202020204" pitchFamily="34" charset="0"/>
                <a:cs typeface="Arial" panose="020B0604020202020204" pitchFamily="34" charset="0"/>
              </a:rPr>
            </a:br>
            <a:r>
              <a:rPr lang="en-US" sz="1400" b="0" i="0" dirty="0">
                <a:solidFill>
                  <a:srgbClr val="000000"/>
                </a:solidFill>
                <a:effectLst/>
                <a:latin typeface="Arial" panose="020B0604020202020204" pitchFamily="34" charset="0"/>
                <a:cs typeface="Arial" panose="020B0604020202020204" pitchFamily="34" charset="0"/>
              </a:rPr>
              <a:t>Email: </a:t>
            </a:r>
            <a:r>
              <a:rPr lang="en-SG" sz="1400" b="0" i="0" dirty="0">
                <a:solidFill>
                  <a:srgbClr val="000000"/>
                </a:solidFill>
                <a:effectLst/>
                <a:latin typeface="Arial" panose="020B0604020202020204" pitchFamily="34" charset="0"/>
                <a:cs typeface="Arial" panose="020B0604020202020204" pitchFamily="34" charset="0"/>
                <a:hlinkClick r:id="rId4"/>
              </a:rPr>
              <a:t>carizar@humanresourcesonline.net</a:t>
            </a:r>
            <a:br>
              <a:rPr lang="en-US" sz="1400" b="0" i="0" dirty="0">
                <a:solidFill>
                  <a:srgbClr val="000000"/>
                </a:solidFill>
                <a:effectLst/>
                <a:latin typeface="Arial" panose="020B0604020202020204" pitchFamily="34" charset="0"/>
                <a:cs typeface="Arial" panose="020B0604020202020204" pitchFamily="34" charset="0"/>
              </a:rPr>
            </a:br>
            <a:endParaRPr lang="en-US" sz="1400" b="0" i="0" dirty="0">
              <a:solidFill>
                <a:srgbClr val="000000"/>
              </a:solidFill>
              <a:effectLst/>
              <a:latin typeface="Arial" panose="020B0604020202020204" pitchFamily="34" charset="0"/>
              <a:cs typeface="Arial" panose="020B0604020202020204" pitchFamily="34" charset="0"/>
            </a:endParaRPr>
          </a:p>
          <a:p>
            <a:pPr algn="l" rtl="0" fontAlgn="base"/>
            <a:r>
              <a:rPr lang="en-US" sz="1400" b="0" i="0" dirty="0">
                <a:solidFill>
                  <a:srgbClr val="000000"/>
                </a:solidFill>
                <a:effectLst/>
                <a:highlight>
                  <a:srgbClr val="FFFFFF"/>
                </a:highlight>
                <a:latin typeface="Arial" panose="020B0604020202020204" pitchFamily="34" charset="0"/>
                <a:cs typeface="Arial" panose="020B0604020202020204" pitchFamily="34" charset="0"/>
              </a:rPr>
              <a:t> </a:t>
            </a:r>
          </a:p>
          <a:p>
            <a:endParaRPr lang="en-US" sz="14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248867" y="1370210"/>
            <a:ext cx="11795351"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1: Vision &amp; Goals (25%) </a:t>
            </a: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Please provide an overview of what the nominee for the respective individual category set out to do over the past 12 months.</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is the background of your nominee? </a:t>
            </a:r>
            <a:r>
              <a:rPr lang="en-US" sz="1000" dirty="0">
                <a:latin typeface="Arial" panose="020B0604020202020204" pitchFamily="34" charset="0"/>
                <a:ea typeface="Calibri" panose="020F0502020204030204" pitchFamily="34" charset="0"/>
                <a:cs typeface="Times New Roman" panose="02020603050405020304" pitchFamily="18" charset="0"/>
              </a:rPr>
              <a:t>His / her vision for HR in the </a:t>
            </a:r>
            <a:r>
              <a:rPr lang="en-US" sz="1000" dirty="0" err="1">
                <a:latin typeface="Arial" panose="020B0604020202020204" pitchFamily="34" charset="0"/>
                <a:ea typeface="Calibri" panose="020F0502020204030204" pitchFamily="34" charset="0"/>
                <a:cs typeface="Times New Roman" panose="02020603050405020304" pitchFamily="18" charset="0"/>
              </a:rPr>
              <a:t>organisation</a:t>
            </a:r>
            <a:r>
              <a:rPr lang="en-US" sz="1000" dirty="0">
                <a:latin typeface="Arial" panose="020B0604020202020204" pitchFamily="34" charset="0"/>
                <a:ea typeface="Calibri" panose="020F0502020204030204" pitchFamily="34" charset="0"/>
                <a:cs typeface="Times New Roman" panose="02020603050405020304" pitchFamily="18" charset="0"/>
              </a:rPr>
              <a:t>?</a:t>
            </a: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did your nominee set out to achieve 12 months ago?</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Detail attributes this individual possesses that benefit the business. </a:t>
            </a: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List your nominee’s innovative approach to people management, taking into account challenges to your industry sector and the business model in which you operate.</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would colleagues describe this individual? What are some personal attributes?</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are some innovative and / or new changes implemented and / or challenged by the nominee? What is the expected business ROI from the changes incorporated?</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Please include some testimonials from peers/senior management/clients. </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1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39271"/>
            <a:ext cx="11823576" cy="493221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39272"/>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2: Implementation (25%) </a:t>
            </a: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respective category worked towards achieving his / her objectives over the past 12 months. You can choose to highlight one particular programme and / or initiative or multiple projects.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are some initiatives / programmes led by this individual from his/her managerial leadership?</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did your nominee decide on the particular strategy s / he followed?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business problem(s) is your nominee trying to address?</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A clear narrative that demonstrates why the strategy was implemented and how it is having an impact on the organisation.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challenges did your nominee encounter and how did s / he solve them?</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Please explain in greater detail a situation in which this individual stepped up.</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has this individual gone above and beyond for his / her team?</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is this nominee’s implementation different or unique?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did the individual get the buy-in from the respective stakeholders?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228600"/>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31637"/>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48508"/>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effectLst/>
                <a:latin typeface="Arial" panose="020B0604020202020204" pitchFamily="34" charset="0"/>
                <a:ea typeface="Calibri" panose="020F0502020204030204" pitchFamily="34" charset="0"/>
                <a:cs typeface="Times New Roman" panose="02020603050405020304" pitchFamily="18" charset="0"/>
              </a:rPr>
              <a:t>Section 3: Impact (25%) </a:t>
            </a:r>
            <a:endParaRPr lang="en-AU" sz="1200" b="1"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latin typeface="Arial" panose="020B0604020202020204" pitchFamily="34" charset="0"/>
                <a:ea typeface="Calibri" panose="020F0502020204030204" pitchFamily="34" charset="0"/>
                <a:cs typeface="Times New Roman" panose="02020603050405020304" pitchFamily="18" charset="0"/>
              </a:rPr>
              <a:t>This section is for you to provide an overview of what your nominee for the respective category has achieved over the past 12 months.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HR metrics did your nominee achieve?</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How did your nominee contribute to your organisation’s commercial / business goals?</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What was the feedback from stakeholders (employees, line management, top management) post implementation?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Please list the primary and secondary impact.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Evidence of success: How has the idea / strategy strengthened the organisation? Please use metrics, anecdotes and case studies.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
            </a:pPr>
            <a:r>
              <a:rPr lang="en-AU" sz="1000" dirty="0">
                <a:latin typeface="Arial" panose="020B0604020202020204" pitchFamily="34" charset="0"/>
                <a:ea typeface="Calibri" panose="020F0502020204030204" pitchFamily="34" charset="0"/>
                <a:cs typeface="Times New Roman" panose="02020603050405020304" pitchFamily="18" charset="0"/>
              </a:rPr>
              <a:t>Judges will consider feedback from stakeholders.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22400"/>
            <a:ext cx="11823576" cy="48789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1533</Words>
  <Application>Microsoft Office PowerPoint</Application>
  <PresentationFormat>Widescreen</PresentationFormat>
  <Paragraphs>368</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Helvetica CE 55 Roman</vt: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Joleen Quek</cp:lastModifiedBy>
  <cp:revision>30</cp:revision>
  <dcterms:created xsi:type="dcterms:W3CDTF">2023-03-16T08:53:29Z</dcterms:created>
  <dcterms:modified xsi:type="dcterms:W3CDTF">2026-03-06T08:45:52Z</dcterms:modified>
</cp:coreProperties>
</file>