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6" r:id="rId4"/>
    <p:sldId id="265" r:id="rId5"/>
    <p:sldId id="264" r:id="rId6"/>
    <p:sldId id="263" r:id="rId7"/>
    <p:sldId id="261" r:id="rId8"/>
    <p:sldId id="262" r:id="rId9"/>
    <p:sldId id="259" r:id="rId10"/>
    <p:sldId id="260" r:id="rId11"/>
    <p:sldId id="267" r:id="rId12"/>
    <p:sldId id="258"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14" autoAdjust="0"/>
    <p:restoredTop sz="94660"/>
  </p:normalViewPr>
  <p:slideViewPr>
    <p:cSldViewPr snapToGrid="0">
      <p:cViewPr>
        <p:scale>
          <a:sx n="87" d="100"/>
          <a:sy n="87" d="100"/>
        </p:scale>
        <p:origin x="1512" y="6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4012EC-9082-2F14-2ECF-2C72A561E7E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SG"/>
          </a:p>
        </p:txBody>
      </p:sp>
      <p:sp>
        <p:nvSpPr>
          <p:cNvPr id="3" name="Subtitle 2">
            <a:extLst>
              <a:ext uri="{FF2B5EF4-FFF2-40B4-BE49-F238E27FC236}">
                <a16:creationId xmlns:a16="http://schemas.microsoft.com/office/drawing/2014/main" id="{5E67FC47-A23C-C9E7-C2EA-727BDEDB8795}"/>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SG"/>
          </a:p>
        </p:txBody>
      </p:sp>
      <p:sp>
        <p:nvSpPr>
          <p:cNvPr id="4" name="Date Placeholder 3">
            <a:extLst>
              <a:ext uri="{FF2B5EF4-FFF2-40B4-BE49-F238E27FC236}">
                <a16:creationId xmlns:a16="http://schemas.microsoft.com/office/drawing/2014/main" id="{4B910073-ADEA-6113-2B8B-B4E84498E7C1}"/>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5" name="Footer Placeholder 4">
            <a:extLst>
              <a:ext uri="{FF2B5EF4-FFF2-40B4-BE49-F238E27FC236}">
                <a16:creationId xmlns:a16="http://schemas.microsoft.com/office/drawing/2014/main" id="{2CA6342E-7BCA-A104-182D-078D51C3D17F}"/>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435C15A5-1ACB-072C-A703-8FBFDA65F645}"/>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47084168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EBF124-FA32-FF6E-780C-3BFEC3ED2BB3}"/>
              </a:ext>
            </a:extLst>
          </p:cNvPr>
          <p:cNvSpPr>
            <a:spLocks noGrp="1"/>
          </p:cNvSpPr>
          <p:nvPr>
            <p:ph type="title"/>
          </p:nvPr>
        </p:nvSpPr>
        <p:spPr/>
        <p:txBody>
          <a:bodyPr/>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176B22D6-4A51-E518-9CA4-4947F4E0A54A}"/>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FF2453F6-3129-1E9B-4A78-267AA2E859B0}"/>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5" name="Footer Placeholder 4">
            <a:extLst>
              <a:ext uri="{FF2B5EF4-FFF2-40B4-BE49-F238E27FC236}">
                <a16:creationId xmlns:a16="http://schemas.microsoft.com/office/drawing/2014/main" id="{91729064-0D61-99AE-8E2D-8FEED9750B63}"/>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4357FBA2-8907-B6F5-F905-AFB394083EF1}"/>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839336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FA2BCD52-C92D-6633-F9FF-DACE9E5EF5C8}"/>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EFA761C2-3940-EAAD-3AB1-018FD607D21A}"/>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D2F3A14E-7112-9779-648C-79843FFEF34E}"/>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5" name="Footer Placeholder 4">
            <a:extLst>
              <a:ext uri="{FF2B5EF4-FFF2-40B4-BE49-F238E27FC236}">
                <a16:creationId xmlns:a16="http://schemas.microsoft.com/office/drawing/2014/main" id="{06F35643-498B-C76F-080A-8C743725F0AC}"/>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A744F6B1-3B20-5687-EB57-84C2089E7DF1}"/>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97038431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4CD20-71CF-3BA4-5819-D9D7B74BBD93}"/>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01F7093A-94A7-0AA3-F332-F7060AB097B1}"/>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7B88E2F5-9999-A8C6-C8B3-21D257D3A310}"/>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5" name="Footer Placeholder 4">
            <a:extLst>
              <a:ext uri="{FF2B5EF4-FFF2-40B4-BE49-F238E27FC236}">
                <a16:creationId xmlns:a16="http://schemas.microsoft.com/office/drawing/2014/main" id="{6F19E9A1-6E35-2E20-AF21-B26893233FFB}"/>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992BEB4B-B72E-042B-2C85-3583B2E44139}"/>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27742320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D89B97A-D6EC-C2A6-F4A8-D3A3A55D9D71}"/>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SG"/>
          </a:p>
        </p:txBody>
      </p:sp>
      <p:sp>
        <p:nvSpPr>
          <p:cNvPr id="3" name="Text Placeholder 2">
            <a:extLst>
              <a:ext uri="{FF2B5EF4-FFF2-40B4-BE49-F238E27FC236}">
                <a16:creationId xmlns:a16="http://schemas.microsoft.com/office/drawing/2014/main" id="{B8BE281C-78F1-638F-9F84-DAEC1DB05EF7}"/>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328056FC-DB22-D296-6921-D19605DD2D0C}"/>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5" name="Footer Placeholder 4">
            <a:extLst>
              <a:ext uri="{FF2B5EF4-FFF2-40B4-BE49-F238E27FC236}">
                <a16:creationId xmlns:a16="http://schemas.microsoft.com/office/drawing/2014/main" id="{37165A40-584B-6F5D-3C1C-DDA6DBA54509}"/>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517E004D-0081-5C6A-6605-61A0A06548A8}"/>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403657619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B27FE40-1C1D-B61C-3804-393A41E640DE}"/>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2E754A3A-ED72-FE67-3ACF-42C68283EFB5}"/>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Content Placeholder 3">
            <a:extLst>
              <a:ext uri="{FF2B5EF4-FFF2-40B4-BE49-F238E27FC236}">
                <a16:creationId xmlns:a16="http://schemas.microsoft.com/office/drawing/2014/main" id="{83AD37CB-3E44-8288-3D33-0A2C27CA17BC}"/>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Date Placeholder 4">
            <a:extLst>
              <a:ext uri="{FF2B5EF4-FFF2-40B4-BE49-F238E27FC236}">
                <a16:creationId xmlns:a16="http://schemas.microsoft.com/office/drawing/2014/main" id="{2134EE1F-7B4E-BC6D-1B46-52090916B081}"/>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6" name="Footer Placeholder 5">
            <a:extLst>
              <a:ext uri="{FF2B5EF4-FFF2-40B4-BE49-F238E27FC236}">
                <a16:creationId xmlns:a16="http://schemas.microsoft.com/office/drawing/2014/main" id="{865D56ED-A286-940C-E13F-A42628DE239C}"/>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D110B7E4-550C-3570-50FF-580ED18EF456}"/>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353346634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0B5383-062F-20EC-EC53-D2EC06E7CA6F}"/>
              </a:ext>
            </a:extLst>
          </p:cNvPr>
          <p:cNvSpPr>
            <a:spLocks noGrp="1"/>
          </p:cNvSpPr>
          <p:nvPr>
            <p:ph type="title"/>
          </p:nvPr>
        </p:nvSpPr>
        <p:spPr>
          <a:xfrm>
            <a:off x="839788" y="365125"/>
            <a:ext cx="10515600" cy="1325563"/>
          </a:xfrm>
        </p:spPr>
        <p:txBody>
          <a:bodyPr/>
          <a:lstStyle/>
          <a:p>
            <a:r>
              <a:rPr lang="en-US"/>
              <a:t>Click to edit Master title style</a:t>
            </a:r>
            <a:endParaRPr lang="en-SG"/>
          </a:p>
        </p:txBody>
      </p:sp>
      <p:sp>
        <p:nvSpPr>
          <p:cNvPr id="3" name="Text Placeholder 2">
            <a:extLst>
              <a:ext uri="{FF2B5EF4-FFF2-40B4-BE49-F238E27FC236}">
                <a16:creationId xmlns:a16="http://schemas.microsoft.com/office/drawing/2014/main" id="{345D7124-DF89-6C05-AFB8-10707D493F87}"/>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79E9AFE5-6414-701C-C729-D2425B44E03B}"/>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Text Placeholder 4">
            <a:extLst>
              <a:ext uri="{FF2B5EF4-FFF2-40B4-BE49-F238E27FC236}">
                <a16:creationId xmlns:a16="http://schemas.microsoft.com/office/drawing/2014/main" id="{9E4181B7-B0B9-F621-6B3C-D6C08A598C4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F836D7BB-0100-55B1-0B7A-C4F45231DB06}"/>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7" name="Date Placeholder 6">
            <a:extLst>
              <a:ext uri="{FF2B5EF4-FFF2-40B4-BE49-F238E27FC236}">
                <a16:creationId xmlns:a16="http://schemas.microsoft.com/office/drawing/2014/main" id="{2DBD912A-0DF1-41C7-A51C-102711F3DDDB}"/>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8" name="Footer Placeholder 7">
            <a:extLst>
              <a:ext uri="{FF2B5EF4-FFF2-40B4-BE49-F238E27FC236}">
                <a16:creationId xmlns:a16="http://schemas.microsoft.com/office/drawing/2014/main" id="{D22210FC-E134-3A7C-1CA8-6BD05E0FAF69}"/>
              </a:ext>
            </a:extLst>
          </p:cNvPr>
          <p:cNvSpPr>
            <a:spLocks noGrp="1"/>
          </p:cNvSpPr>
          <p:nvPr>
            <p:ph type="ftr" sz="quarter" idx="11"/>
          </p:nvPr>
        </p:nvSpPr>
        <p:spPr/>
        <p:txBody>
          <a:bodyPr/>
          <a:lstStyle/>
          <a:p>
            <a:endParaRPr lang="en-SG"/>
          </a:p>
        </p:txBody>
      </p:sp>
      <p:sp>
        <p:nvSpPr>
          <p:cNvPr id="9" name="Slide Number Placeholder 8">
            <a:extLst>
              <a:ext uri="{FF2B5EF4-FFF2-40B4-BE49-F238E27FC236}">
                <a16:creationId xmlns:a16="http://schemas.microsoft.com/office/drawing/2014/main" id="{36345EDC-B498-AE95-3303-E708331DB9CA}"/>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297677342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FD0129-1783-AF25-51BB-A03DA2579BC2}"/>
              </a:ext>
            </a:extLst>
          </p:cNvPr>
          <p:cNvSpPr>
            <a:spLocks noGrp="1"/>
          </p:cNvSpPr>
          <p:nvPr>
            <p:ph type="title"/>
          </p:nvPr>
        </p:nvSpPr>
        <p:spPr/>
        <p:txBody>
          <a:bodyPr/>
          <a:lstStyle/>
          <a:p>
            <a:r>
              <a:rPr lang="en-US"/>
              <a:t>Click to edit Master title style</a:t>
            </a:r>
            <a:endParaRPr lang="en-SG"/>
          </a:p>
        </p:txBody>
      </p:sp>
      <p:sp>
        <p:nvSpPr>
          <p:cNvPr id="3" name="Date Placeholder 2">
            <a:extLst>
              <a:ext uri="{FF2B5EF4-FFF2-40B4-BE49-F238E27FC236}">
                <a16:creationId xmlns:a16="http://schemas.microsoft.com/office/drawing/2014/main" id="{4D4C98B6-1DE5-5A1F-C5C5-C77B88714589}"/>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4" name="Footer Placeholder 3">
            <a:extLst>
              <a:ext uri="{FF2B5EF4-FFF2-40B4-BE49-F238E27FC236}">
                <a16:creationId xmlns:a16="http://schemas.microsoft.com/office/drawing/2014/main" id="{433618D3-30A2-1426-62CB-33205ACF407C}"/>
              </a:ext>
            </a:extLst>
          </p:cNvPr>
          <p:cNvSpPr>
            <a:spLocks noGrp="1"/>
          </p:cNvSpPr>
          <p:nvPr>
            <p:ph type="ftr" sz="quarter" idx="11"/>
          </p:nvPr>
        </p:nvSpPr>
        <p:spPr/>
        <p:txBody>
          <a:bodyPr/>
          <a:lstStyle/>
          <a:p>
            <a:endParaRPr lang="en-SG"/>
          </a:p>
        </p:txBody>
      </p:sp>
      <p:sp>
        <p:nvSpPr>
          <p:cNvPr id="5" name="Slide Number Placeholder 4">
            <a:extLst>
              <a:ext uri="{FF2B5EF4-FFF2-40B4-BE49-F238E27FC236}">
                <a16:creationId xmlns:a16="http://schemas.microsoft.com/office/drawing/2014/main" id="{0A92948C-64FC-4F31-B094-3EC5128B99A4}"/>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336371520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27A717C1-454C-36AE-3099-7056177F97DD}"/>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3" name="Footer Placeholder 2">
            <a:extLst>
              <a:ext uri="{FF2B5EF4-FFF2-40B4-BE49-F238E27FC236}">
                <a16:creationId xmlns:a16="http://schemas.microsoft.com/office/drawing/2014/main" id="{F37B4625-6B8C-8A03-6C49-09BDCEF7A7C0}"/>
              </a:ext>
            </a:extLst>
          </p:cNvPr>
          <p:cNvSpPr>
            <a:spLocks noGrp="1"/>
          </p:cNvSpPr>
          <p:nvPr>
            <p:ph type="ftr" sz="quarter" idx="11"/>
          </p:nvPr>
        </p:nvSpPr>
        <p:spPr/>
        <p:txBody>
          <a:bodyPr/>
          <a:lstStyle/>
          <a:p>
            <a:endParaRPr lang="en-SG"/>
          </a:p>
        </p:txBody>
      </p:sp>
      <p:sp>
        <p:nvSpPr>
          <p:cNvPr id="4" name="Slide Number Placeholder 3">
            <a:extLst>
              <a:ext uri="{FF2B5EF4-FFF2-40B4-BE49-F238E27FC236}">
                <a16:creationId xmlns:a16="http://schemas.microsoft.com/office/drawing/2014/main" id="{CDB8A9B2-82CD-4615-DED7-2EFEDFFDB2F3}"/>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19071841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FDC961-6492-362F-C249-2D9213748DA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Content Placeholder 2">
            <a:extLst>
              <a:ext uri="{FF2B5EF4-FFF2-40B4-BE49-F238E27FC236}">
                <a16:creationId xmlns:a16="http://schemas.microsoft.com/office/drawing/2014/main" id="{7D28788F-F702-5D1D-849A-BD950876E055}"/>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Text Placeholder 3">
            <a:extLst>
              <a:ext uri="{FF2B5EF4-FFF2-40B4-BE49-F238E27FC236}">
                <a16:creationId xmlns:a16="http://schemas.microsoft.com/office/drawing/2014/main" id="{7DEC5207-62EB-2BB7-1C89-A8EBD91EA17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004E30DC-F3A6-3B1F-C398-7F4448270191}"/>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6" name="Footer Placeholder 5">
            <a:extLst>
              <a:ext uri="{FF2B5EF4-FFF2-40B4-BE49-F238E27FC236}">
                <a16:creationId xmlns:a16="http://schemas.microsoft.com/office/drawing/2014/main" id="{56778624-58EF-06B3-BD7C-3E4DD5A3A80B}"/>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A9B8B2CC-701D-3A35-FEBF-5357E7A3E826}"/>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15451943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6E3050-BC85-FD03-FE55-6154821119A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Picture Placeholder 2">
            <a:extLst>
              <a:ext uri="{FF2B5EF4-FFF2-40B4-BE49-F238E27FC236}">
                <a16:creationId xmlns:a16="http://schemas.microsoft.com/office/drawing/2014/main" id="{E7C96D79-BF1F-6D45-CC97-A4E6D53506A7}"/>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SG"/>
          </a:p>
        </p:txBody>
      </p:sp>
      <p:sp>
        <p:nvSpPr>
          <p:cNvPr id="4" name="Text Placeholder 3">
            <a:extLst>
              <a:ext uri="{FF2B5EF4-FFF2-40B4-BE49-F238E27FC236}">
                <a16:creationId xmlns:a16="http://schemas.microsoft.com/office/drawing/2014/main" id="{A6E347C6-B759-77D1-8386-51FA45B49BA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DC56665-1AAB-42D0-1319-C696DC361A63}"/>
              </a:ext>
            </a:extLst>
          </p:cNvPr>
          <p:cNvSpPr>
            <a:spLocks noGrp="1"/>
          </p:cNvSpPr>
          <p:nvPr>
            <p:ph type="dt" sz="half" idx="10"/>
          </p:nvPr>
        </p:nvSpPr>
        <p:spPr/>
        <p:txBody>
          <a:bodyPr/>
          <a:lstStyle/>
          <a:p>
            <a:fld id="{E43A9CF7-C672-4966-B9BC-8DCD0AFC6E0B}" type="datetimeFigureOut">
              <a:rPr lang="en-SG" smtClean="0"/>
              <a:t>10/2/2025</a:t>
            </a:fld>
            <a:endParaRPr lang="en-SG"/>
          </a:p>
        </p:txBody>
      </p:sp>
      <p:sp>
        <p:nvSpPr>
          <p:cNvPr id="6" name="Footer Placeholder 5">
            <a:extLst>
              <a:ext uri="{FF2B5EF4-FFF2-40B4-BE49-F238E27FC236}">
                <a16:creationId xmlns:a16="http://schemas.microsoft.com/office/drawing/2014/main" id="{E35795F2-573B-F9B2-3C1C-22E2C6114F7A}"/>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5CA756FC-A277-5F3D-48FB-A8774A4F3F5D}"/>
              </a:ext>
            </a:extLst>
          </p:cNvPr>
          <p:cNvSpPr>
            <a:spLocks noGrp="1"/>
          </p:cNvSpPr>
          <p:nvPr>
            <p:ph type="sldNum" sz="quarter" idx="12"/>
          </p:nvPr>
        </p:nvSpPr>
        <p:spPr/>
        <p:txBody>
          <a:bodyPr/>
          <a:lstStyle/>
          <a:p>
            <a:fld id="{C659E91A-A706-4780-828C-CAE1770725D1}" type="slidenum">
              <a:rPr lang="en-SG" smtClean="0"/>
              <a:t>‹#›</a:t>
            </a:fld>
            <a:endParaRPr lang="en-SG"/>
          </a:p>
        </p:txBody>
      </p:sp>
    </p:spTree>
    <p:extLst>
      <p:ext uri="{BB962C8B-B14F-4D97-AF65-F5344CB8AC3E}">
        <p14:creationId xmlns:p14="http://schemas.microsoft.com/office/powerpoint/2010/main" val="113372891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EE85CFD-2B3B-80DE-6882-B70ADC322CDA}"/>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SG"/>
          </a:p>
        </p:txBody>
      </p:sp>
      <p:sp>
        <p:nvSpPr>
          <p:cNvPr id="3" name="Text Placeholder 2">
            <a:extLst>
              <a:ext uri="{FF2B5EF4-FFF2-40B4-BE49-F238E27FC236}">
                <a16:creationId xmlns:a16="http://schemas.microsoft.com/office/drawing/2014/main" id="{7F719B07-50F0-E7B4-ECD4-E1998C36302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2B8D76DE-81F7-0A12-70E5-8B6ED5B7A4F1}"/>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43A9CF7-C672-4966-B9BC-8DCD0AFC6E0B}" type="datetimeFigureOut">
              <a:rPr lang="en-SG" smtClean="0"/>
              <a:t>10/2/2025</a:t>
            </a:fld>
            <a:endParaRPr lang="en-SG"/>
          </a:p>
        </p:txBody>
      </p:sp>
      <p:sp>
        <p:nvSpPr>
          <p:cNvPr id="5" name="Footer Placeholder 4">
            <a:extLst>
              <a:ext uri="{FF2B5EF4-FFF2-40B4-BE49-F238E27FC236}">
                <a16:creationId xmlns:a16="http://schemas.microsoft.com/office/drawing/2014/main" id="{D36AE1B3-B14D-7B0F-218F-6CBB347C5A3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SG"/>
          </a:p>
        </p:txBody>
      </p:sp>
      <p:sp>
        <p:nvSpPr>
          <p:cNvPr id="6" name="Slide Number Placeholder 5">
            <a:extLst>
              <a:ext uri="{FF2B5EF4-FFF2-40B4-BE49-F238E27FC236}">
                <a16:creationId xmlns:a16="http://schemas.microsoft.com/office/drawing/2014/main" id="{EC676768-14F9-1A72-479A-A109A0E697FC}"/>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659E91A-A706-4780-828C-CAE1770725D1}" type="slidenum">
              <a:rPr lang="en-SG" smtClean="0"/>
              <a:t>‹#›</a:t>
            </a:fld>
            <a:endParaRPr lang="en-SG"/>
          </a:p>
        </p:txBody>
      </p:sp>
    </p:spTree>
    <p:extLst>
      <p:ext uri="{BB962C8B-B14F-4D97-AF65-F5344CB8AC3E}">
        <p14:creationId xmlns:p14="http://schemas.microsoft.com/office/powerpoint/2010/main" val="361297656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mailto:reggieo@humanresourcesonline.net" TargetMode="External"/><Relationship Id="rId2" Type="http://schemas.openxmlformats.org/officeDocument/2006/relationships/hyperlink" Target="https://awards.humanresourcesonline.net/hr-excellence-awards-ph/" TargetMode="External"/><Relationship Id="rId1" Type="http://schemas.openxmlformats.org/officeDocument/2006/relationships/slideLayout" Target="../slideLayouts/slideLayout2.xml"/><Relationship Id="rId4" Type="http://schemas.openxmlformats.org/officeDocument/2006/relationships/hyperlink" Target="mailto:abigaela@humanresourcesonline.net"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A507E474-56CE-710B-1946-35B4E664C307}"/>
              </a:ext>
            </a:extLst>
          </p:cNvPr>
          <p:cNvSpPr txBox="1"/>
          <p:nvPr/>
        </p:nvSpPr>
        <p:spPr>
          <a:xfrm>
            <a:off x="230909" y="5091339"/>
            <a:ext cx="12192000" cy="338554"/>
          </a:xfrm>
          <a:prstGeom prst="rect">
            <a:avLst/>
          </a:prstGeom>
          <a:noFill/>
        </p:spPr>
        <p:txBody>
          <a:bodyPr wrap="square">
            <a:spAutoFit/>
          </a:bodyPr>
          <a:lstStyle/>
          <a:p>
            <a:pPr algn="ctr"/>
            <a:r>
              <a:rPr lang="en-US" sz="1600" dirty="0">
                <a:solidFill>
                  <a:schemeClr val="bg1"/>
                </a:solidFill>
                <a:latin typeface="Arial" panose="020B0604020202020204" pitchFamily="34" charset="0"/>
                <a:ea typeface="DIN 2014 Bold" pitchFamily="34" charset="0"/>
                <a:cs typeface="Arial" panose="020B0604020202020204" pitchFamily="34" charset="0"/>
              </a:rPr>
              <a:t>ENTRY FORM </a:t>
            </a:r>
            <a:r>
              <a:rPr lang="en-SG" sz="1600" dirty="0">
                <a:solidFill>
                  <a:schemeClr val="bg1"/>
                </a:solidFill>
                <a:latin typeface="Arial" panose="020B0604020202020204" pitchFamily="34" charset="0"/>
                <a:ea typeface="DIN 2014 Bold" pitchFamily="34" charset="0"/>
                <a:cs typeface="Arial" panose="020B0604020202020204" pitchFamily="34" charset="0"/>
              </a:rPr>
              <a:t>| </a:t>
            </a:r>
            <a:r>
              <a:rPr lang="en-US" sz="1600" b="1" dirty="0">
                <a:solidFill>
                  <a:schemeClr val="bg1"/>
                </a:solidFill>
                <a:latin typeface="Arial" panose="020B0604020202020204" pitchFamily="34" charset="0"/>
                <a:ea typeface="DIN 2014 Bold" pitchFamily="34" charset="0"/>
                <a:cs typeface="Arial" panose="020B0604020202020204" pitchFamily="34" charset="0"/>
              </a:rPr>
              <a:t>TALENT CATEGORIES</a:t>
            </a:r>
            <a:endParaRPr lang="en-GB" sz="16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427074393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96291"/>
            <a:ext cx="11823576" cy="48512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4: Future Initiatives (25%) </a:t>
            </a: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how your nominee for the category is going to build on his/her success.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objectives does your nominee plan to pursue next?</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Has your nominee’s performance affected the way your </a:t>
            </a:r>
            <a:r>
              <a:rPr lang="en-US" sz="1000" dirty="0" err="1">
                <a:effectLst/>
                <a:latin typeface="Arial" panose="020B0604020202020204" pitchFamily="34" charset="0"/>
                <a:ea typeface="Calibri" panose="020F0502020204030204" pitchFamily="34" charset="0"/>
                <a:cs typeface="Times New Roman" panose="02020603050405020304" pitchFamily="18" charset="0"/>
              </a:rPr>
              <a:t>organisation</a:t>
            </a:r>
            <a:r>
              <a:rPr lang="en-US" sz="1000" dirty="0">
                <a:effectLst/>
                <a:latin typeface="Arial" panose="020B0604020202020204" pitchFamily="34" charset="0"/>
                <a:ea typeface="Calibri" panose="020F0502020204030204" pitchFamily="34" charset="0"/>
                <a:cs typeface="Times New Roman" panose="02020603050405020304" pitchFamily="18" charset="0"/>
              </a:rPr>
              <a:t> approaches HR policy changes?</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else can be done differently to further improve? </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are some other support areas your nominee could benefit from in the future? </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are some room for areas of improvement? </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has your nominee’s performance taught your team about what else is achievable?</a:t>
            </a: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55060739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87055"/>
            <a:ext cx="11823576" cy="4860479"/>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98165750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87056"/>
            <a:ext cx="11823576" cy="4674048"/>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endParaRPr lang="en-US" b="1" dirty="0">
              <a:latin typeface="Arial" panose="020B0604020202020204" pitchFamily="34" charset="0"/>
              <a:cs typeface="Arial" panose="020B0604020202020204" pitchFamily="34" charset="0"/>
            </a:endParaRPr>
          </a:p>
          <a:p>
            <a:endParaRPr lang="en-US" b="1" kern="1200" dirty="0">
              <a:solidFill>
                <a:schemeClr val="tx1"/>
              </a:solidFill>
              <a:latin typeface="Arial" panose="020B0604020202020204" pitchFamily="34" charset="0"/>
              <a:cs typeface="Arial" panose="020B0604020202020204" pitchFamily="34" charset="0"/>
            </a:endParaRPr>
          </a:p>
          <a:p>
            <a:endParaRPr lang="en-US" b="1" dirty="0">
              <a:latin typeface="Arial" panose="020B0604020202020204" pitchFamily="34" charset="0"/>
              <a:cs typeface="Arial" panose="020B0604020202020204" pitchFamily="34" charset="0"/>
            </a:endParaRPr>
          </a:p>
          <a:p>
            <a:endParaRPr lang="en-US" b="1" kern="1200" dirty="0">
              <a:solidFill>
                <a:schemeClr val="tx1"/>
              </a:solidFill>
              <a:latin typeface="Arial" panose="020B0604020202020204" pitchFamily="34" charset="0"/>
              <a:cs typeface="Arial" panose="020B0604020202020204" pitchFamily="34" charset="0"/>
            </a:endParaRPr>
          </a:p>
          <a:p>
            <a:r>
              <a:rPr lang="en-US" b="1" kern="1200" dirty="0">
                <a:solidFill>
                  <a:schemeClr val="tx1"/>
                </a:solidFill>
                <a:latin typeface="Arial" panose="020B0604020202020204" pitchFamily="34" charset="0"/>
                <a:cs typeface="Arial" panose="020B0604020202020204" pitchFamily="34" charset="0"/>
              </a:rPr>
              <a:t>DECLARATION </a:t>
            </a:r>
          </a:p>
          <a:p>
            <a:r>
              <a:rPr lang="en-US" b="1" kern="1200" dirty="0">
                <a:solidFill>
                  <a:schemeClr val="tx1"/>
                </a:solidFill>
                <a:latin typeface="Arial" panose="020B0604020202020204" pitchFamily="34" charset="0"/>
                <a:cs typeface="Arial" panose="020B0604020202020204" pitchFamily="34" charset="0"/>
              </a:rPr>
              <a:t> </a:t>
            </a:r>
          </a:p>
          <a:p>
            <a:r>
              <a:rPr lang="en-US" b="1" kern="1200" dirty="0">
                <a:solidFill>
                  <a:schemeClr val="tx1"/>
                </a:solidFill>
                <a:latin typeface="Arial" panose="020B0604020202020204" pitchFamily="34" charset="0"/>
                <a:cs typeface="Arial" panose="020B0604020202020204" pitchFamily="34" charset="0"/>
                <a:sym typeface="Wingdings 2"/>
              </a:rPr>
              <a:t></a:t>
            </a:r>
            <a:r>
              <a:rPr lang="en-US" b="0" kern="1200" dirty="0">
                <a:solidFill>
                  <a:schemeClr val="tx1"/>
                </a:solidFill>
                <a:latin typeface="Arial" panose="020B0604020202020204" pitchFamily="34" charset="0"/>
                <a:cs typeface="Arial" panose="020B0604020202020204" pitchFamily="34" charset="0"/>
              </a:rPr>
              <a:t> </a:t>
            </a:r>
            <a:r>
              <a:rPr lang="en-US" b="0" i="0" kern="1200" dirty="0">
                <a:solidFill>
                  <a:schemeClr val="tx1"/>
                </a:solidFill>
                <a:latin typeface="Arial" panose="020B0604020202020204" pitchFamily="34" charset="0"/>
                <a:cs typeface="Arial" panose="020B0604020202020204" pitchFamily="34" charset="0"/>
              </a:rPr>
              <a:t>I agree to the terms and conditions and declare that this entry form is eligible for entry. I confirm all facts and figures contained within are accurate and true. I will be available should the judging panel wish to clarify any information within this entry form.</a:t>
            </a:r>
          </a:p>
          <a:p>
            <a:endParaRPr lang="en-AU" b="1" kern="1200" dirty="0">
              <a:solidFill>
                <a:schemeClr val="tx1"/>
              </a:solidFill>
              <a:latin typeface="Arial" panose="020B0604020202020204" pitchFamily="34" charset="0"/>
              <a:cs typeface="Arial" panose="020B0604020202020204" pitchFamily="34" charset="0"/>
            </a:endParaRPr>
          </a:p>
          <a:p>
            <a:pPr algn="ctr"/>
            <a:r>
              <a:rPr lang="en-AU" b="1" kern="1200" dirty="0">
                <a:solidFill>
                  <a:schemeClr val="tx1"/>
                </a:solidFill>
                <a:latin typeface="Arial" panose="020B0604020202020204" pitchFamily="34" charset="0"/>
                <a:cs typeface="Arial" panose="020B0604020202020204" pitchFamily="34" charset="0"/>
              </a:rPr>
              <a:t>-THE END- </a:t>
            </a:r>
            <a:endParaRPr lang="en-US" b="1" kern="1200" dirty="0">
              <a:solidFill>
                <a:schemeClr val="tx1"/>
              </a:solidFill>
              <a:latin typeface="Arial" panose="020B0604020202020204" pitchFamily="34" charset="0"/>
              <a:cs typeface="Arial" panose="020B0604020202020204" pitchFamily="34" charset="0"/>
            </a:endParaRPr>
          </a:p>
          <a:p>
            <a:pPr algn="ctr">
              <a:lnSpc>
                <a:spcPct val="115000"/>
              </a:lnSpc>
              <a:spcAft>
                <a:spcPts val="1000"/>
              </a:spcAft>
            </a:pPr>
            <a:r>
              <a:rPr lang="en-AU" dirty="0">
                <a:effectLst/>
                <a:latin typeface="Arial" panose="020B0604020202020204" pitchFamily="34" charset="0"/>
                <a:ea typeface="Calibri" panose="020F0502020204030204" pitchFamily="34" charset="0"/>
                <a:cs typeface="Arial" panose="020B0604020202020204" pitchFamily="34" charset="0"/>
              </a:rPr>
              <a:t> </a:t>
            </a:r>
            <a:endParaRPr lang="en-SG" dirty="0">
              <a:effectLst/>
              <a:latin typeface="Arial" panose="020B0604020202020204" pitchFamily="34" charset="0"/>
              <a:ea typeface="Calibri" panose="020F0502020204030204" pitchFamily="34" charset="0"/>
              <a:cs typeface="Arial" panose="020B0604020202020204" pitchFamily="34"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87690221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0AD9B6BB-4E54-ACE2-E7CD-5343B15198A7}"/>
              </a:ext>
            </a:extLst>
          </p:cNvPr>
          <p:cNvSpPr txBox="1"/>
          <p:nvPr/>
        </p:nvSpPr>
        <p:spPr>
          <a:xfrm>
            <a:off x="806019" y="1527519"/>
            <a:ext cx="10579962" cy="1292662"/>
          </a:xfrm>
          <a:prstGeom prst="rect">
            <a:avLst/>
          </a:prstGeom>
          <a:noFill/>
        </p:spPr>
        <p:txBody>
          <a:bodyPr wrap="square">
            <a:spAutoFit/>
          </a:bodyPr>
          <a:lstStyle/>
          <a:p>
            <a:pPr algn="ctr"/>
            <a:r>
              <a:rPr lang="en-US" sz="3000" b="1" dirty="0">
                <a:solidFill>
                  <a:schemeClr val="accent2"/>
                </a:solidFill>
                <a:latin typeface="Arial" panose="020B0604020202020204" pitchFamily="34" charset="0"/>
                <a:cs typeface="Arial" panose="020B0604020202020204" pitchFamily="34" charset="0"/>
              </a:rPr>
              <a:t>AWARD ENTRY FORM</a:t>
            </a:r>
          </a:p>
          <a:p>
            <a:pPr algn="ctr"/>
            <a:r>
              <a:rPr lang="en-US" sz="1200" dirty="0">
                <a:latin typeface="Arial" panose="020B0604020202020204" pitchFamily="34" charset="0"/>
                <a:cs typeface="Arial" panose="020B0604020202020204" pitchFamily="34" charset="0"/>
              </a:rPr>
              <a:t>It is the responsibility of the entrant to ensure that all information provided in this entry form is true and correct. No changes, including the company name that is to be used for marketing collaterals and the trophy, will be accepted by the organiser once the entry form has been submitted.</a:t>
            </a:r>
          </a:p>
          <a:p>
            <a:pPr algn="ctr"/>
            <a:endParaRPr lang="en-US" sz="1200" dirty="0">
              <a:latin typeface="Arial" panose="020B0604020202020204" pitchFamily="34" charset="0"/>
              <a:cs typeface="Arial" panose="020B0604020202020204" pitchFamily="34" charset="0"/>
            </a:endParaRPr>
          </a:p>
          <a:p>
            <a:pPr algn="ctr"/>
            <a:r>
              <a:rPr lang="en-US" sz="1200" i="1" dirty="0">
                <a:latin typeface="Arial" panose="020B0604020202020204" pitchFamily="34" charset="0"/>
                <a:cs typeface="Arial" panose="020B0604020202020204" pitchFamily="34" charset="0"/>
              </a:rPr>
              <a:t>This entry form is for Talent Categories (Cat 38-40) only</a:t>
            </a:r>
          </a:p>
        </p:txBody>
      </p:sp>
      <p:graphicFrame>
        <p:nvGraphicFramePr>
          <p:cNvPr id="5" name="Table 8">
            <a:extLst>
              <a:ext uri="{FF2B5EF4-FFF2-40B4-BE49-F238E27FC236}">
                <a16:creationId xmlns:a16="http://schemas.microsoft.com/office/drawing/2014/main" id="{370708E5-8550-A537-754B-661678085068}"/>
              </a:ext>
            </a:extLst>
          </p:cNvPr>
          <p:cNvGraphicFramePr>
            <a:graphicFrameLocks noGrp="1"/>
          </p:cNvGraphicFramePr>
          <p:nvPr>
            <p:extLst>
              <p:ext uri="{D42A27DB-BD31-4B8C-83A1-F6EECF244321}">
                <p14:modId xmlns:p14="http://schemas.microsoft.com/office/powerpoint/2010/main" val="2606881733"/>
              </p:ext>
            </p:extLst>
          </p:nvPr>
        </p:nvGraphicFramePr>
        <p:xfrm>
          <a:off x="806018" y="2976827"/>
          <a:ext cx="11071946" cy="2244344"/>
        </p:xfrm>
        <a:graphic>
          <a:graphicData uri="http://schemas.openxmlformats.org/drawingml/2006/table">
            <a:tbl>
              <a:tblPr firstRow="1" bandRow="1">
                <a:tableStyleId>{5C22544A-7EE6-4342-B048-85BDC9FD1C3A}</a:tableStyleId>
              </a:tblPr>
              <a:tblGrid>
                <a:gridCol w="5535973">
                  <a:extLst>
                    <a:ext uri="{9D8B030D-6E8A-4147-A177-3AD203B41FA5}">
                      <a16:colId xmlns:a16="http://schemas.microsoft.com/office/drawing/2014/main" val="2365144665"/>
                    </a:ext>
                  </a:extLst>
                </a:gridCol>
                <a:gridCol w="5535973">
                  <a:extLst>
                    <a:ext uri="{9D8B030D-6E8A-4147-A177-3AD203B41FA5}">
                      <a16:colId xmlns:a16="http://schemas.microsoft.com/office/drawing/2014/main" val="168321977"/>
                    </a:ext>
                  </a:extLst>
                </a:gridCol>
              </a:tblGrid>
              <a:tr h="0">
                <a:tc>
                  <a:txBody>
                    <a:bodyPr/>
                    <a:lstStyle/>
                    <a:p>
                      <a:pPr>
                        <a:lnSpc>
                          <a:spcPct val="115000"/>
                        </a:lnSpc>
                        <a:spcBef>
                          <a:spcPts val="1200"/>
                        </a:spcBef>
                        <a:spcAft>
                          <a:spcPts val="1000"/>
                        </a:spcAft>
                      </a:pPr>
                      <a:r>
                        <a:rPr lang="en-SG" sz="18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Name of Candidate</a:t>
                      </a:r>
                      <a:endParaRPr lang="en-SG" sz="1800" dirty="0">
                        <a:effectLst/>
                        <a:latin typeface="Arial" panose="020B0604020202020204" pitchFamily="34" charset="0"/>
                        <a:ea typeface="Calibri" panose="020F0502020204030204" pitchFamily="34" charset="0"/>
                        <a:cs typeface="Arial" panose="020B0604020202020204" pitchFamily="34" charset="0"/>
                      </a:endParaRPr>
                    </a:p>
                    <a:p>
                      <a:pPr>
                        <a:lnSpc>
                          <a:spcPct val="115000"/>
                        </a:lnSpc>
                        <a:spcBef>
                          <a:spcPts val="1200"/>
                        </a:spcBef>
                        <a:spcAft>
                          <a:spcPts val="1000"/>
                        </a:spcAft>
                      </a:pPr>
                      <a:r>
                        <a:rPr lang="en-AU" sz="1600" b="1" i="1" dirty="0">
                          <a:solidFill>
                            <a:srgbClr val="000000"/>
                          </a:solidFill>
                          <a:effectLst/>
                          <a:latin typeface="Arial" panose="020B0604020202020204" pitchFamily="34" charset="0"/>
                          <a:ea typeface="Calibri" panose="020F0502020204030204" pitchFamily="34" charset="0"/>
                          <a:cs typeface="Arial" panose="020B0604020202020204" pitchFamily="34" charset="0"/>
                        </a:rPr>
                        <a:t>(This will be used for all </a:t>
                      </a:r>
                      <a:r>
                        <a:rPr lang="en-AU" sz="1600" b="1" i="1" u="sng" dirty="0">
                          <a:solidFill>
                            <a:srgbClr val="000000"/>
                          </a:solidFill>
                          <a:effectLst/>
                          <a:latin typeface="Arial" panose="020B0604020202020204" pitchFamily="34" charset="0"/>
                          <a:ea typeface="Calibri" panose="020F0502020204030204" pitchFamily="34" charset="0"/>
                          <a:cs typeface="Arial" panose="020B0604020202020204" pitchFamily="34" charset="0"/>
                        </a:rPr>
                        <a:t>marketing collaterals </a:t>
                      </a:r>
                      <a:r>
                        <a:rPr lang="en-AU" sz="1600" b="1" i="1" dirty="0">
                          <a:solidFill>
                            <a:srgbClr val="000000"/>
                          </a:solidFill>
                          <a:effectLst/>
                          <a:latin typeface="Arial" panose="020B0604020202020204" pitchFamily="34" charset="0"/>
                          <a:ea typeface="Calibri" panose="020F0502020204030204" pitchFamily="34" charset="0"/>
                          <a:cs typeface="Arial" panose="020B0604020202020204" pitchFamily="34" charset="0"/>
                        </a:rPr>
                        <a:t>and on the trophy should this submission win)</a:t>
                      </a:r>
                      <a:endParaRPr lang="en-SG" sz="1600" b="1" i="1"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Bef>
                          <a:spcPts val="1200"/>
                        </a:spcBef>
                        <a:spcAft>
                          <a:spcPts val="1000"/>
                        </a:spcAft>
                      </a:pPr>
                      <a:r>
                        <a:rPr lang="en-AU" sz="1800" dirty="0">
                          <a:solidFill>
                            <a:srgbClr val="7F7F7F"/>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e.g. XYZ</a:t>
                      </a:r>
                      <a:endParaRPr lang="en-SG" sz="18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424509326"/>
                  </a:ext>
                </a:extLst>
              </a:tr>
              <a:tr h="370840">
                <a:tc>
                  <a:txBody>
                    <a:bodyPr/>
                    <a:lstStyle/>
                    <a:p>
                      <a:pPr>
                        <a:lnSpc>
                          <a:spcPct val="115000"/>
                        </a:lnSpc>
                        <a:spcAft>
                          <a:spcPts val="1000"/>
                        </a:spcAft>
                      </a:pPr>
                      <a:r>
                        <a:rPr lang="en-AU" sz="1800" b="1">
                          <a:solidFill>
                            <a:srgbClr val="000000"/>
                          </a:solidFill>
                          <a:effectLst/>
                          <a:latin typeface="Arial" panose="020B0604020202020204" pitchFamily="34" charset="0"/>
                          <a:ea typeface="Calibri" panose="020F0502020204030204" pitchFamily="34" charset="0"/>
                          <a:cs typeface="Arial" panose="020B0604020202020204" pitchFamily="34" charset="0"/>
                        </a:rPr>
                        <a:t>Designation</a:t>
                      </a:r>
                      <a:endParaRPr lang="en-SG" sz="18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Aft>
                          <a:spcPts val="1000"/>
                        </a:spcAft>
                      </a:pPr>
                      <a:r>
                        <a:rPr lang="en-AU" sz="1800" dirty="0">
                          <a:solidFill>
                            <a:srgbClr val="7F7F7F"/>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 </a:t>
                      </a:r>
                      <a:endParaRPr lang="en-SG" sz="18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63961340"/>
                  </a:ext>
                </a:extLst>
              </a:tr>
              <a:tr h="370840">
                <a:tc>
                  <a:txBody>
                    <a:bodyPr/>
                    <a:lstStyle/>
                    <a:p>
                      <a:pPr>
                        <a:lnSpc>
                          <a:spcPct val="115000"/>
                        </a:lnSpc>
                        <a:spcAft>
                          <a:spcPts val="1000"/>
                        </a:spcAft>
                      </a:pPr>
                      <a:r>
                        <a:rPr lang="en-AU" sz="1800" b="1">
                          <a:solidFill>
                            <a:srgbClr val="000000"/>
                          </a:solidFill>
                          <a:effectLst/>
                          <a:latin typeface="Arial" panose="020B0604020202020204" pitchFamily="34" charset="0"/>
                          <a:ea typeface="Calibri" panose="020F0502020204030204" pitchFamily="34" charset="0"/>
                          <a:cs typeface="Arial" panose="020B0604020202020204" pitchFamily="34" charset="0"/>
                        </a:rPr>
                        <a:t>Country</a:t>
                      </a:r>
                      <a:endParaRPr lang="en-SG" sz="18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Aft>
                          <a:spcPts val="1000"/>
                        </a:spcAft>
                      </a:pPr>
                      <a:r>
                        <a:rPr lang="en-AU" sz="1800" dirty="0">
                          <a:solidFill>
                            <a:srgbClr val="808080"/>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Thailand</a:t>
                      </a:r>
                      <a:endParaRPr lang="en-SG" sz="18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207605458"/>
                  </a:ext>
                </a:extLst>
              </a:tr>
              <a:tr h="370840">
                <a:tc>
                  <a:txBody>
                    <a:bodyPr/>
                    <a:lstStyle/>
                    <a:p>
                      <a:pPr>
                        <a:lnSpc>
                          <a:spcPct val="115000"/>
                        </a:lnSpc>
                        <a:spcAft>
                          <a:spcPts val="1000"/>
                        </a:spcAft>
                      </a:pPr>
                      <a:r>
                        <a:rPr lang="en-AU" sz="18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Category</a:t>
                      </a:r>
                      <a:endParaRPr lang="en-SG" sz="18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Bef>
                          <a:spcPts val="200"/>
                        </a:spcBef>
                        <a:spcAft>
                          <a:spcPts val="1000"/>
                        </a:spcAft>
                      </a:pPr>
                      <a:endParaRPr lang="en-SG" sz="18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56980662"/>
                  </a:ext>
                </a:extLst>
              </a:tr>
            </a:tbl>
          </a:graphicData>
        </a:graphic>
      </p:graphicFrame>
    </p:spTree>
    <p:extLst>
      <p:ext uri="{BB962C8B-B14F-4D97-AF65-F5344CB8AC3E}">
        <p14:creationId xmlns:p14="http://schemas.microsoft.com/office/powerpoint/2010/main" val="102415319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92608" y="1515190"/>
            <a:ext cx="11233865" cy="2893100"/>
          </a:xfrm>
          <a:prstGeom prst="rect">
            <a:avLst/>
          </a:prstGeom>
        </p:spPr>
        <p:txBody>
          <a:bodyPr wrap="square">
            <a:spAutoFit/>
          </a:bodyPr>
          <a:lstStyle/>
          <a:p>
            <a:r>
              <a:rPr lang="en-US" sz="1400" b="1" u="sng" dirty="0">
                <a:solidFill>
                  <a:schemeClr val="accent2"/>
                </a:solidFill>
                <a:latin typeface="Arial" panose="020B0604020202020204" pitchFamily="34" charset="0"/>
                <a:cs typeface="Arial" panose="020B0604020202020204" pitchFamily="34" charset="0"/>
              </a:rPr>
              <a:t>GUIDELINES</a:t>
            </a:r>
            <a:endParaRPr lang="en-US" sz="1400" dirty="0">
              <a:solidFill>
                <a:schemeClr val="accent2"/>
              </a:solidFill>
              <a:latin typeface="Arial" panose="020B0604020202020204" pitchFamily="34" charset="0"/>
              <a:cs typeface="Arial" panose="020B0604020202020204" pitchFamily="34" charset="0"/>
            </a:endParaRPr>
          </a:p>
          <a:p>
            <a:pPr marL="342900" indent="-342900">
              <a:buFont typeface="+mj-lt"/>
              <a:buAutoNum type="arabicPeriod"/>
            </a:pPr>
            <a:r>
              <a:rPr lang="en-US" sz="1400" dirty="0">
                <a:latin typeface="Arial" panose="020B0604020202020204" pitchFamily="34" charset="0"/>
                <a:cs typeface="Arial" panose="020B0604020202020204" pitchFamily="34" charset="0"/>
              </a:rPr>
              <a:t>Please refer to the HR Excellence Awards Thailand 2025 Entry Guidelines document  for entry criteria and other specific requirements.</a:t>
            </a:r>
          </a:p>
          <a:p>
            <a:pPr marL="342900" indent="-342900">
              <a:buFont typeface="+mj-lt"/>
              <a:buAutoNum type="arabicPeriod"/>
            </a:pPr>
            <a:r>
              <a:rPr lang="en-US" sz="1400" dirty="0">
                <a:latin typeface="Arial" panose="020B0604020202020204" pitchFamily="34" charset="0"/>
                <a:cs typeface="Arial" panose="020B0604020202020204" pitchFamily="34" charset="0"/>
              </a:rPr>
              <a:t>Any sensitive or confidential information which is to be used for judging purposes only should be </a:t>
            </a:r>
            <a:r>
              <a:rPr lang="en-US" sz="1400" dirty="0">
                <a:solidFill>
                  <a:schemeClr val="bg1"/>
                </a:solidFill>
                <a:highlight>
                  <a:srgbClr val="FF0000"/>
                </a:highlight>
                <a:latin typeface="Arial" panose="020B0604020202020204" pitchFamily="34" charset="0"/>
                <a:cs typeface="Arial" panose="020B0604020202020204" pitchFamily="34" charset="0"/>
              </a:rPr>
              <a:t>highlighted in red.</a:t>
            </a:r>
          </a:p>
          <a:p>
            <a:pPr marL="342900" indent="-342900">
              <a:buFont typeface="+mj-lt"/>
              <a:buAutoNum type="arabicPeriod"/>
            </a:pPr>
            <a:r>
              <a:rPr lang="en-GB" sz="1400" dirty="0">
                <a:latin typeface="Arial" panose="020B0604020202020204" pitchFamily="34" charset="0"/>
                <a:cs typeface="Arial" panose="020B0604020202020204" pitchFamily="34" charset="0"/>
              </a:rPr>
              <a:t>Refrain from using your own entry template with your company branding, and only use what is provided.</a:t>
            </a:r>
          </a:p>
          <a:p>
            <a:pPr marL="342900" indent="-342900">
              <a:buFont typeface="+mj-lt"/>
              <a:buAutoNum type="arabicPeriod"/>
            </a:pPr>
            <a:r>
              <a:rPr lang="en-US" sz="1400" dirty="0">
                <a:latin typeface="Arial" panose="020B0604020202020204" pitchFamily="34" charset="0"/>
                <a:cs typeface="Arial" panose="020B0604020202020204" pitchFamily="34" charset="0"/>
              </a:rPr>
              <a:t>Please use only 10-point font size, Arial. Please be reminded that the limit for your overall entry form is restricted to 2000 words only. Judges can mark you down for exceeding word limit.</a:t>
            </a:r>
          </a:p>
          <a:p>
            <a:pPr marL="342900" indent="-342900">
              <a:buFont typeface="+mj-lt"/>
              <a:buAutoNum type="arabicPeriod"/>
            </a:pPr>
            <a:r>
              <a:rPr lang="en-US" sz="1400">
                <a:latin typeface="Arial" panose="020B0604020202020204" pitchFamily="34" charset="0"/>
                <a:cs typeface="Arial" panose="020B0604020202020204" pitchFamily="34" charset="0"/>
              </a:rPr>
              <a:t>Please </a:t>
            </a:r>
            <a:r>
              <a:rPr lang="en-US" sz="1400" dirty="0">
                <a:latin typeface="Arial" panose="020B0604020202020204" pitchFamily="34" charset="0"/>
                <a:cs typeface="Arial" panose="020B0604020202020204" pitchFamily="34" charset="0"/>
              </a:rPr>
              <a:t>take note that we will omit </a:t>
            </a:r>
            <a:r>
              <a:rPr lang="en-US" sz="1400" dirty="0" err="1">
                <a:latin typeface="Arial" panose="020B0604020202020204" pitchFamily="34" charset="0"/>
                <a:cs typeface="Arial" panose="020B0604020202020204" pitchFamily="34" charset="0"/>
              </a:rPr>
              <a:t>Inc</a:t>
            </a:r>
            <a:r>
              <a:rPr lang="en-US" sz="1400" dirty="0">
                <a:latin typeface="Arial" panose="020B0604020202020204" pitchFamily="34" charset="0"/>
                <a:cs typeface="Arial" panose="020B0604020202020204" pitchFamily="34" charset="0"/>
              </a:rPr>
              <a:t>, Corporation, Pte. Ltd, PT, </a:t>
            </a:r>
            <a:r>
              <a:rPr lang="en-US" sz="1400" dirty="0" err="1">
                <a:latin typeface="Arial" panose="020B0604020202020204" pitchFamily="34" charset="0"/>
                <a:cs typeface="Arial" panose="020B0604020202020204" pitchFamily="34" charset="0"/>
              </a:rPr>
              <a:t>Berhad</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Sdn</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Bhd</a:t>
            </a:r>
            <a:r>
              <a:rPr lang="en-US" sz="1400" dirty="0">
                <a:latin typeface="Arial" panose="020B0604020202020204" pitchFamily="34" charset="0"/>
                <a:cs typeface="Arial" panose="020B0604020202020204" pitchFamily="34" charset="0"/>
              </a:rPr>
              <a:t> and </a:t>
            </a:r>
            <a:r>
              <a:rPr lang="en-US" sz="1400" dirty="0" err="1">
                <a:latin typeface="Arial" panose="020B0604020202020204" pitchFamily="34" charset="0"/>
                <a:cs typeface="Arial" panose="020B0604020202020204" pitchFamily="34" charset="0"/>
              </a:rPr>
              <a:t>etc</a:t>
            </a:r>
            <a:r>
              <a:rPr lang="en-US" sz="1400" dirty="0">
                <a:latin typeface="Arial" panose="020B0604020202020204" pitchFamily="34" charset="0"/>
                <a:cs typeface="Arial" panose="020B0604020202020204" pitchFamily="34" charset="0"/>
              </a:rPr>
              <a:t> in order to follow our editorial design guidelines in all marketing collaterals including trophy.</a:t>
            </a:r>
          </a:p>
          <a:p>
            <a:endParaRPr lang="en-US" sz="1400" dirty="0">
              <a:solidFill>
                <a:schemeClr val="accent2">
                  <a:lumMod val="75000"/>
                </a:schemeClr>
              </a:solidFill>
              <a:latin typeface="Arial" panose="020B0604020202020204" pitchFamily="34" charset="0"/>
              <a:cs typeface="Arial" panose="020B0604020202020204" pitchFamily="34" charset="0"/>
            </a:endParaRPr>
          </a:p>
          <a:p>
            <a:r>
              <a:rPr lang="en-US" sz="1400" b="1" u="sng" dirty="0">
                <a:solidFill>
                  <a:schemeClr val="accent2"/>
                </a:solidFill>
                <a:latin typeface="Arial" panose="020B0604020202020204" pitchFamily="34" charset="0"/>
                <a:cs typeface="Arial" panose="020B0604020202020204" pitchFamily="34" charset="0"/>
              </a:rPr>
              <a:t>HOW TO SUBMIT</a:t>
            </a:r>
          </a:p>
          <a:p>
            <a:pPr marL="342900" indent="-342900">
              <a:buFont typeface="+mj-lt"/>
              <a:buAutoNum type="arabicPeriod"/>
            </a:pPr>
            <a:r>
              <a:rPr lang="en-US" sz="1400" dirty="0">
                <a:latin typeface="Arial" panose="020B0604020202020204" pitchFamily="34" charset="0"/>
                <a:cs typeface="Arial" panose="020B0604020202020204" pitchFamily="34" charset="0"/>
              </a:rPr>
              <a:t>Once you are ready to submit your nomination, please save this file as a PDF document.</a:t>
            </a:r>
          </a:p>
          <a:p>
            <a:pPr marL="342900" indent="-342900">
              <a:buFont typeface="+mj-lt"/>
              <a:buAutoNum type="arabicPeriod"/>
            </a:pPr>
            <a:r>
              <a:rPr lang="en-US" sz="1400" dirty="0">
                <a:latin typeface="Arial" panose="020B0604020202020204" pitchFamily="34" charset="0"/>
                <a:cs typeface="Arial" panose="020B0604020202020204" pitchFamily="34" charset="0"/>
              </a:rPr>
              <a:t>Remember to prepare and upload your supporting documents and images, if any, on the online submission page.</a:t>
            </a:r>
          </a:p>
          <a:p>
            <a:pPr marL="342900" indent="-342900">
              <a:buFont typeface="+mj-lt"/>
              <a:buAutoNum type="arabicPeriod"/>
            </a:pPr>
            <a:r>
              <a:rPr lang="en-US" sz="1400" dirty="0">
                <a:latin typeface="Arial" panose="020B0604020202020204" pitchFamily="34" charset="0"/>
                <a:cs typeface="Arial" panose="020B0604020202020204" pitchFamily="34" charset="0"/>
              </a:rPr>
              <a:t>Upload this award entry form document along with the supporting documents and images, if any, </a:t>
            </a:r>
            <a:r>
              <a:rPr lang="en-US" sz="1400" dirty="0">
                <a:highlight>
                  <a:srgbClr val="FFFF00"/>
                </a:highlight>
                <a:latin typeface="Arial" panose="020B0604020202020204" pitchFamily="34" charset="0"/>
                <a:cs typeface="Arial" panose="020B0604020202020204" pitchFamily="34" charset="0"/>
                <a:hlinkClick r:id="rId2"/>
              </a:rPr>
              <a:t>here</a:t>
            </a:r>
            <a:r>
              <a:rPr lang="en-US" sz="1400" dirty="0">
                <a:highlight>
                  <a:srgbClr val="FFFF00"/>
                </a:highlight>
                <a:latin typeface="Arial" panose="020B0604020202020204" pitchFamily="34" charset="0"/>
                <a:cs typeface="Arial" panose="020B0604020202020204" pitchFamily="34" charset="0"/>
              </a:rPr>
              <a:t>.</a:t>
            </a:r>
          </a:p>
        </p:txBody>
      </p:sp>
      <p:sp>
        <p:nvSpPr>
          <p:cNvPr id="3" name="Rectangle 2"/>
          <p:cNvSpPr/>
          <p:nvPr/>
        </p:nvSpPr>
        <p:spPr>
          <a:xfrm>
            <a:off x="292608" y="4536306"/>
            <a:ext cx="4011537" cy="1600438"/>
          </a:xfrm>
          <a:prstGeom prst="rect">
            <a:avLst/>
          </a:prstGeom>
        </p:spPr>
        <p:txBody>
          <a:bodyPr wrap="square">
            <a:spAutoFit/>
          </a:bodyPr>
          <a:lstStyle/>
          <a:p>
            <a:r>
              <a:rPr lang="en-SG" sz="1400" b="1" u="sng" dirty="0">
                <a:solidFill>
                  <a:schemeClr val="accent2"/>
                </a:solidFill>
                <a:latin typeface="Arial" panose="020B0604020202020204" pitchFamily="34" charset="0"/>
                <a:cs typeface="Arial" panose="020B0604020202020204" pitchFamily="34" charset="0"/>
              </a:rPr>
              <a:t>CONTACT US</a:t>
            </a:r>
          </a:p>
          <a:p>
            <a:endParaRPr lang="en-SG" sz="1400" b="1" u="sng" dirty="0">
              <a:solidFill>
                <a:schemeClr val="accent2"/>
              </a:solidFill>
              <a:latin typeface="Arial" panose="020B0604020202020204" pitchFamily="34" charset="0"/>
              <a:cs typeface="Arial" panose="020B0604020202020204" pitchFamily="34" charset="0"/>
            </a:endParaRPr>
          </a:p>
          <a:p>
            <a:r>
              <a:rPr lang="en-SG" sz="1400" b="1" dirty="0">
                <a:latin typeface="Arial" panose="020B0604020202020204" pitchFamily="34" charset="0"/>
                <a:cs typeface="Arial" panose="020B0604020202020204" pitchFamily="34" charset="0"/>
              </a:rPr>
              <a:t>Reggie Ola	</a:t>
            </a:r>
          </a:p>
          <a:p>
            <a:r>
              <a:rPr lang="en-SG" sz="1400" i="1" dirty="0">
                <a:latin typeface="Arial" panose="020B0604020202020204" pitchFamily="34" charset="0"/>
                <a:cs typeface="Arial" panose="020B0604020202020204" pitchFamily="34" charset="0"/>
              </a:rPr>
              <a:t>Senior Regional Project Manager</a:t>
            </a:r>
          </a:p>
          <a:p>
            <a:r>
              <a:rPr lang="en-SG" sz="1400" b="1" dirty="0">
                <a:latin typeface="Arial" panose="020B0604020202020204" pitchFamily="34" charset="0"/>
                <a:cs typeface="Arial" panose="020B0604020202020204" pitchFamily="34" charset="0"/>
              </a:rPr>
              <a:t>Tel: </a:t>
            </a:r>
            <a:r>
              <a:rPr lang="en-SG" sz="1400" dirty="0">
                <a:latin typeface="Arial" panose="020B0604020202020204" pitchFamily="34" charset="0"/>
                <a:cs typeface="Arial" panose="020B0604020202020204" pitchFamily="34" charset="0"/>
              </a:rPr>
              <a:t>+65 6692 9031 (Ext 813)</a:t>
            </a:r>
          </a:p>
          <a:p>
            <a:r>
              <a:rPr lang="en-SG" sz="1400" b="1" dirty="0">
                <a:latin typeface="Arial" panose="020B0604020202020204" pitchFamily="34" charset="0"/>
                <a:cs typeface="Arial" panose="020B0604020202020204" pitchFamily="34" charset="0"/>
              </a:rPr>
              <a:t>Mobile: </a:t>
            </a:r>
            <a:r>
              <a:rPr lang="en-SG" sz="1400" dirty="0">
                <a:latin typeface="Arial" panose="020B0604020202020204" pitchFamily="34" charset="0"/>
                <a:cs typeface="Arial" panose="020B0604020202020204" pitchFamily="34" charset="0"/>
              </a:rPr>
              <a:t>+63 995 545 8533 </a:t>
            </a:r>
          </a:p>
          <a:p>
            <a:r>
              <a:rPr lang="en-SG" sz="1400" b="1" dirty="0">
                <a:latin typeface="Arial" panose="020B0604020202020204" pitchFamily="34" charset="0"/>
                <a:cs typeface="Arial" panose="020B0604020202020204" pitchFamily="34" charset="0"/>
              </a:rPr>
              <a:t>Email: </a:t>
            </a:r>
            <a:r>
              <a:rPr lang="en-SG" sz="1400" dirty="0">
                <a:latin typeface="Arial" panose="020B0604020202020204" pitchFamily="34" charset="0"/>
                <a:cs typeface="Arial" panose="020B0604020202020204" pitchFamily="34" charset="0"/>
                <a:hlinkClick r:id="rId3"/>
              </a:rPr>
              <a:t>reggieo@humanresourcesonline.net</a:t>
            </a:r>
            <a:r>
              <a:rPr lang="en-SG" sz="1400" dirty="0">
                <a:latin typeface="Arial" panose="020B0604020202020204" pitchFamily="34" charset="0"/>
                <a:cs typeface="Arial" panose="020B0604020202020204" pitchFamily="34" charset="0"/>
              </a:rPr>
              <a:t>  </a:t>
            </a:r>
          </a:p>
        </p:txBody>
      </p:sp>
      <p:sp>
        <p:nvSpPr>
          <p:cNvPr id="4" name="Rectangle 3"/>
          <p:cNvSpPr/>
          <p:nvPr/>
        </p:nvSpPr>
        <p:spPr>
          <a:xfrm>
            <a:off x="4238207" y="4967193"/>
            <a:ext cx="4376928" cy="1169551"/>
          </a:xfrm>
          <a:prstGeom prst="rect">
            <a:avLst/>
          </a:prstGeom>
        </p:spPr>
        <p:txBody>
          <a:bodyPr wrap="square">
            <a:spAutoFit/>
          </a:bodyPr>
          <a:lstStyle/>
          <a:p>
            <a:r>
              <a:rPr lang="en-SG" sz="1400" b="1" dirty="0" err="1">
                <a:latin typeface="Arial" panose="020B0604020202020204" pitchFamily="34" charset="0"/>
                <a:cs typeface="Arial" panose="020B0604020202020204" pitchFamily="34" charset="0"/>
              </a:rPr>
              <a:t>Abigael</a:t>
            </a:r>
            <a:r>
              <a:rPr lang="en-SG" sz="1400" b="1" dirty="0">
                <a:latin typeface="Arial" panose="020B0604020202020204" pitchFamily="34" charset="0"/>
                <a:cs typeface="Arial" panose="020B0604020202020204" pitchFamily="34" charset="0"/>
              </a:rPr>
              <a:t> </a:t>
            </a:r>
            <a:r>
              <a:rPr lang="en-SG" sz="1400" b="1" dirty="0" err="1">
                <a:latin typeface="Arial" panose="020B0604020202020204" pitchFamily="34" charset="0"/>
                <a:cs typeface="Arial" panose="020B0604020202020204" pitchFamily="34" charset="0"/>
              </a:rPr>
              <a:t>Ayerdi</a:t>
            </a:r>
            <a:r>
              <a:rPr lang="en-SG" sz="1400" dirty="0">
                <a:latin typeface="Arial" panose="020B0604020202020204" pitchFamily="34" charset="0"/>
                <a:cs typeface="Arial" panose="020B0604020202020204" pitchFamily="34" charset="0"/>
              </a:rPr>
              <a:t>	</a:t>
            </a:r>
          </a:p>
          <a:p>
            <a:r>
              <a:rPr lang="en-SG" sz="1400" i="1" dirty="0">
                <a:latin typeface="Arial" panose="020B0604020202020204" pitchFamily="34" charset="0"/>
                <a:cs typeface="Arial" panose="020B0604020202020204" pitchFamily="34" charset="0"/>
              </a:rPr>
              <a:t>Regional Project Manager</a:t>
            </a:r>
          </a:p>
          <a:p>
            <a:r>
              <a:rPr lang="en-SG" sz="1400" b="1" dirty="0">
                <a:latin typeface="Arial" panose="020B0604020202020204" pitchFamily="34" charset="0"/>
                <a:cs typeface="Arial" panose="020B0604020202020204" pitchFamily="34" charset="0"/>
              </a:rPr>
              <a:t>Tel:+</a:t>
            </a:r>
            <a:r>
              <a:rPr lang="en-SG" sz="1400" dirty="0">
                <a:latin typeface="Arial" panose="020B0604020202020204" pitchFamily="34" charset="0"/>
                <a:cs typeface="Arial" panose="020B0604020202020204" pitchFamily="34" charset="0"/>
              </a:rPr>
              <a:t>65 6692 9031 (Ext 814)</a:t>
            </a:r>
          </a:p>
          <a:p>
            <a:r>
              <a:rPr lang="en-SG" sz="1400" b="1" dirty="0">
                <a:latin typeface="Arial" panose="020B0604020202020204" pitchFamily="34" charset="0"/>
                <a:cs typeface="Arial" panose="020B0604020202020204" pitchFamily="34" charset="0"/>
              </a:rPr>
              <a:t>Mobile: </a:t>
            </a:r>
            <a:r>
              <a:rPr lang="en-SG" sz="1400" dirty="0">
                <a:latin typeface="Arial" panose="020B0604020202020204" pitchFamily="34" charset="0"/>
                <a:cs typeface="Arial" panose="020B0604020202020204" pitchFamily="34" charset="0"/>
              </a:rPr>
              <a:t>+63 997 529 6501 </a:t>
            </a:r>
          </a:p>
          <a:p>
            <a:r>
              <a:rPr lang="en-SG" sz="1400" b="1" dirty="0">
                <a:latin typeface="Arial" panose="020B0604020202020204" pitchFamily="34" charset="0"/>
                <a:cs typeface="Arial" panose="020B0604020202020204" pitchFamily="34" charset="0"/>
              </a:rPr>
              <a:t>Email: </a:t>
            </a:r>
            <a:r>
              <a:rPr lang="en-SG" sz="1400" dirty="0">
                <a:latin typeface="Arial" panose="020B0604020202020204" pitchFamily="34" charset="0"/>
                <a:cs typeface="Arial" panose="020B0604020202020204" pitchFamily="34" charset="0"/>
                <a:hlinkClick r:id="rId4"/>
              </a:rPr>
              <a:t>abigaela@humanresourcesonline.net</a:t>
            </a:r>
            <a:r>
              <a:rPr lang="en-SG" sz="1400" dirty="0">
                <a:latin typeface="Arial" panose="020B0604020202020204" pitchFamily="34" charset="0"/>
                <a:cs typeface="Arial" panose="020B0604020202020204" pitchFamily="34" charset="0"/>
              </a:rPr>
              <a:t> </a:t>
            </a:r>
          </a:p>
        </p:txBody>
      </p:sp>
    </p:spTree>
    <p:extLst>
      <p:ext uri="{BB962C8B-B14F-4D97-AF65-F5344CB8AC3E}">
        <p14:creationId xmlns:p14="http://schemas.microsoft.com/office/powerpoint/2010/main" val="321727553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05527"/>
            <a:ext cx="11823576" cy="4842007"/>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1: Vision &amp; Goals (25%) </a:t>
            </a: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provide an overview of what the nominee for the respective </a:t>
            </a:r>
            <a:r>
              <a:rPr lang="en-AU" sz="1000" dirty="0">
                <a:latin typeface="Arial" panose="020B0604020202020204" pitchFamily="34" charset="0"/>
                <a:ea typeface="Calibri" panose="020F0502020204030204" pitchFamily="34" charset="0"/>
                <a:cs typeface="Times New Roman" panose="02020603050405020304" pitchFamily="18" charset="0"/>
              </a:rPr>
              <a:t>individual</a:t>
            </a:r>
            <a:r>
              <a:rPr lang="en-AU" sz="1000" dirty="0">
                <a:effectLst/>
                <a:latin typeface="Arial" panose="020B0604020202020204" pitchFamily="34" charset="0"/>
                <a:ea typeface="Calibri" panose="020F0502020204030204" pitchFamily="34" charset="0"/>
                <a:cs typeface="Times New Roman" panose="02020603050405020304" pitchFamily="18" charset="0"/>
              </a:rPr>
              <a:t> category set out to do over the past 12 months.</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is the background of your nominee?  His/her vision for HR in the </a:t>
            </a:r>
            <a:r>
              <a:rPr lang="en-US" sz="1000" dirty="0" err="1">
                <a:effectLst/>
                <a:latin typeface="Arial" panose="020B0604020202020204" pitchFamily="34" charset="0"/>
                <a:ea typeface="Calibri" panose="020F0502020204030204" pitchFamily="34" charset="0"/>
                <a:cs typeface="Times New Roman" panose="02020603050405020304" pitchFamily="18" charset="0"/>
              </a:rPr>
              <a:t>organisation</a:t>
            </a:r>
            <a:r>
              <a:rPr lang="en-US" sz="1000" dirty="0">
                <a:effectLst/>
                <a:latin typeface="Arial" panose="020B0604020202020204" pitchFamily="34" charset="0"/>
                <a:ea typeface="Calibri" panose="020F0502020204030204" pitchFamily="34" charset="0"/>
                <a:cs typeface="Times New Roman" panose="02020603050405020304" pitchFamily="18" charset="0"/>
              </a:rPr>
              <a:t>?</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did your nominee set out to achieve 12 months ago?</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Detail attributes this individual possesses that benefit the business. </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List your nominee’s innovative approach to people management, taking into account challenges to your industry sector and the business model in which you operate</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How would colleagues describe this individual? What are some personal attributes?</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are some innovative and/or new changes implemented and/or challenged by the nominee? What is the expected business ROI from the changes incorporated?</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Please include some testimonials from peers/senior management/clients. </a:t>
            </a: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6537727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05527"/>
            <a:ext cx="11823576" cy="4842007"/>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63355171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96291"/>
            <a:ext cx="11823576" cy="48512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2: Implementation (25%) </a:t>
            </a: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how your nominee for the respective category worked towards achieving his/her objectives over the past 12 months. You can choose to highlight one particular programme and/or initiative or multiple projects.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are some initiatives/</a:t>
            </a:r>
            <a:r>
              <a:rPr lang="en-US" sz="1000" dirty="0" err="1">
                <a:effectLst/>
                <a:latin typeface="Arial" panose="020B0604020202020204" pitchFamily="34" charset="0"/>
                <a:ea typeface="Calibri" panose="020F0502020204030204" pitchFamily="34" charset="0"/>
                <a:cs typeface="Times New Roman" panose="02020603050405020304" pitchFamily="18" charset="0"/>
              </a:rPr>
              <a:t>programmes</a:t>
            </a:r>
            <a:r>
              <a:rPr lang="en-US" sz="1000" dirty="0">
                <a:effectLst/>
                <a:latin typeface="Arial" panose="020B0604020202020204" pitchFamily="34" charset="0"/>
                <a:ea typeface="Calibri" panose="020F0502020204030204" pitchFamily="34" charset="0"/>
                <a:cs typeface="Times New Roman" panose="02020603050405020304" pitchFamily="18" charset="0"/>
              </a:rPr>
              <a:t> led by this individual from his/her managerial leadership? </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How did your nominee decide on the particular strategy s/he followed?</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business problem(s) is your nominee trying to address?</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A clear narrative that demonstrates why the strategy was implemented and how it is having an impact on the </a:t>
            </a:r>
            <a:r>
              <a:rPr lang="en-US" sz="1000" dirty="0" err="1">
                <a:effectLst/>
                <a:latin typeface="Arial" panose="020B0604020202020204" pitchFamily="34" charset="0"/>
                <a:ea typeface="Calibri" panose="020F0502020204030204" pitchFamily="34" charset="0"/>
                <a:cs typeface="Times New Roman" panose="02020603050405020304" pitchFamily="18" charset="0"/>
              </a:rPr>
              <a:t>organisation</a:t>
            </a:r>
            <a:r>
              <a:rPr lang="en-US" sz="1000" dirty="0">
                <a:effectLst/>
                <a:latin typeface="Arial" panose="020B0604020202020204" pitchFamily="34" charset="0"/>
                <a:ea typeface="Calibri" panose="020F0502020204030204" pitchFamily="34" charset="0"/>
                <a:cs typeface="Times New Roman" panose="02020603050405020304" pitchFamily="18" charset="0"/>
              </a:rPr>
              <a:t>.</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challenges did your nominee encounter and how did s/he solve them?</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Please explain in greater detail a situation in which this individual stepped up.</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How is this nominee’s implementation different or unique? </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How did the individual get the buy-in from the respective stakeholders? </a:t>
            </a:r>
          </a:p>
          <a:p>
            <a:pPr marL="228600"/>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40278368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05527"/>
            <a:ext cx="11823576" cy="4842007"/>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92440288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33236"/>
            <a:ext cx="11823576" cy="4814298"/>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3: Impact (25%) </a:t>
            </a:r>
            <a:endParaRPr lang="en-AU" sz="1200" b="1" dirty="0">
              <a:latin typeface="Arial" panose="020B060402020202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what your nominee for the respective category has achieved over the past 12 months.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HR metrics did your nominee achieve?</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How did your nominee contribute to your </a:t>
            </a:r>
            <a:r>
              <a:rPr lang="en-US" sz="1000" dirty="0" err="1">
                <a:effectLst/>
                <a:latin typeface="Arial" panose="020B0604020202020204" pitchFamily="34" charset="0"/>
                <a:ea typeface="Calibri" panose="020F0502020204030204" pitchFamily="34" charset="0"/>
                <a:cs typeface="Times New Roman" panose="02020603050405020304" pitchFamily="18" charset="0"/>
              </a:rPr>
              <a:t>organisation’s</a:t>
            </a:r>
            <a:r>
              <a:rPr lang="en-US" sz="1000" dirty="0">
                <a:effectLst/>
                <a:latin typeface="Arial" panose="020B0604020202020204" pitchFamily="34" charset="0"/>
                <a:ea typeface="Calibri" panose="020F0502020204030204" pitchFamily="34" charset="0"/>
                <a:cs typeface="Times New Roman" panose="02020603050405020304" pitchFamily="18" charset="0"/>
              </a:rPr>
              <a:t> commercial/business goals?</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What was the feedback from stakeholders (employees, line management, top management) post implementation?</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Please list the primary and secondary impact. </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Evidence of success: How has the idea/strategy strengthened the </a:t>
            </a:r>
            <a:r>
              <a:rPr lang="en-US" sz="1000" dirty="0" err="1">
                <a:effectLst/>
                <a:latin typeface="Arial" panose="020B0604020202020204" pitchFamily="34" charset="0"/>
                <a:ea typeface="Calibri" panose="020F0502020204030204" pitchFamily="34" charset="0"/>
                <a:cs typeface="Times New Roman" panose="02020603050405020304" pitchFamily="18" charset="0"/>
              </a:rPr>
              <a:t>organisation</a:t>
            </a:r>
            <a:r>
              <a:rPr lang="en-US" sz="1000" dirty="0">
                <a:effectLst/>
                <a:latin typeface="Arial" panose="020B0604020202020204" pitchFamily="34" charset="0"/>
                <a:ea typeface="Calibri" panose="020F0502020204030204" pitchFamily="34" charset="0"/>
                <a:cs typeface="Times New Roman" panose="02020603050405020304" pitchFamily="18" charset="0"/>
              </a:rPr>
              <a:t>? Please use metrics, anecdotes and case studies. </a:t>
            </a:r>
          </a:p>
          <a:p>
            <a:pPr marL="342900" lvl="0" indent="-342900">
              <a:buFont typeface="Wingdings" panose="05000000000000000000" pitchFamily="2" charset="2"/>
              <a:buChar char=""/>
            </a:pPr>
            <a:r>
              <a:rPr lang="en-US" sz="1000" dirty="0">
                <a:effectLst/>
                <a:latin typeface="Arial" panose="020B0604020202020204" pitchFamily="34" charset="0"/>
                <a:ea typeface="Calibri" panose="020F0502020204030204" pitchFamily="34" charset="0"/>
                <a:cs typeface="Times New Roman" panose="02020603050405020304" pitchFamily="18" charset="0"/>
              </a:rPr>
              <a:t>Judges will consider feedback from stakeholders. </a:t>
            </a: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35362565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77818"/>
            <a:ext cx="11823576" cy="4869716"/>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99811547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3591</TotalTime>
  <Words>1456</Words>
  <Application>Microsoft Office PowerPoint</Application>
  <PresentationFormat>Widescreen</PresentationFormat>
  <Paragraphs>363</Paragraphs>
  <Slides>12</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12</vt:i4>
      </vt:variant>
    </vt:vector>
  </HeadingPairs>
  <TitlesOfParts>
    <vt:vector size="17" baseType="lpstr">
      <vt:lpstr>Arial</vt:lpstr>
      <vt:lpstr>Calibri</vt:lpstr>
      <vt:lpstr>Calibri Light</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Vethini Sanmugam</dc:creator>
  <cp:lastModifiedBy>Sandi Lapida</cp:lastModifiedBy>
  <cp:revision>13</cp:revision>
  <dcterms:created xsi:type="dcterms:W3CDTF">2024-01-04T03:43:18Z</dcterms:created>
  <dcterms:modified xsi:type="dcterms:W3CDTF">2025-02-10T04:39:32Z</dcterms:modified>
</cp:coreProperties>
</file>

<file path=docProps/thumbnail.jpeg>
</file>