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6" d="100"/>
          <a:sy n="76" d="100"/>
        </p:scale>
        <p:origin x="696"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CDEBA-9563-5FF3-6873-0ED8175C059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a:extLst>
              <a:ext uri="{FF2B5EF4-FFF2-40B4-BE49-F238E27FC236}">
                <a16:creationId xmlns:a16="http://schemas.microsoft.com/office/drawing/2014/main" id="{6D95236E-DC96-FD4F-A452-1D37C28740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a:extLst>
              <a:ext uri="{FF2B5EF4-FFF2-40B4-BE49-F238E27FC236}">
                <a16:creationId xmlns:a16="http://schemas.microsoft.com/office/drawing/2014/main" id="{64F3D9D5-7654-B632-4296-6D243E39ABB2}"/>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5154626A-F59E-EEFB-D1E2-1D8082729C0E}"/>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2FB1518-CCBB-587A-5D20-12B0D3A242F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559075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44206-791D-47C3-ED77-A14212C8C3A5}"/>
              </a:ext>
            </a:extLst>
          </p:cNvPr>
          <p:cNvSpPr>
            <a:spLocks noGrp="1"/>
          </p:cNvSpPr>
          <p:nvPr>
            <p:ph type="title"/>
          </p:nvPr>
        </p:nvSpPr>
        <p:spPr/>
        <p:txBody>
          <a:bodyPr/>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9AD4F422-01CA-9050-C5C1-BFF481F99C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2242A0FF-FDE2-D87C-F40C-2BAA26A22063}"/>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97369E5B-A598-EC7C-C979-A78373A919A1}"/>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81D5A01D-28ED-C72C-927D-894AD4E15902}"/>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37052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21A513-6391-7E5A-79E1-B7980A84D6B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7F90D152-9BCB-3392-ACAD-554A4AF5545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A990F0D0-15CE-22C6-0209-AE9264CA070C}"/>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B6C5EC42-5AF8-7D81-C7CB-049E9AF16723}"/>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5BA048A4-BF03-B02C-DA41-3FFEECB1AF9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756868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CC944-4C4E-34F6-005D-FC2F159E6C73}"/>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58514060-31EF-9263-1486-E9C4186097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1DC9F27C-6F0C-AAC1-484C-0275958BAB02}"/>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A8F52612-509B-D79D-B807-7B49885878A2}"/>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9CBE588-4E67-36A9-B77B-640D1C83EA26}"/>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710133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C8833-3D8E-E066-E6F9-29D4582F57A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a:extLst>
              <a:ext uri="{FF2B5EF4-FFF2-40B4-BE49-F238E27FC236}">
                <a16:creationId xmlns:a16="http://schemas.microsoft.com/office/drawing/2014/main" id="{7D2109E5-FD06-711D-EA20-FE7700E76C0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1A7C082-F389-7230-9551-11367ADF6BDA}"/>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8521F655-BCF6-4EF5-C40A-79270D51E854}"/>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E01186CA-C498-CA01-FAD0-757A6920CF7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64544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CFD01-30B2-E4E9-C85A-2A6EFCAB9C88}"/>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6FD21CA0-730A-2628-31C7-736DB723E6D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a:extLst>
              <a:ext uri="{FF2B5EF4-FFF2-40B4-BE49-F238E27FC236}">
                <a16:creationId xmlns:a16="http://schemas.microsoft.com/office/drawing/2014/main" id="{812455B2-1DB9-6FA6-C07C-5D907F08983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a:extLst>
              <a:ext uri="{FF2B5EF4-FFF2-40B4-BE49-F238E27FC236}">
                <a16:creationId xmlns:a16="http://schemas.microsoft.com/office/drawing/2014/main" id="{957598E5-DD91-E6F1-DC09-E1502C32C31D}"/>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6" name="Footer Placeholder 5">
            <a:extLst>
              <a:ext uri="{FF2B5EF4-FFF2-40B4-BE49-F238E27FC236}">
                <a16:creationId xmlns:a16="http://schemas.microsoft.com/office/drawing/2014/main" id="{3707873D-7ED3-5613-7CD5-F517101E52CD}"/>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25DBCD8B-AF29-4AEA-FC6D-7FEAA5A8D79F}"/>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94829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9125D-C19B-A4E5-18FD-F64A531EE2FA}"/>
              </a:ext>
            </a:extLst>
          </p:cNvPr>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a:extLst>
              <a:ext uri="{FF2B5EF4-FFF2-40B4-BE49-F238E27FC236}">
                <a16:creationId xmlns:a16="http://schemas.microsoft.com/office/drawing/2014/main" id="{70BB5908-1C37-C529-C533-90EE30C38E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7213E6C-63B7-CE3F-B68D-A56BC6DA138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a:extLst>
              <a:ext uri="{FF2B5EF4-FFF2-40B4-BE49-F238E27FC236}">
                <a16:creationId xmlns:a16="http://schemas.microsoft.com/office/drawing/2014/main" id="{4DEC826D-EB4A-8BCD-614C-1DF5F7CA53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A987E7E-9BFF-5CF7-A351-728CA741234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a:extLst>
              <a:ext uri="{FF2B5EF4-FFF2-40B4-BE49-F238E27FC236}">
                <a16:creationId xmlns:a16="http://schemas.microsoft.com/office/drawing/2014/main" id="{0B645CD8-D790-9CCE-02FB-0C8A5EDDE21D}"/>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8" name="Footer Placeholder 7">
            <a:extLst>
              <a:ext uri="{FF2B5EF4-FFF2-40B4-BE49-F238E27FC236}">
                <a16:creationId xmlns:a16="http://schemas.microsoft.com/office/drawing/2014/main" id="{0D95B4BD-4613-81F8-4553-7ECB8EBDB51B}"/>
              </a:ext>
            </a:extLst>
          </p:cNvPr>
          <p:cNvSpPr>
            <a:spLocks noGrp="1"/>
          </p:cNvSpPr>
          <p:nvPr>
            <p:ph type="ftr" sz="quarter" idx="11"/>
          </p:nvPr>
        </p:nvSpPr>
        <p:spPr/>
        <p:txBody>
          <a:bodyPr/>
          <a:lstStyle/>
          <a:p>
            <a:endParaRPr lang="en-SG"/>
          </a:p>
        </p:txBody>
      </p:sp>
      <p:sp>
        <p:nvSpPr>
          <p:cNvPr id="9" name="Slide Number Placeholder 8">
            <a:extLst>
              <a:ext uri="{FF2B5EF4-FFF2-40B4-BE49-F238E27FC236}">
                <a16:creationId xmlns:a16="http://schemas.microsoft.com/office/drawing/2014/main" id="{BB06844E-BCF8-8784-D4F7-52AE8A41FCF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556145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E359B-5CF2-7E65-E075-637A902E2B2C}"/>
              </a:ext>
            </a:extLst>
          </p:cNvPr>
          <p:cNvSpPr>
            <a:spLocks noGrp="1"/>
          </p:cNvSpPr>
          <p:nvPr>
            <p:ph type="title"/>
          </p:nvPr>
        </p:nvSpPr>
        <p:spPr/>
        <p:txBody>
          <a:bodyPr/>
          <a:lstStyle/>
          <a:p>
            <a:r>
              <a:rPr lang="en-US"/>
              <a:t>Click to edit Master title style</a:t>
            </a:r>
            <a:endParaRPr lang="en-SG"/>
          </a:p>
        </p:txBody>
      </p:sp>
      <p:sp>
        <p:nvSpPr>
          <p:cNvPr id="3" name="Date Placeholder 2">
            <a:extLst>
              <a:ext uri="{FF2B5EF4-FFF2-40B4-BE49-F238E27FC236}">
                <a16:creationId xmlns:a16="http://schemas.microsoft.com/office/drawing/2014/main" id="{EEBBAFA2-DA12-229C-C8AF-C0D27A69B75A}"/>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4" name="Footer Placeholder 3">
            <a:extLst>
              <a:ext uri="{FF2B5EF4-FFF2-40B4-BE49-F238E27FC236}">
                <a16:creationId xmlns:a16="http://schemas.microsoft.com/office/drawing/2014/main" id="{492B996B-C315-E7E7-1BBC-3CBEC8F5B677}"/>
              </a:ext>
            </a:extLst>
          </p:cNvPr>
          <p:cNvSpPr>
            <a:spLocks noGrp="1"/>
          </p:cNvSpPr>
          <p:nvPr>
            <p:ph type="ftr" sz="quarter" idx="11"/>
          </p:nvPr>
        </p:nvSpPr>
        <p:spPr/>
        <p:txBody>
          <a:bodyPr/>
          <a:lstStyle/>
          <a:p>
            <a:endParaRPr lang="en-SG"/>
          </a:p>
        </p:txBody>
      </p:sp>
      <p:sp>
        <p:nvSpPr>
          <p:cNvPr id="5" name="Slide Number Placeholder 4">
            <a:extLst>
              <a:ext uri="{FF2B5EF4-FFF2-40B4-BE49-F238E27FC236}">
                <a16:creationId xmlns:a16="http://schemas.microsoft.com/office/drawing/2014/main" id="{D76CDD9A-1CAE-D6BD-86E0-7E257A0AE63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9520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073C961-F829-FB50-32CE-1E8A7D11137E}"/>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3" name="Footer Placeholder 2">
            <a:extLst>
              <a:ext uri="{FF2B5EF4-FFF2-40B4-BE49-F238E27FC236}">
                <a16:creationId xmlns:a16="http://schemas.microsoft.com/office/drawing/2014/main" id="{A9EA76B1-2A43-05BF-149E-C8EB16E0F386}"/>
              </a:ext>
            </a:extLst>
          </p:cNvPr>
          <p:cNvSpPr>
            <a:spLocks noGrp="1"/>
          </p:cNvSpPr>
          <p:nvPr>
            <p:ph type="ftr" sz="quarter" idx="11"/>
          </p:nvPr>
        </p:nvSpPr>
        <p:spPr/>
        <p:txBody>
          <a:bodyPr/>
          <a:lstStyle/>
          <a:p>
            <a:endParaRPr lang="en-SG"/>
          </a:p>
        </p:txBody>
      </p:sp>
      <p:sp>
        <p:nvSpPr>
          <p:cNvPr id="4" name="Slide Number Placeholder 3">
            <a:extLst>
              <a:ext uri="{FF2B5EF4-FFF2-40B4-BE49-F238E27FC236}">
                <a16:creationId xmlns:a16="http://schemas.microsoft.com/office/drawing/2014/main" id="{FC567CD2-6E9A-1405-465B-20D6861E1B8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12806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A408F-9B95-E61C-94A1-E1BC2345EA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a:extLst>
              <a:ext uri="{FF2B5EF4-FFF2-40B4-BE49-F238E27FC236}">
                <a16:creationId xmlns:a16="http://schemas.microsoft.com/office/drawing/2014/main" id="{4F19F2F4-1567-D64B-7862-BD0DEB2ECE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a:extLst>
              <a:ext uri="{FF2B5EF4-FFF2-40B4-BE49-F238E27FC236}">
                <a16:creationId xmlns:a16="http://schemas.microsoft.com/office/drawing/2014/main" id="{CF12884E-855A-D64E-4AB8-0DC1EDD836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E06C6E-80EB-A79B-E2CE-99D36C9153A6}"/>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6" name="Footer Placeholder 5">
            <a:extLst>
              <a:ext uri="{FF2B5EF4-FFF2-40B4-BE49-F238E27FC236}">
                <a16:creationId xmlns:a16="http://schemas.microsoft.com/office/drawing/2014/main" id="{FFE42752-F6AE-0533-80B1-C8B1DC71728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C1BD42C4-4475-93BC-D3B7-AA834D531CFB}"/>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227332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3C201-BD48-AC57-15BA-089DFFA84A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a:extLst>
              <a:ext uri="{FF2B5EF4-FFF2-40B4-BE49-F238E27FC236}">
                <a16:creationId xmlns:a16="http://schemas.microsoft.com/office/drawing/2014/main" id="{75AAF23C-130B-3C4B-7C24-ECCE0F9F67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a:extLst>
              <a:ext uri="{FF2B5EF4-FFF2-40B4-BE49-F238E27FC236}">
                <a16:creationId xmlns:a16="http://schemas.microsoft.com/office/drawing/2014/main" id="{E1C5B2AD-3C6E-4F51-0EDB-39880422D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CE45D4-AF08-CD59-2309-6BD31364F9A9}"/>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6" name="Footer Placeholder 5">
            <a:extLst>
              <a:ext uri="{FF2B5EF4-FFF2-40B4-BE49-F238E27FC236}">
                <a16:creationId xmlns:a16="http://schemas.microsoft.com/office/drawing/2014/main" id="{6D988F91-8E09-C4A5-5CFF-5F75EA155AB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84BEE16D-BC24-28EC-FF77-98312EEEEE78}"/>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403169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F3359A-9FC6-B71F-AB64-086641D9F9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a:extLst>
              <a:ext uri="{FF2B5EF4-FFF2-40B4-BE49-F238E27FC236}">
                <a16:creationId xmlns:a16="http://schemas.microsoft.com/office/drawing/2014/main" id="{9CE4E9CC-C337-1A16-1559-E053D51E65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4B508C65-F151-621A-F84E-E3A183A4F6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DCC08B08-41CD-C1B2-F920-521802A778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a:extLst>
              <a:ext uri="{FF2B5EF4-FFF2-40B4-BE49-F238E27FC236}">
                <a16:creationId xmlns:a16="http://schemas.microsoft.com/office/drawing/2014/main" id="{9AD2CC1B-6651-6501-ACB0-92FDE974E5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7099BD-C37F-481C-9432-8537FEA1BAB7}" type="slidenum">
              <a:rPr lang="en-SG" smtClean="0"/>
              <a:t>‹#›</a:t>
            </a:fld>
            <a:endParaRPr lang="en-SG"/>
          </a:p>
        </p:txBody>
      </p:sp>
    </p:spTree>
    <p:extLst>
      <p:ext uri="{BB962C8B-B14F-4D97-AF65-F5344CB8AC3E}">
        <p14:creationId xmlns:p14="http://schemas.microsoft.com/office/powerpoint/2010/main" val="2486874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reggieo@humanresourcesonline.net" TargetMode="External"/><Relationship Id="rId2" Type="http://schemas.openxmlformats.org/officeDocument/2006/relationships/hyperlink" Target="https://awards.humanresourcesonline.net/hr-excellence-awards-th/" TargetMode="External"/><Relationship Id="rId1" Type="http://schemas.openxmlformats.org/officeDocument/2006/relationships/slideLayout" Target="../slideLayouts/slideLayout2.xml"/><Relationship Id="rId4" Type="http://schemas.openxmlformats.org/officeDocument/2006/relationships/hyperlink" Target="mailto:abigaela@humanresourcesonline.ne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4DCEC54-1066-2F79-8391-6157001DC8BE}"/>
              </a:ext>
            </a:extLst>
          </p:cNvPr>
          <p:cNvSpPr txBox="1"/>
          <p:nvPr/>
        </p:nvSpPr>
        <p:spPr>
          <a:xfrm>
            <a:off x="3950289" y="5413954"/>
            <a:ext cx="6858000" cy="338554"/>
          </a:xfrm>
          <a:prstGeom prst="rect">
            <a:avLst/>
          </a:prstGeom>
          <a:noFill/>
        </p:spPr>
        <p:txBody>
          <a:bodyPr wrap="square" rtlCol="0">
            <a:spAutoFit/>
          </a:bodyPr>
          <a:lstStyle/>
          <a:p>
            <a:r>
              <a:rPr lang="en-US" sz="1600" dirty="0">
                <a:solidFill>
                  <a:schemeClr val="bg1"/>
                </a:solidFill>
                <a:latin typeface="Helvetica Neue Light" panose="02000403000000020004" pitchFamily="2" charset="0"/>
                <a:ea typeface="Helvetica Neue Light" panose="02000403000000020004" pitchFamily="2" charset="0"/>
              </a:rPr>
              <a:t>THAILAND / ENTRY FORM (TALENT CATEGORIES)</a:t>
            </a:r>
            <a:endParaRPr lang="en-SG" sz="1600" dirty="0">
              <a:solidFill>
                <a:schemeClr val="bg1"/>
              </a:solidFill>
              <a:latin typeface="Helvetica Neue Light" panose="02000403000000020004" pitchFamily="2" charset="0"/>
              <a:ea typeface="Helvetica Neue Light" panose="02000403000000020004" pitchFamily="2" charset="0"/>
            </a:endParaRPr>
          </a:p>
        </p:txBody>
      </p:sp>
    </p:spTree>
    <p:extLst>
      <p:ext uri="{BB962C8B-B14F-4D97-AF65-F5344CB8AC3E}">
        <p14:creationId xmlns:p14="http://schemas.microsoft.com/office/powerpoint/2010/main" val="2819921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88655"/>
            <a:ext cx="11823576" cy="4758879"/>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4: Future Initiatives (25%) </a:t>
            </a: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how your nominee for the category is going to build on his/her success.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objectives does your nominee plan to pursue next?</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Has your nominee’s performance affected the way your organisation approaches HR policy changes?</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else can be done differently to further improve?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are some other support areas your nominee could benefit from in the future?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are some room for areas of improvement?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has your nominee’s performance taught your team about what else is achievable?</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024802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60945"/>
            <a:ext cx="11823576" cy="4786589"/>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838462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902DE7B1-1DEF-488F-236F-62EEF6F28979}"/>
              </a:ext>
            </a:extLst>
          </p:cNvPr>
          <p:cNvGraphicFramePr>
            <a:graphicFrameLocks noGrp="1"/>
          </p:cNvGraphicFramePr>
          <p:nvPr>
            <p:extLst>
              <p:ext uri="{D42A27DB-BD31-4B8C-83A1-F6EECF244321}">
                <p14:modId xmlns:p14="http://schemas.microsoft.com/office/powerpoint/2010/main" val="1488864446"/>
              </p:ext>
            </p:extLst>
          </p:nvPr>
        </p:nvGraphicFramePr>
        <p:xfrm>
          <a:off x="2032000" y="3610001"/>
          <a:ext cx="8128000" cy="2005013"/>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365144665"/>
                    </a:ext>
                  </a:extLst>
                </a:gridCol>
                <a:gridCol w="4064000">
                  <a:extLst>
                    <a:ext uri="{9D8B030D-6E8A-4147-A177-3AD203B41FA5}">
                      <a16:colId xmlns:a16="http://schemas.microsoft.com/office/drawing/2014/main" val="168321977"/>
                    </a:ext>
                  </a:extLst>
                </a:gridCol>
              </a:tblGrid>
              <a:tr h="0">
                <a:tc>
                  <a:txBody>
                    <a:bodyPr/>
                    <a:lstStyle/>
                    <a:p>
                      <a:pPr>
                        <a:lnSpc>
                          <a:spcPct val="115000"/>
                        </a:lnSpc>
                        <a:spcBef>
                          <a:spcPts val="1200"/>
                        </a:spcBef>
                        <a:spcAft>
                          <a:spcPts val="1000"/>
                        </a:spcAft>
                      </a:pPr>
                      <a:r>
                        <a:rPr lang="en-SG"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Name of Candidate</a:t>
                      </a:r>
                      <a:endParaRPr lang="en-SG" sz="160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Bef>
                          <a:spcPts val="1200"/>
                        </a:spcBef>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(This will be used for all </a:t>
                      </a:r>
                      <a:r>
                        <a:rPr lang="en-AU" sz="1200" b="1" u="sng" dirty="0">
                          <a:solidFill>
                            <a:srgbClr val="000000"/>
                          </a:solidFill>
                          <a:effectLst/>
                          <a:latin typeface="Arial" panose="020B0604020202020204" pitchFamily="34" charset="0"/>
                          <a:ea typeface="Calibri" panose="020F0502020204030204" pitchFamily="34" charset="0"/>
                          <a:cs typeface="Arial" panose="020B0604020202020204" pitchFamily="34" charset="0"/>
                        </a:rPr>
                        <a:t>marketing collaterals </a:t>
                      </a: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and on the trophy should this submission win)</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1200"/>
                        </a:spcBef>
                        <a:spcAft>
                          <a:spcPts val="1000"/>
                        </a:spcAft>
                      </a:pP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e.g. XYZ</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4509326"/>
                  </a:ext>
                </a:extLst>
              </a:tr>
              <a:tr h="370840">
                <a:tc>
                  <a:txBody>
                    <a:bodyPr/>
                    <a:lstStyle/>
                    <a:p>
                      <a:pPr>
                        <a:lnSpc>
                          <a:spcPct val="115000"/>
                        </a:lnSpc>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Designation</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 </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3961340"/>
                  </a:ext>
                </a:extLst>
              </a:tr>
              <a:tr h="370840">
                <a:tc>
                  <a:txBody>
                    <a:bodyPr/>
                    <a:lstStyle/>
                    <a:p>
                      <a:pPr>
                        <a:lnSpc>
                          <a:spcPct val="115000"/>
                        </a:lnSpc>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Country</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200" dirty="0">
                          <a:solidFill>
                            <a:srgbClr val="808080"/>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Thailand</a:t>
                      </a:r>
                      <a:r>
                        <a:rPr lang="en-AU" sz="1200" dirty="0">
                          <a:solidFill>
                            <a:srgbClr val="808080"/>
                          </a:solidFill>
                          <a:effectLst/>
                          <a:latin typeface="Arial" panose="020B0604020202020204" pitchFamily="34" charset="0"/>
                          <a:ea typeface="Calibri" panose="020F0502020204030204" pitchFamily="34" charset="0"/>
                          <a:cs typeface="Arial" panose="020B0604020202020204" pitchFamily="34" charset="0"/>
                        </a:rPr>
                        <a:t> </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7605458"/>
                  </a:ext>
                </a:extLst>
              </a:tr>
              <a:tr h="370840">
                <a:tc>
                  <a:txBody>
                    <a:bodyPr/>
                    <a:lstStyle/>
                    <a:p>
                      <a:pPr>
                        <a:lnSpc>
                          <a:spcPct val="115000"/>
                        </a:lnSpc>
                        <a:spcAft>
                          <a:spcPts val="1000"/>
                        </a:spcAft>
                      </a:pPr>
                      <a:r>
                        <a:rPr lang="en-AU" sz="1200" b="1">
                          <a:solidFill>
                            <a:srgbClr val="000000"/>
                          </a:solidFill>
                          <a:effectLst/>
                          <a:latin typeface="Arial" panose="020B0604020202020204" pitchFamily="34" charset="0"/>
                          <a:ea typeface="Calibri" panose="020F0502020204030204" pitchFamily="34" charset="0"/>
                          <a:cs typeface="Arial" panose="020B0604020202020204" pitchFamily="34" charset="0"/>
                        </a:rPr>
                        <a:t>Category</a:t>
                      </a:r>
                      <a:endParaRPr lang="en-SG"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200"/>
                        </a:spcBef>
                        <a:spcAft>
                          <a:spcPts val="1000"/>
                        </a:spcAft>
                      </a:pP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This is only for individual winners category</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6980662"/>
                  </a:ext>
                </a:extLst>
              </a:tr>
            </a:tbl>
          </a:graphicData>
        </a:graphic>
      </p:graphicFrame>
      <p:sp>
        <p:nvSpPr>
          <p:cNvPr id="12" name="TextBox 11">
            <a:extLst>
              <a:ext uri="{FF2B5EF4-FFF2-40B4-BE49-F238E27FC236}">
                <a16:creationId xmlns:a16="http://schemas.microsoft.com/office/drawing/2014/main" id="{43A6A5AC-3B7A-293A-8008-516551DFD4AB}"/>
              </a:ext>
            </a:extLst>
          </p:cNvPr>
          <p:cNvSpPr txBox="1"/>
          <p:nvPr/>
        </p:nvSpPr>
        <p:spPr>
          <a:xfrm>
            <a:off x="806019" y="1555228"/>
            <a:ext cx="10579962" cy="1692771"/>
          </a:xfrm>
          <a:prstGeom prst="rect">
            <a:avLst/>
          </a:prstGeom>
          <a:noFill/>
        </p:spPr>
        <p:txBody>
          <a:bodyPr wrap="square">
            <a:spAutoFit/>
          </a:bodyPr>
          <a:lstStyle/>
          <a:p>
            <a:pPr algn="ctr"/>
            <a:r>
              <a:rPr lang="en-US" sz="3200" b="1" dirty="0">
                <a:solidFill>
                  <a:schemeClr val="accent2">
                    <a:lumMod val="75000"/>
                  </a:schemeClr>
                </a:solidFill>
                <a:latin typeface="Arial" panose="020B0604020202020204" pitchFamily="34" charset="0"/>
                <a:cs typeface="Arial" panose="020B0604020202020204" pitchFamily="34" charset="0"/>
              </a:rPr>
              <a:t>AWARD ENTRY FORM</a:t>
            </a:r>
          </a:p>
          <a:p>
            <a:pPr algn="ctr"/>
            <a:endParaRPr lang="en-US" dirty="0">
              <a:latin typeface="Arial" panose="020B0604020202020204" pitchFamily="34" charset="0"/>
              <a:cs typeface="Arial" panose="020B0604020202020204" pitchFamily="34" charset="0"/>
            </a:endParaRPr>
          </a:p>
          <a:p>
            <a:pPr algn="ctr"/>
            <a:r>
              <a:rPr lang="en-US" dirty="0">
                <a:latin typeface="Arial" panose="020B0604020202020204" pitchFamily="34" charset="0"/>
                <a:cs typeface="Arial" panose="020B0604020202020204" pitchFamily="34" charset="0"/>
              </a:rPr>
              <a:t>It is the responsibility of the entrant to ensure that all information provided in this entry form is true and correct. No changes, including your name that is to be used for marketing collaterals and the trophy, will be accepted by the </a:t>
            </a:r>
            <a:r>
              <a:rPr lang="en-US" dirty="0" err="1">
                <a:latin typeface="Arial" panose="020B0604020202020204" pitchFamily="34" charset="0"/>
                <a:cs typeface="Arial" panose="020B0604020202020204" pitchFamily="34" charset="0"/>
              </a:rPr>
              <a:t>organiser</a:t>
            </a:r>
            <a:r>
              <a:rPr lang="en-US" dirty="0">
                <a:latin typeface="Arial" panose="020B0604020202020204" pitchFamily="34" charset="0"/>
                <a:cs typeface="Arial" panose="020B0604020202020204" pitchFamily="34" charset="0"/>
              </a:rPr>
              <a:t> once the entry form has been submitted.</a:t>
            </a:r>
          </a:p>
        </p:txBody>
      </p:sp>
    </p:spTree>
    <p:extLst>
      <p:ext uri="{BB962C8B-B14F-4D97-AF65-F5344CB8AC3E}">
        <p14:creationId xmlns:p14="http://schemas.microsoft.com/office/powerpoint/2010/main" val="1776316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43A6A5AC-3B7A-293A-8008-516551DFD4AB}"/>
              </a:ext>
            </a:extLst>
          </p:cNvPr>
          <p:cNvSpPr txBox="1"/>
          <p:nvPr/>
        </p:nvSpPr>
        <p:spPr>
          <a:xfrm>
            <a:off x="462569" y="1272398"/>
            <a:ext cx="10952825" cy="3323987"/>
          </a:xfrm>
          <a:prstGeom prst="rect">
            <a:avLst/>
          </a:prstGeom>
          <a:noFill/>
        </p:spPr>
        <p:txBody>
          <a:bodyPr wrap="square">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GUIDELINES</a:t>
            </a:r>
            <a:endParaRPr lang="en-US" sz="1400" dirty="0">
              <a:solidFill>
                <a:schemeClr val="accent2">
                  <a:lumMod val="75000"/>
                </a:schemeClr>
              </a:solidFill>
              <a:latin typeface="Arial" panose="020B0604020202020204" pitchFamily="34" charset="0"/>
              <a:cs typeface="Arial" panose="020B0604020202020204" pitchFamily="34" charset="0"/>
            </a:endParaRPr>
          </a:p>
          <a:p>
            <a:r>
              <a:rPr lang="en-US" sz="1400" dirty="0">
                <a:latin typeface="Arial" panose="020B0604020202020204" pitchFamily="34" charset="0"/>
                <a:cs typeface="Arial" panose="020B0604020202020204" pitchFamily="34" charset="0"/>
              </a:rPr>
              <a:t>1. Please refer to the HR Excellence Awards Thailand 2023 entry guidelines document  for entry criteria and other specific requirements.</a:t>
            </a:r>
          </a:p>
          <a:p>
            <a:r>
              <a:rPr lang="en-US" sz="1400" dirty="0">
                <a:latin typeface="Arial" panose="020B0604020202020204" pitchFamily="34" charset="0"/>
                <a:cs typeface="Arial" panose="020B0604020202020204" pitchFamily="34" charset="0"/>
              </a:rPr>
              <a:t>2. Any sensitive or confidential information which is to be used for judging purposes only should be highlighted in red.</a:t>
            </a:r>
          </a:p>
          <a:p>
            <a:r>
              <a:rPr lang="en-US" sz="1400" dirty="0">
                <a:latin typeface="Arial" panose="020B0604020202020204" pitchFamily="34" charset="0"/>
                <a:cs typeface="Arial" panose="020B0604020202020204" pitchFamily="34" charset="0"/>
              </a:rPr>
              <a:t>3. </a:t>
            </a:r>
            <a:r>
              <a:rPr lang="en-GB" sz="1400">
                <a:latin typeface="Arial" panose="020B0604020202020204" pitchFamily="34" charset="0"/>
                <a:cs typeface="Arial" panose="020B0604020202020204" pitchFamily="34" charset="0"/>
              </a:rPr>
              <a:t>Refrain from using your own entry template with your company branding, and only use what is provided.</a:t>
            </a:r>
          </a:p>
          <a:p>
            <a:r>
              <a:rPr lang="en-US" sz="1400">
                <a:latin typeface="Arial" panose="020B0604020202020204" pitchFamily="34" charset="0"/>
                <a:cs typeface="Arial" panose="020B0604020202020204" pitchFamily="34" charset="0"/>
              </a:rPr>
              <a:t>4</a:t>
            </a:r>
            <a:r>
              <a:rPr lang="en-US" sz="1400" dirty="0">
                <a:latin typeface="Arial" panose="020B0604020202020204" pitchFamily="34" charset="0"/>
                <a:cs typeface="Arial" panose="020B0604020202020204" pitchFamily="34" charset="0"/>
              </a:rPr>
              <a:t>. Please use only 10-point font size, Arial. Please be reminded that the limit for your overall entry form is restricted to 2000 words only. Judges can mark you down for exceeding word limit.</a:t>
            </a:r>
          </a:p>
          <a:p>
            <a:r>
              <a:rPr lang="en-US" sz="1400" dirty="0">
                <a:latin typeface="Arial" panose="020B0604020202020204" pitchFamily="34" charset="0"/>
                <a:cs typeface="Arial" panose="020B0604020202020204" pitchFamily="34" charset="0"/>
              </a:rPr>
              <a:t>5.*Please take note that we will omit Inc, Corporation, Pte. Ltd, PT, </a:t>
            </a:r>
            <a:r>
              <a:rPr lang="en-US" sz="1400" dirty="0" err="1">
                <a:latin typeface="Arial" panose="020B0604020202020204" pitchFamily="34" charset="0"/>
                <a:cs typeface="Arial" panose="020B0604020202020204" pitchFamily="34" charset="0"/>
              </a:rPr>
              <a:t>Berhad</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Sdn</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Bhd</a:t>
            </a:r>
            <a:r>
              <a:rPr lang="en-US" sz="1400" dirty="0">
                <a:latin typeface="Arial" panose="020B0604020202020204" pitchFamily="34" charset="0"/>
                <a:cs typeface="Arial" panose="020B0604020202020204" pitchFamily="34" charset="0"/>
              </a:rPr>
              <a:t> and </a:t>
            </a:r>
            <a:r>
              <a:rPr lang="en-US" sz="1400" dirty="0" err="1">
                <a:latin typeface="Arial" panose="020B0604020202020204" pitchFamily="34" charset="0"/>
                <a:cs typeface="Arial" panose="020B0604020202020204" pitchFamily="34" charset="0"/>
              </a:rPr>
              <a:t>etc</a:t>
            </a:r>
            <a:r>
              <a:rPr lang="en-US" sz="1400" dirty="0">
                <a:latin typeface="Arial" panose="020B0604020202020204" pitchFamily="34" charset="0"/>
                <a:cs typeface="Arial" panose="020B0604020202020204" pitchFamily="34" charset="0"/>
              </a:rPr>
              <a:t> in order to follow our editorial design guidelines in all marketing collaterals including trophy.</a:t>
            </a:r>
          </a:p>
          <a:p>
            <a:endParaRPr lang="en-US" sz="1400" dirty="0">
              <a:solidFill>
                <a:schemeClr val="accent2">
                  <a:lumMod val="75000"/>
                </a:schemeClr>
              </a:solidFill>
              <a:latin typeface="Arial" panose="020B0604020202020204" pitchFamily="34" charset="0"/>
              <a:cs typeface="Arial" panose="020B0604020202020204" pitchFamily="34" charset="0"/>
            </a:endParaRPr>
          </a:p>
          <a:p>
            <a:r>
              <a:rPr lang="en-US" sz="1400" b="1" u="sng" dirty="0">
                <a:solidFill>
                  <a:schemeClr val="accent2">
                    <a:lumMod val="75000"/>
                  </a:schemeClr>
                </a:solidFill>
                <a:latin typeface="Arial" panose="020B0604020202020204" pitchFamily="34" charset="0"/>
                <a:cs typeface="Arial" panose="020B0604020202020204" pitchFamily="34" charset="0"/>
              </a:rPr>
              <a:t>HOW TO SUBMIT:</a:t>
            </a:r>
          </a:p>
          <a:p>
            <a:r>
              <a:rPr lang="en-US" sz="1400" dirty="0">
                <a:latin typeface="Arial" panose="020B0604020202020204" pitchFamily="34" charset="0"/>
                <a:cs typeface="Arial" panose="020B0604020202020204" pitchFamily="34" charset="0"/>
              </a:rPr>
              <a:t>1. Once you are ready to submit your nomination, please save this file as a PDF document.</a:t>
            </a:r>
          </a:p>
          <a:p>
            <a:r>
              <a:rPr lang="en-US" sz="1400" dirty="0">
                <a:latin typeface="Arial" panose="020B0604020202020204" pitchFamily="34" charset="0"/>
                <a:cs typeface="Arial" panose="020B0604020202020204" pitchFamily="34" charset="0"/>
              </a:rPr>
              <a:t>2. Remember to prepare and upload your supporting documents and images, if any, on the online submission page.</a:t>
            </a:r>
          </a:p>
          <a:p>
            <a:r>
              <a:rPr lang="en-US" sz="1400" dirty="0">
                <a:latin typeface="Arial" panose="020B0604020202020204" pitchFamily="34" charset="0"/>
                <a:cs typeface="Arial" panose="020B0604020202020204" pitchFamily="34" charset="0"/>
              </a:rPr>
              <a:t>3. Upload this core award entry form document along with the supporting documents and images, if any, </a:t>
            </a:r>
            <a:r>
              <a:rPr lang="en-US" sz="1400" dirty="0">
                <a:highlight>
                  <a:srgbClr val="FFFF00"/>
                </a:highlight>
                <a:latin typeface="Arial" panose="020B0604020202020204" pitchFamily="34" charset="0"/>
                <a:cs typeface="Arial" panose="020B0604020202020204" pitchFamily="34" charset="0"/>
                <a:hlinkClick r:id="rId2"/>
              </a:rPr>
              <a:t>here.</a:t>
            </a:r>
            <a:endParaRPr lang="en-US" sz="1400" dirty="0">
              <a:highlight>
                <a:srgbClr val="FFFF00"/>
              </a:highlight>
              <a:latin typeface="Arial" panose="020B0604020202020204" pitchFamily="34" charset="0"/>
              <a:cs typeface="Arial" panose="020B0604020202020204" pitchFamily="34" charset="0"/>
            </a:endParaRPr>
          </a:p>
          <a:p>
            <a:endParaRPr lang="en-US" sz="1400" dirty="0">
              <a:solidFill>
                <a:schemeClr val="accent2">
                  <a:lumMod val="75000"/>
                </a:schemeClr>
              </a:solidFill>
              <a:latin typeface="Arial" panose="020B0604020202020204" pitchFamily="34" charset="0"/>
              <a:cs typeface="Arial" panose="020B0604020202020204" pitchFamily="34" charset="0"/>
            </a:endParaRPr>
          </a:p>
          <a:p>
            <a:endParaRPr lang="en-US" sz="1400" b="1" u="sng" dirty="0">
              <a:solidFill>
                <a:schemeClr val="accent2">
                  <a:lumMod val="75000"/>
                </a:schemeClr>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C26667D-B57D-45F7-B229-1BE85B9DBB82}"/>
              </a:ext>
            </a:extLst>
          </p:cNvPr>
          <p:cNvSpPr txBox="1"/>
          <p:nvPr/>
        </p:nvSpPr>
        <p:spPr>
          <a:xfrm>
            <a:off x="462569" y="4596385"/>
            <a:ext cx="8551045" cy="3785652"/>
          </a:xfrm>
          <a:prstGeom prst="rect">
            <a:avLst/>
          </a:prstGeom>
          <a:noFill/>
        </p:spPr>
        <p:txBody>
          <a:bodyPr wrap="square" numCol="2">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CONTACT US:</a:t>
            </a:r>
          </a:p>
          <a:p>
            <a:r>
              <a:rPr lang="en-US" sz="1400" b="1" dirty="0">
                <a:latin typeface="Arial" panose="020B0604020202020204" pitchFamily="34" charset="0"/>
                <a:cs typeface="Arial" panose="020B0604020202020204" pitchFamily="34" charset="0"/>
              </a:rPr>
              <a:t>Reggie Ola </a:t>
            </a:r>
            <a:br>
              <a:rPr lang="en-US" sz="1400" dirty="0">
                <a:latin typeface="Arial" panose="020B0604020202020204" pitchFamily="34" charset="0"/>
                <a:cs typeface="Arial" panose="020B0604020202020204" pitchFamily="34" charset="0"/>
              </a:rPr>
            </a:br>
            <a:r>
              <a:rPr lang="en-US" sz="1400" i="1" dirty="0">
                <a:latin typeface="Arial" panose="020B0604020202020204" pitchFamily="34" charset="0"/>
                <a:cs typeface="Arial" panose="020B0604020202020204" pitchFamily="34" charset="0"/>
              </a:rPr>
              <a:t>Senior Regional Project Manager </a:t>
            </a:r>
            <a:br>
              <a:rPr lang="en-US" sz="1400" dirty="0">
                <a:latin typeface="Arial" panose="020B0604020202020204" pitchFamily="34" charset="0"/>
                <a:cs typeface="Arial" panose="020B0604020202020204" pitchFamily="34" charset="0"/>
              </a:rPr>
            </a:br>
            <a:r>
              <a:rPr lang="en-US" sz="1400" dirty="0">
                <a:latin typeface="Arial" panose="020B0604020202020204" pitchFamily="34" charset="0"/>
                <a:cs typeface="Arial" panose="020B0604020202020204" pitchFamily="34" charset="0"/>
              </a:rPr>
              <a:t>Mobile: +639 955458533 </a:t>
            </a:r>
            <a:br>
              <a:rPr lang="en-US" sz="1400" dirty="0">
                <a:latin typeface="Arial" panose="020B0604020202020204" pitchFamily="34" charset="0"/>
                <a:cs typeface="Arial" panose="020B0604020202020204" pitchFamily="34" charset="0"/>
              </a:rPr>
            </a:br>
            <a:r>
              <a:rPr lang="en-US" sz="1400" dirty="0" err="1">
                <a:latin typeface="Arial" panose="020B0604020202020204" pitchFamily="34" charset="0"/>
                <a:cs typeface="Arial" panose="020B0604020202020204" pitchFamily="34" charset="0"/>
              </a:rPr>
              <a:t>Whatsapp</a:t>
            </a:r>
            <a:r>
              <a:rPr lang="en-US" sz="1400" dirty="0">
                <a:latin typeface="Arial" panose="020B0604020202020204" pitchFamily="34" charset="0"/>
                <a:cs typeface="Arial" panose="020B0604020202020204" pitchFamily="34" charset="0"/>
              </a:rPr>
              <a:t>: +65 8428 1877 </a:t>
            </a:r>
          </a:p>
          <a:p>
            <a:r>
              <a:rPr lang="en-US" sz="1400" dirty="0">
                <a:latin typeface="Arial" panose="020B0604020202020204" pitchFamily="34" charset="0"/>
                <a:cs typeface="Arial" panose="020B0604020202020204" pitchFamily="34" charset="0"/>
              </a:rPr>
              <a:t>Tel: +65 6692 9031 Ext 813</a:t>
            </a:r>
            <a:br>
              <a:rPr lang="en-US" sz="1400" dirty="0">
                <a:latin typeface="Arial" panose="020B0604020202020204" pitchFamily="34" charset="0"/>
                <a:cs typeface="Arial" panose="020B0604020202020204" pitchFamily="34" charset="0"/>
              </a:rPr>
            </a:br>
            <a:r>
              <a:rPr lang="en-US" sz="1400" dirty="0">
                <a:latin typeface="Arial" panose="020B0604020202020204" pitchFamily="34" charset="0"/>
                <a:cs typeface="Arial" panose="020B0604020202020204" pitchFamily="34" charset="0"/>
              </a:rPr>
              <a:t>Email: </a:t>
            </a:r>
            <a:r>
              <a:rPr lang="en-US" sz="1400" dirty="0">
                <a:latin typeface="Arial" panose="020B0604020202020204" pitchFamily="34" charset="0"/>
                <a:cs typeface="Arial" panose="020B0604020202020204" pitchFamily="34" charset="0"/>
                <a:hlinkClick r:id="rId3"/>
              </a:rPr>
              <a:t>reggieo@humanresourcesonline.net</a:t>
            </a:r>
            <a:r>
              <a:rPr lang="en-US" sz="1400" dirty="0">
                <a:latin typeface="Arial" panose="020B0604020202020204" pitchFamily="34" charset="0"/>
                <a:cs typeface="Arial" panose="020B0604020202020204" pitchFamily="34" charset="0"/>
              </a:rPr>
              <a:t>  </a:t>
            </a:r>
          </a:p>
          <a:p>
            <a:endParaRPr lang="en-US" sz="1400" dirty="0">
              <a:latin typeface="Arial" panose="020B0604020202020204" pitchFamily="34" charset="0"/>
              <a:cs typeface="Arial" panose="020B0604020202020204" pitchFamily="34" charset="0"/>
            </a:endParaRPr>
          </a:p>
          <a:p>
            <a:endParaRPr lang="en-US" sz="1400" dirty="0">
              <a:latin typeface="Arial" panose="020B0604020202020204" pitchFamily="34" charset="0"/>
              <a:cs typeface="Arial" panose="020B0604020202020204" pitchFamily="34" charset="0"/>
            </a:endParaRPr>
          </a:p>
          <a:p>
            <a:endParaRPr lang="en-US" sz="1400" dirty="0">
              <a:latin typeface="Arial" panose="020B0604020202020204" pitchFamily="34" charset="0"/>
              <a:cs typeface="Arial" panose="020B0604020202020204" pitchFamily="34" charset="0"/>
            </a:endParaRPr>
          </a:p>
          <a:p>
            <a:endParaRPr lang="en-US" sz="1400" dirty="0">
              <a:latin typeface="Arial" panose="020B0604020202020204" pitchFamily="34" charset="0"/>
              <a:cs typeface="Arial" panose="020B0604020202020204" pitchFamily="34" charset="0"/>
            </a:endParaRPr>
          </a:p>
          <a:p>
            <a:endParaRPr lang="en-US" sz="1400" dirty="0">
              <a:latin typeface="Arial" panose="020B0604020202020204" pitchFamily="34" charset="0"/>
              <a:cs typeface="Arial" panose="020B0604020202020204" pitchFamily="34" charset="0"/>
            </a:endParaRPr>
          </a:p>
          <a:p>
            <a:endParaRPr lang="en-US" sz="1400" dirty="0">
              <a:latin typeface="Arial" panose="020B0604020202020204" pitchFamily="34" charset="0"/>
              <a:cs typeface="Arial" panose="020B0604020202020204" pitchFamily="34" charset="0"/>
            </a:endParaRPr>
          </a:p>
          <a:p>
            <a:endParaRPr lang="en-US" sz="1400" dirty="0">
              <a:latin typeface="Arial" panose="020B0604020202020204" pitchFamily="34" charset="0"/>
              <a:cs typeface="Arial" panose="020B0604020202020204" pitchFamily="34" charset="0"/>
            </a:endParaRPr>
          </a:p>
          <a:p>
            <a:endParaRPr lang="en-US" sz="1400" dirty="0">
              <a:latin typeface="Arial" panose="020B0604020202020204" pitchFamily="34" charset="0"/>
              <a:cs typeface="Arial" panose="020B0604020202020204" pitchFamily="34" charset="0"/>
            </a:endParaRPr>
          </a:p>
          <a:p>
            <a:endParaRPr lang="en-US" sz="1400" b="1" dirty="0">
              <a:latin typeface="Arial" panose="020B0604020202020204" pitchFamily="34" charset="0"/>
              <a:cs typeface="Arial" panose="020B0604020202020204" pitchFamily="34" charset="0"/>
            </a:endParaRPr>
          </a:p>
          <a:p>
            <a:endParaRPr lang="en-US" sz="1400" b="1" dirty="0">
              <a:latin typeface="Arial" panose="020B0604020202020204" pitchFamily="34" charset="0"/>
              <a:cs typeface="Arial" panose="020B0604020202020204" pitchFamily="34" charset="0"/>
            </a:endParaRPr>
          </a:p>
          <a:p>
            <a:endParaRPr lang="en-US" sz="1400" b="1" dirty="0">
              <a:latin typeface="Arial" panose="020B0604020202020204" pitchFamily="34" charset="0"/>
              <a:cs typeface="Arial" panose="020B0604020202020204" pitchFamily="34" charset="0"/>
            </a:endParaRPr>
          </a:p>
          <a:p>
            <a:r>
              <a:rPr lang="en-US" sz="1400" b="1" dirty="0" err="1">
                <a:latin typeface="Arial" panose="020B0604020202020204" pitchFamily="34" charset="0"/>
                <a:cs typeface="Arial" panose="020B0604020202020204" pitchFamily="34" charset="0"/>
              </a:rPr>
              <a:t>Abigael</a:t>
            </a:r>
            <a:r>
              <a:rPr lang="en-US" sz="1400" b="1" dirty="0">
                <a:latin typeface="Arial" panose="020B0604020202020204" pitchFamily="34" charset="0"/>
                <a:cs typeface="Arial" panose="020B0604020202020204" pitchFamily="34" charset="0"/>
              </a:rPr>
              <a:t> </a:t>
            </a:r>
            <a:r>
              <a:rPr lang="en-US" sz="1400" b="1" dirty="0" err="1">
                <a:latin typeface="Arial" panose="020B0604020202020204" pitchFamily="34" charset="0"/>
                <a:cs typeface="Arial" panose="020B0604020202020204" pitchFamily="34" charset="0"/>
              </a:rPr>
              <a:t>Ayerdi</a:t>
            </a:r>
            <a:br>
              <a:rPr lang="en-US" sz="1400" dirty="0">
                <a:latin typeface="Arial" panose="020B0604020202020204" pitchFamily="34" charset="0"/>
                <a:cs typeface="Arial" panose="020B0604020202020204" pitchFamily="34" charset="0"/>
              </a:rPr>
            </a:br>
            <a:r>
              <a:rPr lang="en-US" sz="1400" i="1" dirty="0">
                <a:latin typeface="Arial" panose="020B0604020202020204" pitchFamily="34" charset="0"/>
                <a:cs typeface="Arial" panose="020B0604020202020204" pitchFamily="34" charset="0"/>
              </a:rPr>
              <a:t>Regional Project Manager</a:t>
            </a:r>
            <a:br>
              <a:rPr lang="en-US" sz="1400" dirty="0">
                <a:latin typeface="Arial" panose="020B0604020202020204" pitchFamily="34" charset="0"/>
                <a:cs typeface="Arial" panose="020B0604020202020204" pitchFamily="34" charset="0"/>
              </a:rPr>
            </a:br>
            <a:r>
              <a:rPr lang="en-US" sz="1400" dirty="0">
                <a:latin typeface="Arial" panose="020B0604020202020204" pitchFamily="34" charset="0"/>
                <a:cs typeface="Arial" panose="020B0604020202020204" pitchFamily="34" charset="0"/>
              </a:rPr>
              <a:t>Mobile: +63 9975296501</a:t>
            </a:r>
          </a:p>
          <a:p>
            <a:r>
              <a:rPr lang="en-US" sz="1400" dirty="0">
                <a:latin typeface="Arial" panose="020B0604020202020204" pitchFamily="34" charset="0"/>
                <a:cs typeface="Arial" panose="020B0604020202020204" pitchFamily="34" charset="0"/>
              </a:rPr>
              <a:t>Tel: +65 </a:t>
            </a:r>
            <a:r>
              <a:rPr lang="en-SG" sz="1400" b="0" i="0" dirty="0">
                <a:solidFill>
                  <a:srgbClr val="000000"/>
                </a:solidFill>
                <a:effectLst/>
                <a:latin typeface="Arial" panose="020B0604020202020204" pitchFamily="34" charset="0"/>
                <a:cs typeface="Arial" panose="020B0604020202020204" pitchFamily="34" charset="0"/>
              </a:rPr>
              <a:t>6692 9031 Ext 814</a:t>
            </a:r>
            <a:br>
              <a:rPr lang="en-US" sz="1400" dirty="0">
                <a:latin typeface="Arial" panose="020B0604020202020204" pitchFamily="34" charset="0"/>
                <a:cs typeface="Arial" panose="020B0604020202020204" pitchFamily="34" charset="0"/>
              </a:rPr>
            </a:br>
            <a:r>
              <a:rPr lang="en-US" sz="1400" dirty="0">
                <a:latin typeface="Arial" panose="020B0604020202020204" pitchFamily="34" charset="0"/>
                <a:cs typeface="Arial" panose="020B0604020202020204" pitchFamily="34" charset="0"/>
              </a:rPr>
              <a:t>Email: </a:t>
            </a:r>
            <a:r>
              <a:rPr lang="en-US" sz="1400" dirty="0">
                <a:latin typeface="Arial" panose="020B0604020202020204" pitchFamily="34" charset="0"/>
                <a:cs typeface="Arial" panose="020B0604020202020204" pitchFamily="34" charset="0"/>
                <a:hlinkClick r:id="rId4"/>
              </a:rPr>
              <a:t>abigaela@humanresourcesonline.net</a:t>
            </a:r>
            <a:endParaRPr lang="en-US"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80155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7"/>
            <a:ext cx="11823576" cy="484200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1: Vision &amp; goals (25%) </a:t>
            </a: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Please provide an overview of what the nominee for the respective individual category set out to do over the past 12 months.</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is the background of your nominee? What areas of HR is your nominee responsible for?</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did your nominee set out to achieve 12 months ago?</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Detail attributes this individual possesses that benefit the business. What is his/her vision for HR in the organisation?</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List your nominee’s innovative approach to people management, taking into account challenges to your industry sector and the business model in which you operate.</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How would colleagues describe this individual? What are some good personal attributes?</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are some innovative and/or new changes implemented and/or challenged by the nominee?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is the expected business ROI from the changes incorporated?</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Please include some testimonials from peers/senior management/clients.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95645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79419"/>
            <a:ext cx="11823576" cy="4768116"/>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00296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42473"/>
            <a:ext cx="11823576" cy="480506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2: Implementation (25%) </a:t>
            </a: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how your nominee for the respective category worked towards achieving his/her objectives over the past 12 months. You can choose to highlight one particular programme and/or initiative or multiple projects.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are some initiatives/programmes led by this individual from his/her managerial leadership?</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How did your nominee decide on the particular strategy s/he followed?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business problem(s) is your nominee trying to address?</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A clear narrative that demonstrates why the strategy was implemented and how it is having an impact on the organisation.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challenges did your nominee encounter and how did s/he solve them?</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Please explain in greater detail a situation in which this individual stepped up.</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How has this individual gone above and beyond for his/her team?</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How is this nominee’s implementation different or unique?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How did the individual get the buy-in from the respective stakeholders?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228600"/>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35366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70182"/>
            <a:ext cx="11823576" cy="4777352"/>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705064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51709"/>
            <a:ext cx="11823576" cy="479582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3: Impact (25%) </a:t>
            </a: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what your nominee for the respective category has achieved over the past 12 months.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HR metrics did your nominee achieve?</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How did your nominee contribute to your organisation’s commercial/business goals?</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was the feedback from stakeholders (employees, line management, top management) post implementation?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Please list the primary and secondary impact.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Evidence of success: How has the idea/strategy strengthened the organisation? Please use metrics, anecdotes and case studies.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Judges will consider feedback from stakeholders.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78940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14764"/>
            <a:ext cx="11823576" cy="483277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468673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TotalTime>
  <Words>1419</Words>
  <Application>Microsoft Office PowerPoint</Application>
  <PresentationFormat>Widescreen</PresentationFormat>
  <Paragraphs>327</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Helvetica Neue Light</vt:lpstr>
      <vt:lpstr>Arial</vt:lpstr>
      <vt:lpstr>Calibri</vt:lpstr>
      <vt:lpstr>Calibri Light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Nadira Putri</dc:creator>
  <cp:lastModifiedBy>Light House</cp:lastModifiedBy>
  <cp:revision>18</cp:revision>
  <dcterms:created xsi:type="dcterms:W3CDTF">2023-03-16T08:53:29Z</dcterms:created>
  <dcterms:modified xsi:type="dcterms:W3CDTF">2023-05-22T06:58:03Z</dcterms:modified>
</cp:coreProperties>
</file>