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1" r:id="rId6"/>
    <p:sldId id="270" r:id="rId7"/>
    <p:sldId id="258" r:id="rId8"/>
    <p:sldId id="259" r:id="rId9"/>
    <p:sldId id="260" r:id="rId10"/>
    <p:sldId id="262" r:id="rId11"/>
    <p:sldId id="261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F8F75-4497-A686-D756-2B1DCF6DD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B35D41-EF1D-2246-6924-CA32FDD2F6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35329-F485-A76D-B55F-43E2115A1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FA30B-4B44-5298-AF6E-5A520BC7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DEEE4-71F3-8AC7-8141-F3935414E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83AC2F-3D9C-8AB4-1E16-AF0D7A4BAC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2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17147-36E1-C10C-A3F6-EC9947BBF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16A8E-FC54-EB69-3CF8-8386107EF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077BA-0210-2F85-B7DB-FD81A9C2B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C66FD-F339-AA30-CAE8-47697EACE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A2C84-E25B-5B45-F4D1-9A354FAF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99853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16392-52A1-E680-B48D-4D16E9654E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7BB70-9F47-9BA9-20D8-3FDBE3566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E8337-A82A-04AA-5F49-BE8FA3E71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C75-98BF-B634-2A96-B8D8DFAA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2BF2A-4F36-7535-25E6-E8FE2F11B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9050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CDD4-FEFC-4D94-2006-12CA1B40C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8710E-A290-7841-722F-AD1E24951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157E4-E462-57C9-EF95-596329354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08AE7-2620-6728-DAC1-48A985A2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0DCBC-2F3E-1D6D-0AB8-D8DE4FFF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FFA987-3467-C96C-61DD-B3838E8778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9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27890-4B97-ABEC-B487-632C2C759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C637-4747-5A1B-9958-7AA06EE60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A8248-555A-8926-2971-89070E081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C5FEE-3F6C-027D-4B1F-5BEBB2826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41B8D-BAA4-CB26-E12F-1529463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78225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7487A-8904-622A-CEF1-48800D5C1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FE0D8-567B-10E6-1563-DFC1D51DEC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88A51-82F1-F4B7-DCEC-F2F7544E9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6D4B3-B071-D1BF-3686-9FC75F14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D6E43-6D19-AFD3-B440-A16CD9330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64F88-1427-4665-8028-0769F2720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2418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533CD-0398-D558-E623-10894632E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9D07F-4971-06D9-955A-937EE5577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8DAD3F-605A-931B-6908-CFCF5EC49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E589A6-E565-512C-CE5F-F59A1AD56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F86628-A7F9-49F0-3606-7BDBD343E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4CEB3B-465C-5374-4FF9-063AAA907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3BB003-BEA8-B49F-4C62-10332514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A1A8FB-E023-4AEA-9BF4-8D00966D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81691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A99C9-9198-0612-64FA-B00D00CAE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A51D4C-B01A-D19A-D030-52725D9D1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894E61-9624-A080-8A57-A05EBC23E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7FCFD7-B799-FB41-7DCE-929CF97CF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2001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CC625B-BCE7-7880-3B32-A598AC3F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FD9CA4-E95A-5434-1C7E-0DCDDAC8F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0C85A-5EA4-65C8-30BC-17E00936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8138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4AEC0-C951-17C8-C4A4-7C90F45C3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26E8A-AC1D-0224-8D4F-FB121895A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D2F39-D182-804F-49FF-A7FFC4AFB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5C128-ADD0-B92A-5B38-60A7A4FD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5B14A0-C6D0-AF07-2E8B-2AAF01747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4BF91-A6DC-EFE7-853A-ED025D702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9224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FF569-49F4-EC3F-E7BC-944283358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0943BF-6769-5EBD-41C0-A2D06DDEE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ED8E7-792C-5838-7920-97784A57D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EAABAD-F37E-90FE-0CC5-A2ADCF3A3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40197C-8626-9086-5E97-2CDAD129D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3A28DB-B5D5-91D9-930F-FF42259F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197366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B17F40-FA61-DC47-59FC-D203D781F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DFAE6-4262-FB9C-3895-35AD38CDC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75D26-E426-3336-2299-37742034E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E32FF-0CE2-E8C6-3B40-39A2C6F035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B7C14-0B4E-A91F-8F9D-8A6EEB7F4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53505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A3572B-1D7E-5B07-7B13-D85E3E161100}"/>
              </a:ext>
            </a:extLst>
          </p:cNvPr>
          <p:cNvSpPr txBox="1"/>
          <p:nvPr/>
        </p:nvSpPr>
        <p:spPr>
          <a:xfrm>
            <a:off x="4444607" y="5257121"/>
            <a:ext cx="40850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SG" sz="1500" b="1" dirty="0">
              <a:solidFill>
                <a:schemeClr val="bg1"/>
              </a:solidFill>
              <a:latin typeface="Helvetica CE 45 Light" pitchFamily="82" charset="0"/>
            </a:endParaRP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SERVICE PROVIDERS CATEGORIES </a:t>
            </a: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SUBMISSION DOCUMENT </a:t>
            </a:r>
            <a:br>
              <a:rPr lang="en-SG" sz="1500" dirty="0">
                <a:solidFill>
                  <a:schemeClr val="bg1"/>
                </a:solidFill>
                <a:latin typeface="Helvetica CE 45 Light" pitchFamily="82" charset="0"/>
              </a:rPr>
            </a:br>
            <a:endParaRPr lang="en-GB" sz="1500" b="1" dirty="0">
              <a:solidFill>
                <a:schemeClr val="bg1"/>
              </a:solidFill>
              <a:latin typeface="Helvetica CE 45 Ligh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299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4E4F6-0388-26E7-0744-0B28557A6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7A6B653-2117-0B0A-1CFC-DFBF1299A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440862"/>
              </p:ext>
            </p:extLst>
          </p:nvPr>
        </p:nvGraphicFramePr>
        <p:xfrm>
          <a:off x="344009" y="1641537"/>
          <a:ext cx="11667477" cy="4258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7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58591">
                <a:tc>
                  <a:txBody>
                    <a:bodyPr/>
                    <a:lstStyle/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DECLARATION 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  <a:sym typeface="Wingdings 2"/>
                        </a:rPr>
                        <a:t>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          </a:r>
                    </a:p>
                    <a:p>
                      <a:endParaRPr lang="en-AU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AU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-THE END-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</a:txBody>
                  <a:tcPr marT="34290" marB="3429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90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8D2FC-FAB5-16D4-B2EA-59636034BF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FC91F8-20B2-FD57-381C-CDACED17B1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492" b="5257"/>
          <a:stretch>
            <a:fillRect/>
          </a:stretch>
        </p:blipFill>
        <p:spPr>
          <a:xfrm>
            <a:off x="0" y="1527524"/>
            <a:ext cx="12192000" cy="494753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226A13B-DBBD-A1C8-8D0E-EF2581F23E44}"/>
              </a:ext>
            </a:extLst>
          </p:cNvPr>
          <p:cNvSpPr txBox="1">
            <a:spLocks/>
          </p:cNvSpPr>
          <p:nvPr/>
        </p:nvSpPr>
        <p:spPr bwMode="auto">
          <a:xfrm>
            <a:off x="9510673" y="964311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500" b="1" dirty="0">
                <a:solidFill>
                  <a:schemeClr val="bg1"/>
                </a:solidFill>
                <a:latin typeface="Helvetica Neue CE 55 Roman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1904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69D736-672A-1F97-F068-6D99A0A4B0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96F88D-596F-215C-CFAE-97A3741605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467" b="6267"/>
          <a:stretch>
            <a:fillRect/>
          </a:stretch>
        </p:blipFill>
        <p:spPr>
          <a:xfrm>
            <a:off x="10668" y="1609344"/>
            <a:ext cx="12170664" cy="481888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336D852-9BE8-2695-FDB3-BB712E258856}"/>
              </a:ext>
            </a:extLst>
          </p:cNvPr>
          <p:cNvSpPr txBox="1">
            <a:spLocks/>
          </p:cNvSpPr>
          <p:nvPr/>
        </p:nvSpPr>
        <p:spPr bwMode="auto">
          <a:xfrm>
            <a:off x="9510673" y="964311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500" b="1" dirty="0">
                <a:solidFill>
                  <a:schemeClr val="bg1"/>
                </a:solidFill>
                <a:latin typeface="Helvetica Neue CE 55 Roman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2378637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1F0A9D-66F4-1620-C79C-F90BCE218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598207"/>
              </p:ext>
            </p:extLst>
          </p:nvPr>
        </p:nvGraphicFramePr>
        <p:xfrm>
          <a:off x="1031289" y="2050112"/>
          <a:ext cx="10129421" cy="21730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76379">
                  <a:extLst>
                    <a:ext uri="{9D8B030D-6E8A-4147-A177-3AD203B41FA5}">
                      <a16:colId xmlns:a16="http://schemas.microsoft.com/office/drawing/2014/main" val="510890683"/>
                    </a:ext>
                  </a:extLst>
                </a:gridCol>
                <a:gridCol w="7153042">
                  <a:extLst>
                    <a:ext uri="{9D8B030D-6E8A-4147-A177-3AD203B41FA5}">
                      <a16:colId xmlns:a16="http://schemas.microsoft.com/office/drawing/2014/main" val="3443599611"/>
                    </a:ext>
                  </a:extLst>
                </a:gridCol>
              </a:tblGrid>
              <a:tr h="1141916">
                <a:tc>
                  <a:txBody>
                    <a:bodyPr/>
                    <a:lstStyle/>
                    <a:p>
                      <a:pPr marL="0" marR="16002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Category </a:t>
                      </a:r>
                    </a:p>
                    <a:p>
                      <a:pPr marL="0" marR="16002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506654"/>
                  </a:ext>
                </a:extLst>
              </a:tr>
              <a:tr h="1031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Company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185740"/>
                  </a:ext>
                </a:extLst>
              </a:tr>
            </a:tbl>
          </a:graphicData>
        </a:graphic>
      </p:graphicFrame>
      <p:sp>
        <p:nvSpPr>
          <p:cNvPr id="7" name="Rectangle 10">
            <a:extLst>
              <a:ext uri="{FF2B5EF4-FFF2-40B4-BE49-F238E27FC236}">
                <a16:creationId xmlns:a16="http://schemas.microsoft.com/office/drawing/2014/main" id="{164587D9-B2F2-02DE-520C-5A8F6B54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288" y="6012771"/>
            <a:ext cx="11576482" cy="38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ATTENTION: Any specific information or content intended for judging purposes only must be clearly indicated in </a:t>
            </a:r>
            <a:r>
              <a:rPr lang="en-US" altLang="zh-TW" sz="1400" dirty="0">
                <a:solidFill>
                  <a:srgbClr val="FF0000"/>
                </a:solidFill>
                <a:latin typeface="Calibri" pitchFamily="34" charset="0"/>
              </a:rPr>
              <a:t>Red</a:t>
            </a:r>
            <a:r>
              <a:rPr lang="en-US" altLang="zh-TW" sz="1400" dirty="0">
                <a:latin typeface="Calibri" pitchFamily="34" charset="0"/>
              </a:rPr>
              <a:t>, or highlighted </a:t>
            </a:r>
            <a:r>
              <a:rPr lang="en-US" altLang="zh-TW" sz="1400" dirty="0">
                <a:solidFill>
                  <a:schemeClr val="bg1"/>
                </a:solidFill>
                <a:highlight>
                  <a:srgbClr val="FF0000"/>
                </a:highlight>
                <a:latin typeface="Calibri" pitchFamily="34" charset="0"/>
              </a:rPr>
              <a:t>in Red </a:t>
            </a:r>
            <a:r>
              <a:rPr lang="en-US" altLang="zh-TW" sz="1400" dirty="0">
                <a:latin typeface="Calibri" pitchFamily="34" charset="0"/>
              </a:rPr>
              <a:t>.</a:t>
            </a:r>
          </a:p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Marks will be deducted if the entry submission exceeds the outlined number </a:t>
            </a:r>
            <a:r>
              <a:rPr lang="en-US" altLang="zh-TW" sz="1400">
                <a:latin typeface="Calibri" pitchFamily="34" charset="0"/>
              </a:rPr>
              <a:t>of words </a:t>
            </a:r>
            <a:r>
              <a:rPr lang="en-US" altLang="zh-TW" sz="1400" dirty="0">
                <a:latin typeface="Calibri" pitchFamily="34" charset="0"/>
              </a:rPr>
              <a:t>allowed.</a:t>
            </a:r>
            <a:endParaRPr lang="zh-TW" altLang="en-US" sz="1400" dirty="0">
              <a:latin typeface="Calibri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949A42-6697-D2E6-1314-EB9C5456842B}"/>
              </a:ext>
            </a:extLst>
          </p:cNvPr>
          <p:cNvSpPr txBox="1">
            <a:spLocks/>
          </p:cNvSpPr>
          <p:nvPr/>
        </p:nvSpPr>
        <p:spPr bwMode="auto">
          <a:xfrm>
            <a:off x="9982014" y="86753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</a:rPr>
              <a:t>Entry Details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5A9082-4F85-C817-FF29-A47FD5097271}"/>
              </a:ext>
            </a:extLst>
          </p:cNvPr>
          <p:cNvSpPr txBox="1"/>
          <p:nvPr/>
        </p:nvSpPr>
        <p:spPr>
          <a:xfrm>
            <a:off x="954251" y="4594769"/>
            <a:ext cx="102834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cs typeface="Arial" panose="020B0604020202020204" pitchFamily="34" charset="0"/>
              </a:rPr>
              <a:t>* Please take note we will omit Limited, Ltd, Inc, Holdings, </a:t>
            </a:r>
            <a:r>
              <a:rPr lang="en-US" sz="1400" dirty="0" err="1">
                <a:cs typeface="Arial" panose="020B0604020202020204" pitchFamily="34" charset="0"/>
              </a:rPr>
              <a:t>etc</a:t>
            </a:r>
            <a:r>
              <a:rPr lang="en-US" sz="1400" dirty="0">
                <a:cs typeface="Arial" panose="020B0604020202020204" pitchFamily="34" charset="0"/>
              </a:rPr>
              <a:t>, as per our editorial guidelines in all marketing collaterals including trophy.</a:t>
            </a:r>
            <a:endParaRPr lang="en-US" sz="1400" dirty="0"/>
          </a:p>
          <a:p>
            <a:r>
              <a:rPr lang="en-US" sz="1400" dirty="0"/>
              <a:t>* Once you are ready to submit, please save this file as a .pdf version before uploading it. </a:t>
            </a:r>
          </a:p>
        </p:txBody>
      </p:sp>
    </p:spTree>
    <p:extLst>
      <p:ext uri="{BB962C8B-B14F-4D97-AF65-F5344CB8AC3E}">
        <p14:creationId xmlns:p14="http://schemas.microsoft.com/office/powerpoint/2010/main" val="966813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959CD9E-749D-DBAD-6B8E-720FCCF0683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28700" y="1720204"/>
            <a:ext cx="10134600" cy="3586579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3600" dirty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3600" b="1" dirty="0"/>
              <a:t>Entry video link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(optional but strongly recommended)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Password (if any):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2000" dirty="0">
              <a:latin typeface="+mj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3CF42C2-FB07-5539-0B27-4F6BE1B8D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0257" y="5329394"/>
            <a:ext cx="921148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035A80-ED7D-8168-899C-1BE2723C2BC5}"/>
              </a:ext>
            </a:extLst>
          </p:cNvPr>
          <p:cNvSpPr txBox="1">
            <a:spLocks/>
          </p:cNvSpPr>
          <p:nvPr/>
        </p:nvSpPr>
        <p:spPr bwMode="auto">
          <a:xfrm>
            <a:off x="10162664" y="892603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227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E1D8B6-DC98-847D-65DD-DCF5A279F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697938"/>
              </p:ext>
            </p:extLst>
          </p:nvPr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F4C8C84-896D-AF33-E4BD-6129ECFBE5CE}"/>
              </a:ext>
            </a:extLst>
          </p:cNvPr>
          <p:cNvSpPr/>
          <p:nvPr/>
        </p:nvSpPr>
        <p:spPr>
          <a:xfrm>
            <a:off x="77425" y="1486584"/>
            <a:ext cx="7409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Profile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(25%) 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D91FB7-E944-3D7A-50AC-B7784C3F0B9C}"/>
              </a:ext>
            </a:extLst>
          </p:cNvPr>
          <p:cNvSpPr txBox="1">
            <a:spLocks/>
          </p:cNvSpPr>
          <p:nvPr/>
        </p:nvSpPr>
        <p:spPr bwMode="auto">
          <a:xfrm>
            <a:off x="9994222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Profile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</a:t>
            </a:r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25</a:t>
            </a:r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% </a:t>
            </a:r>
          </a:p>
        </p:txBody>
      </p:sp>
    </p:spTree>
    <p:extLst>
      <p:ext uri="{BB962C8B-B14F-4D97-AF65-F5344CB8AC3E}">
        <p14:creationId xmlns:p14="http://schemas.microsoft.com/office/powerpoint/2010/main" val="1066689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BE04E-29D1-A666-E1D4-0EFF4C4CA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F9BB73-05CD-35D9-B244-8040A6A8714E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11C9AD0-17AC-CFFB-1E9C-498FEB6F4C6B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People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(25%) 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AFDB2-8D43-B367-7EAF-98F66F55DAF2}"/>
              </a:ext>
            </a:extLst>
          </p:cNvPr>
          <p:cNvSpPr txBox="1">
            <a:spLocks/>
          </p:cNvSpPr>
          <p:nvPr/>
        </p:nvSpPr>
        <p:spPr bwMode="auto">
          <a:xfrm>
            <a:off x="9954589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People</a:t>
            </a:r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99292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157A7-AC85-3D9F-E253-A7444A4EB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8535EE-8674-3823-685B-E15C419A0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975845"/>
              </p:ext>
            </p:extLst>
          </p:nvPr>
        </p:nvGraphicFramePr>
        <p:xfrm>
          <a:off x="77425" y="1794361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3947A82-0491-24A1-F515-7ACA95F7E042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Product (25%) 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CAC143-41C9-61FA-E5FC-9B8FA7D0BF1E}"/>
              </a:ext>
            </a:extLst>
          </p:cNvPr>
          <p:cNvSpPr txBox="1">
            <a:spLocks/>
          </p:cNvSpPr>
          <p:nvPr/>
        </p:nvSpPr>
        <p:spPr bwMode="auto">
          <a:xfrm>
            <a:off x="9682902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Product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2844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E39CA-908A-F8D6-D9FA-6C6BEA4AD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BC6FB16-4171-52BC-6ECC-2CA220B12D5B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F8811FD-3E08-76E7-A4F0-F0D743B48B75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Perspective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</a:t>
            </a:r>
            <a:r>
              <a:rPr lang="en-US" altLang="zh-TW" sz="1400" u="sng" dirty="0">
                <a:solidFill>
                  <a:srgbClr val="4B4B4B"/>
                </a:solidFill>
              </a:rPr>
              <a:t>25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%) 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3E1242-B9BD-14FD-9FB7-A8AF0D2B18DD}"/>
              </a:ext>
            </a:extLst>
          </p:cNvPr>
          <p:cNvSpPr txBox="1">
            <a:spLocks/>
          </p:cNvSpPr>
          <p:nvPr/>
        </p:nvSpPr>
        <p:spPr bwMode="auto">
          <a:xfrm>
            <a:off x="9163503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Perspective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3325358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b5cfa78-d22a-4ce5-815d-356080c02db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3887A264A505498E22CF66310CB517" ma:contentTypeVersion="10" ma:contentTypeDescription="Create a new document." ma:contentTypeScope="" ma:versionID="7694c1c5d57254fcebdc08214b7b227f">
  <xsd:schema xmlns:xsd="http://www.w3.org/2001/XMLSchema" xmlns:xs="http://www.w3.org/2001/XMLSchema" xmlns:p="http://schemas.microsoft.com/office/2006/metadata/properties" xmlns:ns3="8b5cfa78-d22a-4ce5-815d-356080c02db3" targetNamespace="http://schemas.microsoft.com/office/2006/metadata/properties" ma:root="true" ma:fieldsID="9274004955e247e87ff101bef44da30e" ns3:_="">
    <xsd:import namespace="8b5cfa78-d22a-4ce5-815d-356080c02db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5cfa78-d22a-4ce5-815d-356080c02db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B4199A-61F6-471A-A8B8-14248F3B6A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2AC1EE-543F-4F77-8999-584E7EA63238}">
  <ds:schemaRefs>
    <ds:schemaRef ds:uri="http://schemas.microsoft.com/office/infopath/2007/PartnerControls"/>
    <ds:schemaRef ds:uri="8b5cfa78-d22a-4ce5-815d-356080c02db3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C607F30-D120-4874-8C73-3A285B5303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5cfa78-d22a-4ce5-815d-356080c02d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310</Words>
  <Application>Microsoft Office PowerPoint</Application>
  <PresentationFormat>Widescreen</PresentationFormat>
  <Paragraphs>41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Helvetica CE 45 Light</vt:lpstr>
      <vt:lpstr>Helvetica Neue CE 55 Roman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Kelly Chan</cp:lastModifiedBy>
  <cp:revision>21</cp:revision>
  <dcterms:created xsi:type="dcterms:W3CDTF">2024-12-11T02:20:44Z</dcterms:created>
  <dcterms:modified xsi:type="dcterms:W3CDTF">2026-04-24T08:46:09Z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0x010100583887A264A505498E22CF66310CB517</vt:lpwstr>
  </property>
</Properties>
</file>