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59" r:id="rId4"/>
    <p:sldId id="262" r:id="rId5"/>
    <p:sldId id="263" r:id="rId6"/>
    <p:sldId id="286" r:id="rId7"/>
    <p:sldId id="287" r:id="rId8"/>
    <p:sldId id="288" r:id="rId9"/>
    <p:sldId id="285"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32"/>
    <p:restoredTop sz="94684"/>
  </p:normalViewPr>
  <p:slideViewPr>
    <p:cSldViewPr>
      <p:cViewPr varScale="1">
        <p:scale>
          <a:sx n="87" d="100"/>
          <a:sy n="87" d="100"/>
        </p:scale>
        <p:origin x="208" y="106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4/27/22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4/27/22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4/27/22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4/27/22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shanee@humanresourcesonline.net" TargetMode="External"/><Relationship Id="rId1" Type="http://schemas.openxmlformats.org/officeDocument/2006/relationships/slideLayout" Target="../slideLayouts/slideLayout2.xml"/><Relationship Id="rId4" Type="http://schemas.openxmlformats.org/officeDocument/2006/relationships/hyperlink" Target="mailto:adrianr@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ctrTitle" idx="4294967295"/>
          </p:nvPr>
        </p:nvSpPr>
        <p:spPr>
          <a:xfrm>
            <a:off x="4283968" y="3664447"/>
            <a:ext cx="3851920" cy="635495"/>
          </a:xfrm>
        </p:spPr>
        <p:txBody>
          <a:bodyPr>
            <a:normAutofit fontScale="90000"/>
          </a:bodyPr>
          <a:lstStyle/>
          <a:p>
            <a:r>
              <a:rPr lang="en-US" altLang="zh-TW" sz="2500" b="1" dirty="0">
                <a:solidFill>
                  <a:schemeClr val="bg1"/>
                </a:solidFill>
                <a:latin typeface="Arial" panose="020B0604020202020204" pitchFamily="34" charset="0"/>
                <a:cs typeface="Arial" panose="020B0604020202020204" pitchFamily="34" charset="0"/>
              </a:rPr>
              <a:t>Award Entry Form</a:t>
            </a:r>
            <a:br>
              <a:rPr lang="en-US" altLang="zh-TW" sz="2500" b="1" dirty="0">
                <a:solidFill>
                  <a:schemeClr val="bg1"/>
                </a:solidFill>
                <a:latin typeface="Arial" panose="020B0604020202020204" pitchFamily="34" charset="0"/>
                <a:cs typeface="Arial" panose="020B0604020202020204" pitchFamily="34" charset="0"/>
              </a:rPr>
            </a:br>
            <a:r>
              <a:rPr lang="en-US" altLang="zh-TW" sz="2500" b="1" dirty="0">
                <a:solidFill>
                  <a:schemeClr val="bg1"/>
                </a:solidFill>
                <a:latin typeface="Arial" panose="020B0604020202020204" pitchFamily="34" charset="0"/>
                <a:cs typeface="Arial" panose="020B0604020202020204" pitchFamily="34" charset="0"/>
              </a:rPr>
              <a:t>Malaysia</a:t>
            </a:r>
            <a:endParaRPr lang="en-US" sz="25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E30B24-DCB0-7242-BA2F-D9A7FD9A4B11}"/>
              </a:ext>
            </a:extLst>
          </p:cNvPr>
          <p:cNvSpPr txBox="1"/>
          <p:nvPr/>
        </p:nvSpPr>
        <p:spPr>
          <a:xfrm>
            <a:off x="104589" y="967833"/>
            <a:ext cx="4876800" cy="307773"/>
          </a:xfrm>
          <a:prstGeom prst="rect">
            <a:avLst/>
          </a:prstGeom>
          <a:noFill/>
        </p:spPr>
        <p:txBody>
          <a:bodyPr wrap="square" lIns="91435" tIns="45718" rIns="91435" bIns="45718" rtlCol="0">
            <a:spAutoFit/>
          </a:bodyPr>
          <a:lstStyle/>
          <a:p>
            <a:pPr algn="just"/>
            <a:r>
              <a:rPr lang="en-SG" sz="1400" b="1" u="sng" dirty="0">
                <a:solidFill>
                  <a:schemeClr val="accent6">
                    <a:lumMod val="75000"/>
                  </a:schemeClr>
                </a:solidFill>
                <a:latin typeface="Arial" pitchFamily="34" charset="0"/>
                <a:cs typeface="Arial" pitchFamily="34" charset="0"/>
              </a:rPr>
              <a:t>Entry Form- Individual</a:t>
            </a:r>
            <a:endParaRPr lang="en-SG" sz="1100" u="sng" dirty="0">
              <a:latin typeface="Arial" pitchFamily="34" charset="0"/>
              <a:cs typeface="Arial" pitchFamily="34" charset="0"/>
            </a:endParaRPr>
          </a:p>
        </p:txBody>
      </p:sp>
      <p:sp>
        <p:nvSpPr>
          <p:cNvPr id="9" name="TextBox 8">
            <a:extLst>
              <a:ext uri="{FF2B5EF4-FFF2-40B4-BE49-F238E27FC236}">
                <a16:creationId xmlns:a16="http://schemas.microsoft.com/office/drawing/2014/main" id="{E40590D4-903F-F94A-A4E0-92BB51DC0A10}"/>
              </a:ext>
            </a:extLst>
          </p:cNvPr>
          <p:cNvSpPr txBox="1"/>
          <p:nvPr/>
        </p:nvSpPr>
        <p:spPr>
          <a:xfrm>
            <a:off x="104588" y="1275606"/>
            <a:ext cx="4755443" cy="3693315"/>
          </a:xfrm>
          <a:prstGeom prst="rect">
            <a:avLst/>
          </a:prstGeom>
          <a:noFill/>
        </p:spPr>
        <p:txBody>
          <a:bodyPr wrap="square" lIns="91435" tIns="45718" rIns="91435" bIns="45718" numCol="1" rtlCol="0">
            <a:spAutoFit/>
          </a:bodyPr>
          <a:lstStyle/>
          <a:p>
            <a:r>
              <a:rPr lang="en-US" sz="900" dirty="0">
                <a:latin typeface="Arial" panose="020B0604020202020204" pitchFamily="34" charset="0"/>
                <a:cs typeface="Arial" panose="020B0604020202020204" pitchFamily="34" charset="0"/>
              </a:rPr>
              <a:t>This form is specifically for Leader of the Year category. Here are some guiding pointers that judges will be looking out for. Please ensure your entry answers the points below for the various sections along with the guiding pointers in the respective categories. (Word Count: 2000) </a:t>
            </a: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1. </a:t>
            </a:r>
            <a:r>
              <a:rPr lang="en-US" sz="900" u="sng" dirty="0">
                <a:latin typeface="Arial" panose="020B0604020202020204" pitchFamily="34" charset="0"/>
                <a:ea typeface="Helvetica Neue" panose="02000503000000020004" pitchFamily="2" charset="0"/>
                <a:cs typeface="Arial" panose="020B0604020202020204" pitchFamily="34" charset="0"/>
              </a:rPr>
              <a:t>Vision and goals (</a:t>
            </a:r>
            <a:r>
              <a:rPr lang="en-US" sz="900" dirty="0">
                <a:latin typeface="Arial" panose="020B0604020202020204" pitchFamily="34" charset="0"/>
                <a:ea typeface="Helvetica Neue" panose="02000503000000020004" pitchFamily="2" charset="0"/>
                <a:cs typeface="Arial" panose="020B0604020202020204" pitchFamily="34" charset="0"/>
              </a:rPr>
              <a:t>25%)</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is the background of your nominee?  His/her vision for HR in the organisation?</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did your nominee set out to achieve 12 months ago?</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Detail attributes this individual possesses that benefit the business.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List your nominee’s innovative approach to people management.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would colleagues describe this individual? What are some personal attributes?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innovative and/or new changes implemented and/or challenged by the nominee? What is the expected business ROI from the changes incorporated?</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include some testimonials from peers/senior management/clients. </a:t>
            </a:r>
            <a:endParaRPr lang="en-SG"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 </a:t>
            </a:r>
          </a:p>
          <a:p>
            <a:r>
              <a:rPr lang="en-US" sz="900" dirty="0">
                <a:latin typeface="Arial" panose="020B0604020202020204" pitchFamily="34" charset="0"/>
                <a:ea typeface="Helvetica Neue" panose="02000503000000020004" pitchFamily="2" charset="0"/>
                <a:cs typeface="Arial" panose="020B0604020202020204" pitchFamily="34" charset="0"/>
              </a:rPr>
              <a:t>2. </a:t>
            </a:r>
            <a:r>
              <a:rPr lang="en-US" sz="900" u="sng" dirty="0">
                <a:latin typeface="Arial" panose="020B0604020202020204" pitchFamily="34" charset="0"/>
                <a:ea typeface="Helvetica Neue" panose="02000503000000020004" pitchFamily="2" charset="0"/>
                <a:cs typeface="Arial" panose="020B0604020202020204" pitchFamily="34" charset="0"/>
              </a:rPr>
              <a:t>Implementation </a:t>
            </a:r>
            <a:r>
              <a:rPr lang="en-US" sz="900" dirty="0">
                <a:latin typeface="Arial" panose="020B0604020202020204" pitchFamily="34" charset="0"/>
                <a:ea typeface="Helvetica Neue" panose="02000503000000020004" pitchFamily="2" charset="0"/>
                <a:cs typeface="Arial" panose="020B0604020202020204" pitchFamily="34" charset="0"/>
              </a:rPr>
              <a:t>(25%)</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initiatives/programmes led by this individual from his/her managerial leadership?</a:t>
            </a:r>
            <a:r>
              <a:rPr lang="en-SG" sz="900" dirty="0">
                <a:latin typeface="Arial" panose="020B0604020202020204" pitchFamily="34" charset="0"/>
                <a:ea typeface="Helvetica Neue" panose="02000503000000020004" pitchFamily="2" charset="0"/>
                <a:cs typeface="Arial" panose="020B0604020202020204" pitchFamily="34" charset="0"/>
              </a:rPr>
              <a:t> </a:t>
            </a:r>
            <a:r>
              <a:rPr lang="en-AU" sz="900" dirty="0">
                <a:latin typeface="Arial" panose="020B0604020202020204" pitchFamily="34" charset="0"/>
                <a:ea typeface="Helvetica Neue" panose="02000503000000020004" pitchFamily="2" charset="0"/>
                <a:cs typeface="Arial" panose="020B0604020202020204" pitchFamily="34" charset="0"/>
              </a:rPr>
              <a:t>How did your nominee decide on the particular strategy?</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business problem(s) is your nominee trying to address?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Demonstrates why the strategy was implemented and its impact.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challenges did your nominee encounter and how did s/he solve them?</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explain in greater detail a situation in which this individual stepped up.</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is this nominee’s implementation different or unique?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did the individual get the buy-in from the respective stakeholders? </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p:txBody>
      </p:sp>
      <p:sp>
        <p:nvSpPr>
          <p:cNvPr id="2" name="TextBox 1"/>
          <p:cNvSpPr txBox="1"/>
          <p:nvPr/>
        </p:nvSpPr>
        <p:spPr>
          <a:xfrm>
            <a:off x="4860031" y="1149953"/>
            <a:ext cx="4185940" cy="3554819"/>
          </a:xfrm>
          <a:prstGeom prst="rect">
            <a:avLst/>
          </a:prstGeom>
          <a:noFill/>
        </p:spPr>
        <p:txBody>
          <a:bodyPr wrap="square" rtlCol="0">
            <a:spAutoFit/>
          </a:bodyPr>
          <a:lstStyle/>
          <a:p>
            <a:r>
              <a:rPr lang="en-US" sz="900" dirty="0">
                <a:latin typeface="Arial" panose="020B0604020202020204" pitchFamily="34" charset="0"/>
                <a:ea typeface="Helvetica Neue" panose="02000503000000020004" pitchFamily="2" charset="0"/>
                <a:cs typeface="Arial" panose="020B0604020202020204" pitchFamily="34" charset="0"/>
              </a:rPr>
              <a:t>3. </a:t>
            </a:r>
            <a:r>
              <a:rPr lang="en-US" sz="900" u="sng" dirty="0">
                <a:latin typeface="Arial" panose="020B0604020202020204" pitchFamily="34" charset="0"/>
                <a:ea typeface="Helvetica Neue" panose="02000503000000020004" pitchFamily="2" charset="0"/>
                <a:cs typeface="Arial" panose="020B0604020202020204" pitchFamily="34" charset="0"/>
              </a:rPr>
              <a:t>Impact </a:t>
            </a:r>
            <a:r>
              <a:rPr lang="en-US" sz="900" dirty="0">
                <a:latin typeface="Arial" panose="020B0604020202020204" pitchFamily="34" charset="0"/>
                <a:ea typeface="Helvetica Neue" panose="02000503000000020004" pitchFamily="2" charset="0"/>
                <a:cs typeface="Arial" panose="020B0604020202020204" pitchFamily="34" charset="0"/>
              </a:rPr>
              <a:t>(25%) </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HR metrics did your nominee achieve?</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How did your nominee contribute to your organisation’s commercial/business goals?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was the feedback from stakeholders (employees, line management, top management) post implementation?</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Please list the primary and secondary impact.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Evidence of success: How has the idea/strategy strengthened the organisation? Please use metrics, anecdotes and case studies.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Judges will consider feedback from stakeholders. </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4. </a:t>
            </a:r>
            <a:r>
              <a:rPr lang="en-US" sz="900" u="sng" dirty="0">
                <a:latin typeface="Arial" panose="020B0604020202020204" pitchFamily="34" charset="0"/>
                <a:ea typeface="Helvetica Neue" panose="02000503000000020004" pitchFamily="2" charset="0"/>
                <a:cs typeface="Arial" panose="020B0604020202020204" pitchFamily="34" charset="0"/>
              </a:rPr>
              <a:t>Future plans </a:t>
            </a:r>
            <a:r>
              <a:rPr lang="en-US" sz="900" dirty="0">
                <a:latin typeface="Arial" panose="020B0604020202020204" pitchFamily="34" charset="0"/>
                <a:ea typeface="Helvetica Neue" panose="02000503000000020004" pitchFamily="2" charset="0"/>
                <a:cs typeface="Arial" panose="020B0604020202020204" pitchFamily="34" charset="0"/>
              </a:rPr>
              <a:t>(25%) </a:t>
            </a: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objectives does your nominee plan to pursue next?</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Has your nominee’s performance affected the way your organisation approaches HR policy changes?</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else can be done differently to further improve?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other support areas your nominee could benefit from in the future?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are some room for areas of improvement? </a:t>
            </a:r>
            <a:endParaRPr lang="en-SG" sz="900" dirty="0">
              <a:latin typeface="Arial" panose="020B0604020202020204" pitchFamily="34" charset="0"/>
              <a:ea typeface="Helvetica Neue" panose="02000503000000020004" pitchFamily="2" charset="0"/>
              <a:cs typeface="Arial" panose="020B0604020202020204" pitchFamily="34" charset="0"/>
            </a:endParaRPr>
          </a:p>
          <a:p>
            <a:pPr marL="171450" lvl="0" indent="-171450">
              <a:buFont typeface="Arial" panose="020B0604020202020204" pitchFamily="34" charset="0"/>
              <a:buChar char="•"/>
            </a:pPr>
            <a:r>
              <a:rPr lang="en-AU" sz="900" dirty="0">
                <a:latin typeface="Arial" panose="020B0604020202020204" pitchFamily="34" charset="0"/>
                <a:ea typeface="Helvetica Neue" panose="02000503000000020004" pitchFamily="2" charset="0"/>
                <a:cs typeface="Arial" panose="020B0604020202020204" pitchFamily="34" charset="0"/>
              </a:rPr>
              <a:t>What has your nominee’s performance taught your team about what else is achievable?</a:t>
            </a:r>
            <a:endParaRPr lang="en-SG" sz="900" dirty="0">
              <a:latin typeface="Arial" panose="020B0604020202020204" pitchFamily="34" charset="0"/>
              <a:ea typeface="Helvetica Neue" panose="02000503000000020004" pitchFamily="2" charset="0"/>
              <a:cs typeface="Arial" panose="020B0604020202020204" pitchFamily="34" charset="0"/>
            </a:endParaRPr>
          </a:p>
          <a:p>
            <a:endParaRPr lang="en-US" sz="900" dirty="0">
              <a:latin typeface="Arial" panose="020B0604020202020204" pitchFamily="34" charset="0"/>
              <a:ea typeface="Helvetica Neue" panose="02000503000000020004" pitchFamily="2" charset="0"/>
              <a:cs typeface="Arial" panose="020B0604020202020204" pitchFamily="34" charset="0"/>
            </a:endParaRPr>
          </a:p>
          <a:p>
            <a:r>
              <a:rPr lang="en-US" sz="900" dirty="0">
                <a:latin typeface="Arial" panose="020B0604020202020204" pitchFamily="34" charset="0"/>
                <a:ea typeface="Helvetica Neue" panose="02000503000000020004" pitchFamily="2" charset="0"/>
                <a:cs typeface="Arial" panose="020B0604020202020204" pitchFamily="34" charset="0"/>
              </a:rPr>
              <a:t>Your entry could focus on an existing or a  new initiative, </a:t>
            </a:r>
            <a:r>
              <a:rPr lang="en-US" sz="900" dirty="0" err="1">
                <a:latin typeface="Arial" panose="020B0604020202020204" pitchFamily="34" charset="0"/>
                <a:ea typeface="Helvetica Neue" panose="02000503000000020004" pitchFamily="2" charset="0"/>
                <a:cs typeface="Arial" panose="020B0604020202020204" pitchFamily="34" charset="0"/>
              </a:rPr>
              <a:t>programme</a:t>
            </a:r>
            <a:r>
              <a:rPr lang="en-US" sz="900" dirty="0">
                <a:latin typeface="Arial" panose="020B0604020202020204" pitchFamily="34" charset="0"/>
                <a:ea typeface="Helvetica Neue" panose="02000503000000020004" pitchFamily="2" charset="0"/>
                <a:cs typeface="Arial" panose="020B0604020202020204" pitchFamily="34" charset="0"/>
              </a:rPr>
              <a:t>, campaign, project, etc. </a:t>
            </a:r>
          </a:p>
          <a:p>
            <a:endParaRPr lang="en-US" sz="900" dirty="0"/>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34397" y="4239293"/>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7DE30B24-DCB0-7242-BA2F-D9A7FD9A4B11}"/>
              </a:ext>
            </a:extLst>
          </p:cNvPr>
          <p:cNvSpPr txBox="1"/>
          <p:nvPr/>
        </p:nvSpPr>
        <p:spPr>
          <a:xfrm>
            <a:off x="123056" y="1059582"/>
            <a:ext cx="4953000" cy="307773"/>
          </a:xfrm>
          <a:prstGeom prst="rect">
            <a:avLst/>
          </a:prstGeom>
          <a:noFill/>
        </p:spPr>
        <p:txBody>
          <a:bodyPr wrap="square" lIns="91435" tIns="45718" rIns="91435" bIns="45718" rtlCol="0">
            <a:spAutoFit/>
          </a:bodyPr>
          <a:lstStyle/>
          <a:p>
            <a:r>
              <a:rPr lang="en-US" sz="1400" b="1" u="sng" dirty="0">
                <a:solidFill>
                  <a:schemeClr val="accent6">
                    <a:lumMod val="75000"/>
                  </a:schemeClr>
                </a:solidFill>
                <a:latin typeface="Arial" pitchFamily="34" charset="0"/>
                <a:cs typeface="Arial" pitchFamily="34" charset="0"/>
              </a:rPr>
              <a:t>ENTRY DETAILS</a:t>
            </a:r>
          </a:p>
        </p:txBody>
      </p:sp>
      <p:sp>
        <p:nvSpPr>
          <p:cNvPr id="7" name="TextBox 6"/>
          <p:cNvSpPr txBox="1"/>
          <p:nvPr/>
        </p:nvSpPr>
        <p:spPr>
          <a:xfrm>
            <a:off x="107504" y="149163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cs typeface="Arial" panose="020B0604020202020204" pitchFamily="34" charset="0"/>
              </a:rPr>
              <a:t>Designation: </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r>
              <a:rPr lang="en-US" altLang="zh-TW" sz="1050" dirty="0">
                <a:solidFill>
                  <a:schemeClr val="tx1">
                    <a:lumMod val="50000"/>
                    <a:lumOff val="50000"/>
                  </a:schemeClr>
                </a:solidFill>
                <a:latin typeface="Arial" panose="020B0604020202020204" pitchFamily="34" charset="0"/>
                <a:ea typeface="+mj-ea"/>
                <a:cs typeface="Arial" panose="020B0604020202020204" pitchFamily="34" charset="0"/>
              </a:rPr>
              <a:t>Leader of the Year</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120179"/>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a:latin typeface="Arial" panose="020B0604020202020204" pitchFamily="34" charset="0"/>
                <a:cs typeface="Arial" panose="020B0604020202020204" pitchFamily="34" charset="0"/>
              </a:rPr>
              <a:t>organisation</a:t>
            </a:r>
            <a:r>
              <a:rPr lang="en-US" altLang="zh-TW" sz="1400" dirty="0">
                <a:latin typeface="Arial" panose="020B0604020202020204" pitchFamily="34" charset="0"/>
                <a:cs typeface="Arial" panose="020B0604020202020204" pitchFamily="34" charset="0"/>
              </a:rPr>
              <a:t>/brand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4142" y="4105609"/>
            <a:ext cx="8907021" cy="656590"/>
          </a:xfrm>
          <a:prstGeom prst="rect">
            <a:avLst/>
          </a:prstGeom>
          <a:noFill/>
          <a:ln w="9525">
            <a:noFill/>
            <a:miter lim="800000"/>
            <a:headEnd/>
            <a:tailEnd/>
          </a:ln>
        </p:spPr>
        <p:txBody>
          <a:bodyPr wrap="square">
            <a:spAutoFit/>
          </a:bodyPr>
          <a:lstStyle/>
          <a:p>
            <a:pPr>
              <a:lnSpc>
                <a:spcPts val="1100"/>
              </a:lnSpc>
            </a:pPr>
            <a:r>
              <a:rPr lang="en-US" altLang="zh-TW" sz="900" dirty="0">
                <a:latin typeface="+mj-lt"/>
                <a:cs typeface="Arial" panose="020B0604020202020204" pitchFamily="34" charset="0"/>
              </a:rPr>
              <a:t>NOTE: </a:t>
            </a:r>
            <a:br>
              <a:rPr lang="en-US" altLang="zh-TW" sz="900" dirty="0">
                <a:latin typeface="+mj-lt"/>
                <a:cs typeface="Arial" panose="020B0604020202020204" pitchFamily="34" charset="0"/>
              </a:rPr>
            </a:br>
            <a:r>
              <a:rPr lang="en-US" altLang="zh-TW" sz="900" dirty="0">
                <a:latin typeface="+mj-lt"/>
                <a:cs typeface="Arial" panose="020B0604020202020204" pitchFamily="34" charset="0"/>
              </a:rPr>
              <a:t>Any specific information or content intended for judging purposes only must be clearly indicated in </a:t>
            </a:r>
            <a:r>
              <a:rPr lang="en-US" altLang="zh-TW" sz="900" dirty="0">
                <a:solidFill>
                  <a:srgbClr val="FF0000"/>
                </a:solidFill>
                <a:latin typeface="+mj-lt"/>
                <a:cs typeface="Arial" panose="020B0604020202020204" pitchFamily="34" charset="0"/>
              </a:rPr>
              <a:t>Red</a:t>
            </a:r>
            <a:r>
              <a:rPr lang="en-US" altLang="zh-TW" sz="900" dirty="0">
                <a:latin typeface="+mj-lt"/>
                <a:cs typeface="Arial" panose="020B0604020202020204" pitchFamily="34" charset="0"/>
              </a:rPr>
              <a:t>, or highlighted in </a:t>
            </a:r>
            <a:r>
              <a:rPr lang="en-US" altLang="zh-TW" sz="900" dirty="0">
                <a:solidFill>
                  <a:schemeClr val="bg1"/>
                </a:solidFill>
                <a:latin typeface="+mj-lt"/>
                <a:cs typeface="Arial" panose="020B0604020202020204" pitchFamily="34" charset="0"/>
              </a:rPr>
              <a:t>Red.</a:t>
            </a:r>
            <a:r>
              <a:rPr lang="en-US" altLang="zh-TW" sz="900" dirty="0">
                <a:latin typeface="+mj-lt"/>
                <a:cs typeface="Arial" panose="020B0604020202020204" pitchFamily="34" charset="0"/>
              </a:rPr>
              <a:t> </a:t>
            </a:r>
            <a:br>
              <a:rPr lang="en-US" altLang="zh-TW" sz="900" dirty="0">
                <a:latin typeface="+mj-lt"/>
                <a:cs typeface="Arial" panose="020B0604020202020204" pitchFamily="34" charset="0"/>
              </a:rPr>
            </a:br>
            <a:r>
              <a:rPr lang="en-US" altLang="zh-TW" sz="900" dirty="0">
                <a:latin typeface="+mj-lt"/>
                <a:cs typeface="Arial" panose="020B0604020202020204" pitchFamily="34" charset="0"/>
              </a:rPr>
              <a:t>Marks may be deducted if  the entry submission exceeds the maximum word count.</a:t>
            </a:r>
          </a:p>
          <a:p>
            <a:pPr lvl="0">
              <a:lnSpc>
                <a:spcPts val="1100"/>
              </a:lnSpc>
            </a:pPr>
            <a:r>
              <a:rPr lang="en-AU" sz="900" dirty="0">
                <a:latin typeface="+mj-lt"/>
                <a:cs typeface="Arial" panose="020B0604020202020204" pitchFamily="34" charset="0"/>
              </a:rPr>
              <a:t>*Please take note that we will omit </a:t>
            </a:r>
            <a:r>
              <a:rPr lang="en-AU" sz="900" dirty="0" err="1">
                <a:latin typeface="+mj-lt"/>
                <a:cs typeface="Arial" panose="020B0604020202020204" pitchFamily="34" charset="0"/>
              </a:rPr>
              <a:t>Inc</a:t>
            </a:r>
            <a:r>
              <a:rPr lang="en-AU" sz="900" dirty="0">
                <a:latin typeface="+mj-lt"/>
                <a:cs typeface="Arial" panose="020B0604020202020204" pitchFamily="34" charset="0"/>
              </a:rPr>
              <a:t>, Corporation, </a:t>
            </a:r>
            <a:r>
              <a:rPr lang="en-AU" sz="900" dirty="0" err="1">
                <a:latin typeface="+mj-lt"/>
                <a:cs typeface="Arial" panose="020B0604020202020204" pitchFamily="34" charset="0"/>
              </a:rPr>
              <a:t>Pte.</a:t>
            </a:r>
            <a:r>
              <a:rPr lang="en-AU" sz="900" dirty="0">
                <a:latin typeface="+mj-lt"/>
                <a:cs typeface="Arial" panose="020B0604020202020204" pitchFamily="34" charset="0"/>
              </a:rPr>
              <a:t> Ltd, PT, </a:t>
            </a:r>
            <a:r>
              <a:rPr lang="en-AU" sz="900" dirty="0" err="1">
                <a:latin typeface="+mj-lt"/>
                <a:cs typeface="Arial" panose="020B0604020202020204" pitchFamily="34" charset="0"/>
              </a:rPr>
              <a:t>Berhad</a:t>
            </a:r>
            <a:r>
              <a:rPr lang="en-AU" sz="900" dirty="0">
                <a:latin typeface="+mj-lt"/>
                <a:cs typeface="Arial" panose="020B0604020202020204" pitchFamily="34" charset="0"/>
              </a:rPr>
              <a:t>, </a:t>
            </a:r>
            <a:r>
              <a:rPr lang="en-AU" sz="900" dirty="0" err="1">
                <a:latin typeface="+mj-lt"/>
                <a:cs typeface="Arial" panose="020B0604020202020204" pitchFamily="34" charset="0"/>
              </a:rPr>
              <a:t>Sdn</a:t>
            </a:r>
            <a:r>
              <a:rPr lang="en-AU" sz="900" dirty="0">
                <a:latin typeface="+mj-lt"/>
                <a:cs typeface="Arial" panose="020B0604020202020204" pitchFamily="34" charset="0"/>
              </a:rPr>
              <a:t>. </a:t>
            </a:r>
            <a:r>
              <a:rPr lang="en-AU" sz="900" dirty="0" err="1">
                <a:latin typeface="+mj-lt"/>
                <a:cs typeface="Arial" panose="020B0604020202020204" pitchFamily="34" charset="0"/>
              </a:rPr>
              <a:t>Bhd</a:t>
            </a:r>
            <a:r>
              <a:rPr lang="en-AU" sz="900" dirty="0">
                <a:latin typeface="+mj-lt"/>
                <a:cs typeface="Arial" panose="020B0604020202020204" pitchFamily="34" charset="0"/>
              </a:rPr>
              <a:t> and </a:t>
            </a:r>
            <a:r>
              <a:rPr lang="en-AU" sz="900" dirty="0" err="1">
                <a:latin typeface="+mj-lt"/>
                <a:cs typeface="Arial" panose="020B0604020202020204" pitchFamily="34" charset="0"/>
              </a:rPr>
              <a:t>etc</a:t>
            </a:r>
            <a:r>
              <a:rPr lang="en-AU" sz="900" dirty="0">
                <a:latin typeface="+mj-lt"/>
                <a:cs typeface="Arial" panose="020B0604020202020204" pitchFamily="34" charset="0"/>
              </a:rPr>
              <a:t> in order to follow our editorial design guidelines in all marketing collaterals including trophy.</a:t>
            </a:r>
            <a:endParaRPr lang="en-US" sz="900" dirty="0">
              <a:latin typeface="+mj-lt"/>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201960" y="1043366"/>
            <a:ext cx="4876800" cy="338550"/>
          </a:xfrm>
          <a:prstGeom prst="rect">
            <a:avLst/>
          </a:prstGeom>
          <a:noFill/>
        </p:spPr>
        <p:txBody>
          <a:bodyPr wrap="square" lIns="91435" tIns="45718" rIns="91435" bIns="45718" rtlCol="0">
            <a:spAutoFit/>
          </a:bodyPr>
          <a:lstStyle/>
          <a:p>
            <a:pPr algn="just"/>
            <a:r>
              <a:rPr lang="en-SG" sz="1600" b="1" u="sng" dirty="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6" name="Rectangle 5"/>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1: Vision and Goals (25%)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7" name="Rectangle 6"/>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2: Implementation (25%)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3881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5" name="Rectangle 4"/>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3: Impact (25%)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1719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2877" y="1491630"/>
            <a:ext cx="8136904" cy="3139321"/>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5" name="Rectangle 4"/>
          <p:cNvSpPr/>
          <p:nvPr/>
        </p:nvSpPr>
        <p:spPr>
          <a:xfrm>
            <a:off x="472505" y="1000108"/>
            <a:ext cx="4572000" cy="461665"/>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4: Future Plans (25%) </a:t>
            </a:r>
            <a:br>
              <a:rPr lang="en-US" altLang="zh-TW" sz="1200" b="1" dirty="0">
                <a:latin typeface="Arial" panose="020B0604020202020204" pitchFamily="34" charset="0"/>
                <a:cs typeface="Arial" panose="020B0604020202020204" pitchFamily="34" charset="0"/>
              </a:rPr>
            </a:br>
            <a:r>
              <a:rPr lang="en-US" altLang="zh-TW" sz="1100" b="1" dirty="0">
                <a:latin typeface="Arial" panose="020B0604020202020204" pitchFamily="34" charset="0"/>
                <a:cs typeface="Arial" panose="020B0604020202020204" pitchFamily="34" charset="0"/>
              </a:rPr>
              <a:t>Keep total word count to 2000 words across all 4 sections.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6803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A27231D-ECB7-CC4B-84B8-838D870037EB}"/>
              </a:ext>
            </a:extLst>
          </p:cNvPr>
          <p:cNvSpPr txBox="1"/>
          <p:nvPr/>
        </p:nvSpPr>
        <p:spPr>
          <a:xfrm>
            <a:off x="15240" y="1000108"/>
            <a:ext cx="4495800" cy="4539700"/>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Contact us </a:t>
            </a: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Registration </a:t>
            </a: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r>
              <a:rPr lang="en-US" sz="1300" b="1" dirty="0">
                <a:solidFill>
                  <a:schemeClr val="accent6">
                    <a:lumMod val="75000"/>
                  </a:schemeClr>
                </a:solidFill>
                <a:latin typeface="Arial" pitchFamily="34" charset="0"/>
                <a:cs typeface="Arial" pitchFamily="34" charset="0"/>
              </a:rPr>
              <a:t>Judging opportunities </a:t>
            </a: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8" name="Table 7">
            <a:extLst>
              <a:ext uri="{FF2B5EF4-FFF2-40B4-BE49-F238E27FC236}">
                <a16:creationId xmlns:a16="http://schemas.microsoft.com/office/drawing/2014/main" id="{11080C0C-C965-8749-91EF-E102AB1E9994}"/>
              </a:ext>
            </a:extLst>
          </p:cNvPr>
          <p:cNvGraphicFramePr>
            <a:graphicFrameLocks noGrp="1"/>
          </p:cNvGraphicFramePr>
          <p:nvPr>
            <p:extLst>
              <p:ext uri="{D42A27DB-BD31-4B8C-83A1-F6EECF244321}">
                <p14:modId xmlns:p14="http://schemas.microsoft.com/office/powerpoint/2010/main" val="4075914321"/>
              </p:ext>
            </p:extLst>
          </p:nvPr>
        </p:nvGraphicFramePr>
        <p:xfrm>
          <a:off x="184436" y="3579862"/>
          <a:ext cx="4347192" cy="914400"/>
        </p:xfrm>
        <a:graphic>
          <a:graphicData uri="http://schemas.openxmlformats.org/drawingml/2006/table">
            <a:tbl>
              <a:tblPr firstRow="1" bandRow="1">
                <a:tableStyleId>{93296810-A885-4BE3-A3E7-6D5BEEA58F35}</a:tableStyleId>
              </a:tblPr>
              <a:tblGrid>
                <a:gridCol w="1385667">
                  <a:extLst>
                    <a:ext uri="{9D8B030D-6E8A-4147-A177-3AD203B41FA5}">
                      <a16:colId xmlns:a16="http://schemas.microsoft.com/office/drawing/2014/main" val="20000"/>
                    </a:ext>
                  </a:extLst>
                </a:gridCol>
                <a:gridCol w="2961525">
                  <a:extLst>
                    <a:ext uri="{9D8B030D-6E8A-4147-A177-3AD203B41FA5}">
                      <a16:colId xmlns:a16="http://schemas.microsoft.com/office/drawing/2014/main" val="20001"/>
                    </a:ext>
                  </a:extLst>
                </a:gridCol>
              </a:tblGrid>
              <a:tr h="274320">
                <a:tc>
                  <a:txBody>
                    <a:bodyPr/>
                    <a:lstStyle/>
                    <a:p>
                      <a:r>
                        <a:rPr lang="en-US" sz="1200" b="1" dirty="0" err="1">
                          <a:latin typeface="Arial" pitchFamily="34" charset="0"/>
                          <a:cs typeface="Arial" pitchFamily="34" charset="0"/>
                        </a:rPr>
                        <a:t>Namev</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200" dirty="0">
                          <a:latin typeface="Arial" pitchFamily="34" charset="0"/>
                          <a:cs typeface="Arial" pitchFamily="34" charset="0"/>
                        </a:rPr>
                        <a:t>Shan</a:t>
                      </a:r>
                      <a:r>
                        <a:rPr lang="en-US" sz="1200" baseline="0" dirty="0">
                          <a:latin typeface="Arial" pitchFamily="34" charset="0"/>
                          <a:cs typeface="Arial" pitchFamily="34" charset="0"/>
                        </a:rPr>
                        <a:t> </a:t>
                      </a:r>
                      <a:r>
                        <a:rPr lang="en-US" sz="1200" baseline="0" dirty="0" err="1">
                          <a:latin typeface="Arial" pitchFamily="34" charset="0"/>
                          <a:cs typeface="Arial" pitchFamily="34" charset="0"/>
                        </a:rPr>
                        <a:t>Ee</a:t>
                      </a:r>
                      <a:endParaRPr lang="en-SG" sz="1200" dirty="0">
                        <a:latin typeface="Arial" pitchFamily="34" charset="0"/>
                        <a:cs typeface="Arial" pitchFamily="34" charset="0"/>
                      </a:endParaRPr>
                    </a:p>
                  </a:txBody>
                  <a:tcPr/>
                </a:tc>
                <a:tc>
                  <a:txBody>
                    <a:bodyPr/>
                    <a:lstStyle/>
                    <a:p>
                      <a:r>
                        <a:rPr lang="en-US" sz="1200" dirty="0">
                          <a:latin typeface="Arial" pitchFamily="34" charset="0"/>
                          <a:cs typeface="Arial" pitchFamily="34" charset="0"/>
                          <a:hlinkClick r:id="rId2"/>
                        </a:rPr>
                        <a:t>shanee@humanresourcesonline.net</a:t>
                      </a:r>
                      <a:endParaRPr lang="en-US" sz="1200" baseline="0" dirty="0">
                        <a:latin typeface="Arial" pitchFamily="34" charset="0"/>
                        <a:cs typeface="Arial" pitchFamily="34" charset="0"/>
                      </a:endParaRPr>
                    </a:p>
                    <a:p>
                      <a:r>
                        <a:rPr lang="en-US" sz="1200" baseline="0" dirty="0">
                          <a:latin typeface="Arial" pitchFamily="34" charset="0"/>
                          <a:cs typeface="Arial" pitchFamily="34" charset="0"/>
                        </a:rPr>
                        <a:t>Office: +65 6423 0329 </a:t>
                      </a:r>
                    </a:p>
                    <a:p>
                      <a:r>
                        <a:rPr lang="en-US" sz="1200" b="0" i="0" kern="1200" dirty="0">
                          <a:solidFill>
                            <a:schemeClr val="dk1"/>
                          </a:solidFill>
                          <a:latin typeface="Arial" pitchFamily="34" charset="0"/>
                          <a:ea typeface="+mn-ea"/>
                          <a:cs typeface="Arial" pitchFamily="34" charset="0"/>
                        </a:rPr>
                        <a:t>Mobile: +65 9322 0432</a:t>
                      </a:r>
                      <a:endParaRPr lang="en-SG" sz="1200" dirty="0">
                        <a:latin typeface="Arial" pitchFamily="34" charset="0"/>
                        <a:cs typeface="Arial" pitchFamily="34" charset="0"/>
                      </a:endParaRPr>
                    </a:p>
                  </a:txBody>
                  <a:tcPr/>
                </a:tc>
                <a:extLst>
                  <a:ext uri="{0D108BD9-81ED-4DB2-BD59-A6C34878D82A}">
                    <a16:rowId xmlns:a16="http://schemas.microsoft.com/office/drawing/2014/main" val="10001"/>
                  </a:ext>
                </a:extLst>
              </a:tr>
            </a:tbl>
          </a:graphicData>
        </a:graphic>
      </p:graphicFrame>
      <p:sp>
        <p:nvSpPr>
          <p:cNvPr id="9" name="TextBox 8">
            <a:extLst>
              <a:ext uri="{FF2B5EF4-FFF2-40B4-BE49-F238E27FC236}">
                <a16:creationId xmlns:a16="http://schemas.microsoft.com/office/drawing/2014/main" id="{0A27231D-ECB7-CC4B-84B8-838D870037EB}"/>
              </a:ext>
            </a:extLst>
          </p:cNvPr>
          <p:cNvSpPr txBox="1"/>
          <p:nvPr/>
        </p:nvSpPr>
        <p:spPr>
          <a:xfrm>
            <a:off x="4724400" y="1198696"/>
            <a:ext cx="4648200" cy="1938988"/>
          </a:xfrm>
          <a:prstGeom prst="rect">
            <a:avLst/>
          </a:prstGeom>
          <a:noFill/>
        </p:spPr>
        <p:txBody>
          <a:bodyPr wrap="square" lIns="91435" tIns="45718" rIns="91435" bIns="45718" rtlCol="0">
            <a:spAutoFit/>
          </a:bodyPr>
          <a:lstStyle/>
          <a:p>
            <a:pPr algn="just"/>
            <a:r>
              <a:rPr lang="en-US" sz="1600" b="1" u="sng" dirty="0">
                <a:solidFill>
                  <a:schemeClr val="accent6">
                    <a:lumMod val="75000"/>
                  </a:schemeClr>
                </a:solidFill>
                <a:latin typeface="Arial" pitchFamily="34" charset="0"/>
                <a:cs typeface="Arial" pitchFamily="34" charset="0"/>
              </a:rPr>
              <a:t> </a:t>
            </a:r>
          </a:p>
          <a:p>
            <a:pPr algn="just"/>
            <a:r>
              <a:rPr lang="en-US" sz="1300" b="1" dirty="0">
                <a:solidFill>
                  <a:schemeClr val="accent6">
                    <a:lumMod val="75000"/>
                  </a:schemeClr>
                </a:solidFill>
                <a:latin typeface="Arial" pitchFamily="34" charset="0"/>
                <a:cs typeface="Arial" pitchFamily="34" charset="0"/>
              </a:rPr>
              <a:t>Sponsorship opportunities </a:t>
            </a:r>
            <a:endParaRPr lang="en-US" sz="1300" b="1" u="sng" dirty="0">
              <a:solidFill>
                <a:schemeClr val="accent6">
                  <a:lumMod val="75000"/>
                </a:schemeClr>
              </a:solidFill>
              <a:latin typeface="Arial" pitchFamily="34" charset="0"/>
              <a:cs typeface="Arial" pitchFamily="34" charset="0"/>
            </a:endParaRPr>
          </a:p>
          <a:p>
            <a:pPr algn="just"/>
            <a:endParaRPr lang="en-US" sz="1300" b="1" dirty="0">
              <a:solidFill>
                <a:schemeClr val="accent6">
                  <a:lumMod val="75000"/>
                </a:schemeClr>
              </a:solidFill>
              <a:latin typeface="Arial" pitchFamily="34" charset="0"/>
              <a:cs typeface="Arial" pitchFamily="34" charset="0"/>
            </a:endParaRPr>
          </a:p>
          <a:p>
            <a:pPr algn="just"/>
            <a:endParaRPr lang="en-SG" sz="1300" b="1" u="sng" dirty="0">
              <a:solidFill>
                <a:schemeClr val="accent6">
                  <a:lumMod val="75000"/>
                </a:schemeClr>
              </a:solidFill>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endParaRPr lang="en-US" sz="1300" dirty="0">
              <a:latin typeface="Arial" pitchFamily="34" charset="0"/>
              <a:cs typeface="Arial" pitchFamily="34" charset="0"/>
            </a:endParaRPr>
          </a:p>
          <a:p>
            <a:pPr algn="just"/>
            <a:endParaRPr lang="en-US" sz="1300" dirty="0">
              <a:solidFill>
                <a:schemeClr val="tx1">
                  <a:lumMod val="65000"/>
                  <a:lumOff val="35000"/>
                </a:schemeClr>
              </a:solidFill>
              <a:latin typeface="Arial" pitchFamily="34" charset="0"/>
              <a:cs typeface="Arial" pitchFamily="34" charset="0"/>
            </a:endParaRPr>
          </a:p>
        </p:txBody>
      </p:sp>
      <p:graphicFrame>
        <p:nvGraphicFramePr>
          <p:cNvPr id="10" name="Table 9">
            <a:extLst>
              <a:ext uri="{FF2B5EF4-FFF2-40B4-BE49-F238E27FC236}">
                <a16:creationId xmlns:a16="http://schemas.microsoft.com/office/drawing/2014/main" id="{F27658B4-B046-DC4B-829E-335F8349818B}"/>
              </a:ext>
            </a:extLst>
          </p:cNvPr>
          <p:cNvGraphicFramePr>
            <a:graphicFrameLocks noGrp="1"/>
          </p:cNvGraphicFramePr>
          <p:nvPr>
            <p:extLst>
              <p:ext uri="{D42A27DB-BD31-4B8C-83A1-F6EECF244321}">
                <p14:modId xmlns:p14="http://schemas.microsoft.com/office/powerpoint/2010/main" val="2479167973"/>
              </p:ext>
            </p:extLst>
          </p:nvPr>
        </p:nvGraphicFramePr>
        <p:xfrm>
          <a:off x="4835604" y="1779662"/>
          <a:ext cx="4094113" cy="731520"/>
        </p:xfrm>
        <a:graphic>
          <a:graphicData uri="http://schemas.openxmlformats.org/drawingml/2006/table">
            <a:tbl>
              <a:tblPr firstRow="1" bandRow="1">
                <a:tableStyleId>{93296810-A885-4BE3-A3E7-6D5BEEA58F35}</a:tableStyleId>
              </a:tblPr>
              <a:tblGrid>
                <a:gridCol w="4094113">
                  <a:extLst>
                    <a:ext uri="{9D8B030D-6E8A-4147-A177-3AD203B41FA5}">
                      <a16:colId xmlns:a16="http://schemas.microsoft.com/office/drawing/2014/main" val="20001"/>
                    </a:ext>
                  </a:extLst>
                </a:gridCol>
              </a:tblGrid>
              <a:tr h="240158">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2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200" u="sng" kern="1200" dirty="0">
                          <a:solidFill>
                            <a:schemeClr val="dk1"/>
                          </a:solidFill>
                          <a:effectLst/>
                          <a:latin typeface="Arial" panose="020B0604020202020204" pitchFamily="34" charset="0"/>
                          <a:ea typeface="+mn-ea"/>
                          <a:cs typeface="Arial" panose="020B0604020202020204" pitchFamily="34" charset="0"/>
                          <a:hlinkClick r:id="rId3"/>
                        </a:rPr>
                        <a:t>sales@humanresourcesonline.net</a:t>
                      </a:r>
                      <a:endParaRPr lang="en-US" sz="12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graphicFrame>
        <p:nvGraphicFramePr>
          <p:cNvPr id="12" name="Table 11">
            <a:extLst>
              <a:ext uri="{FF2B5EF4-FFF2-40B4-BE49-F238E27FC236}">
                <a16:creationId xmlns:a16="http://schemas.microsoft.com/office/drawing/2014/main" id="{49ED60AE-DBD5-34E6-0669-2FDB5D2C2892}"/>
              </a:ext>
            </a:extLst>
          </p:cNvPr>
          <p:cNvGraphicFramePr>
            <a:graphicFrameLocks noGrp="1"/>
          </p:cNvGraphicFramePr>
          <p:nvPr>
            <p:extLst>
              <p:ext uri="{D42A27DB-BD31-4B8C-83A1-F6EECF244321}">
                <p14:modId xmlns:p14="http://schemas.microsoft.com/office/powerpoint/2010/main" val="2944407935"/>
              </p:ext>
            </p:extLst>
          </p:nvPr>
        </p:nvGraphicFramePr>
        <p:xfrm>
          <a:off x="179512" y="1779662"/>
          <a:ext cx="4446110" cy="914400"/>
        </p:xfrm>
        <a:graphic>
          <a:graphicData uri="http://schemas.openxmlformats.org/drawingml/2006/table">
            <a:tbl>
              <a:tblPr firstRow="1" bandRow="1">
                <a:tableStyleId>{93296810-A885-4BE3-A3E7-6D5BEEA58F35}</a:tableStyleId>
              </a:tblPr>
              <a:tblGrid>
                <a:gridCol w="1447800">
                  <a:extLst>
                    <a:ext uri="{9D8B030D-6E8A-4147-A177-3AD203B41FA5}">
                      <a16:colId xmlns:a16="http://schemas.microsoft.com/office/drawing/2014/main" val="20000"/>
                    </a:ext>
                  </a:extLst>
                </a:gridCol>
                <a:gridCol w="2998310">
                  <a:extLst>
                    <a:ext uri="{9D8B030D-6E8A-4147-A177-3AD203B41FA5}">
                      <a16:colId xmlns:a16="http://schemas.microsoft.com/office/drawing/2014/main" val="20001"/>
                    </a:ext>
                  </a:extLst>
                </a:gridCol>
              </a:tblGrid>
              <a:tr h="152253">
                <a:tc>
                  <a:txBody>
                    <a:bodyPr/>
                    <a:lstStyle/>
                    <a:p>
                      <a:r>
                        <a:rPr lang="en-US" sz="1200" b="1" dirty="0">
                          <a:latin typeface="Arial" pitchFamily="34" charset="0"/>
                          <a:cs typeface="Arial" pitchFamily="34" charset="0"/>
                        </a:rPr>
                        <a:t>Name</a:t>
                      </a:r>
                      <a:endParaRPr lang="en-SG" sz="1200" b="1" dirty="0">
                        <a:latin typeface="Arial" pitchFamily="34" charset="0"/>
                        <a:cs typeface="Arial" pitchFamily="34" charset="0"/>
                      </a:endParaRPr>
                    </a:p>
                  </a:txBody>
                  <a:tcPr/>
                </a:tc>
                <a:tc>
                  <a:txBody>
                    <a:bodyPr/>
                    <a:lstStyle/>
                    <a:p>
                      <a:r>
                        <a:rPr lang="en-US" sz="1200" b="1" dirty="0">
                          <a:latin typeface="Arial" pitchFamily="34" charset="0"/>
                          <a:cs typeface="Arial" pitchFamily="34" charset="0"/>
                        </a:rPr>
                        <a:t>Email</a:t>
                      </a:r>
                      <a:r>
                        <a:rPr lang="en-US" sz="1200" b="1" baseline="0" dirty="0">
                          <a:latin typeface="Arial" pitchFamily="34" charset="0"/>
                          <a:cs typeface="Arial" pitchFamily="34" charset="0"/>
                        </a:rPr>
                        <a:t> add/Contact no </a:t>
                      </a:r>
                      <a:endParaRPr lang="en-SG" sz="1200" b="1" dirty="0">
                        <a:latin typeface="Arial" pitchFamily="34" charset="0"/>
                        <a:cs typeface="Arial" pitchFamily="34" charset="0"/>
                      </a:endParaRPr>
                    </a:p>
                  </a:txBody>
                  <a:tcPr/>
                </a:tc>
                <a:extLst>
                  <a:ext uri="{0D108BD9-81ED-4DB2-BD59-A6C34878D82A}">
                    <a16:rowId xmlns:a16="http://schemas.microsoft.com/office/drawing/2014/main" val="10000"/>
                  </a:ext>
                </a:extLst>
              </a:tr>
              <a:tr h="250770">
                <a:tc>
                  <a:txBody>
                    <a:bodyPr/>
                    <a:lstStyle/>
                    <a:p>
                      <a:r>
                        <a:rPr lang="en-US" sz="1200" dirty="0">
                          <a:latin typeface="Arial" pitchFamily="34" charset="0"/>
                          <a:cs typeface="Arial" pitchFamily="34" charset="0"/>
                        </a:rPr>
                        <a:t>Adrian Ray</a:t>
                      </a:r>
                      <a:endParaRPr lang="en-SG" sz="1200" dirty="0">
                        <a:latin typeface="Arial" pitchFamily="34" charset="0"/>
                        <a:cs typeface="Arial" pitchFamily="34" charset="0"/>
                      </a:endParaRPr>
                    </a:p>
                  </a:txBody>
                  <a:tcPr/>
                </a:tc>
                <a:tc>
                  <a:txBody>
                    <a:bodyPr/>
                    <a:lstStyle/>
                    <a:p>
                      <a:r>
                        <a:rPr lang="en-US" sz="1200" dirty="0">
                          <a:latin typeface="Arial" pitchFamily="34" charset="0"/>
                          <a:cs typeface="Arial" pitchFamily="34" charset="0"/>
                          <a:hlinkClick r:id="rId4"/>
                        </a:rPr>
                        <a:t>adrianr@humanresourcesonline.net</a:t>
                      </a:r>
                      <a:r>
                        <a:rPr lang="en-US" sz="1200" baseline="0" dirty="0">
                          <a:latin typeface="Arial" pitchFamily="34" charset="0"/>
                          <a:cs typeface="Arial" pitchFamily="34" charset="0"/>
                        </a:rPr>
                        <a:t> </a:t>
                      </a:r>
                      <a:endParaRPr lang="en-US" sz="1200" dirty="0">
                        <a:latin typeface="Arial" pitchFamily="34" charset="0"/>
                        <a:cs typeface="Arial" pitchFamily="34" charset="0"/>
                      </a:endParaRPr>
                    </a:p>
                    <a:p>
                      <a:r>
                        <a:rPr lang="en-US" sz="1200" kern="1200" dirty="0">
                          <a:solidFill>
                            <a:schemeClr val="dk1"/>
                          </a:solidFill>
                          <a:latin typeface="Arial" pitchFamily="34" charset="0"/>
                          <a:ea typeface="+mn-ea"/>
                          <a:cs typeface="Arial" pitchFamily="34" charset="0"/>
                        </a:rPr>
                        <a:t>Tel: +65 6216 0570 </a:t>
                      </a:r>
                    </a:p>
                    <a:p>
                      <a:r>
                        <a:rPr lang="en-US" sz="1200" kern="1200" dirty="0" err="1">
                          <a:solidFill>
                            <a:schemeClr val="dk1"/>
                          </a:solidFill>
                          <a:latin typeface="Arial" pitchFamily="34" charset="0"/>
                          <a:ea typeface="+mn-ea"/>
                          <a:cs typeface="Arial" pitchFamily="34" charset="0"/>
                        </a:rPr>
                        <a:t>Whatsapp</a:t>
                      </a:r>
                      <a:r>
                        <a:rPr lang="en-US" sz="1200" kern="1200" dirty="0">
                          <a:solidFill>
                            <a:schemeClr val="dk1"/>
                          </a:solidFill>
                          <a:latin typeface="Arial" pitchFamily="34" charset="0"/>
                          <a:ea typeface="+mn-ea"/>
                          <a:cs typeface="Arial" pitchFamily="34" charset="0"/>
                        </a:rPr>
                        <a:t>: +65 8319 2998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85899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3864</TotalTime>
  <Words>781</Words>
  <Application>Microsoft Macintosh PowerPoint</Application>
  <PresentationFormat>On-screen Show (16:9)</PresentationFormat>
  <Paragraphs>142</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Award Entry Form Malaysia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Shermaine Diong</cp:lastModifiedBy>
  <cp:revision>547</cp:revision>
  <dcterms:created xsi:type="dcterms:W3CDTF">2006-08-16T00:00:00Z</dcterms:created>
  <dcterms:modified xsi:type="dcterms:W3CDTF">2022-04-27T05:54:23Z</dcterms:modified>
</cp:coreProperties>
</file>