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60" r:id="rId3"/>
    <p:sldId id="259" r:id="rId4"/>
    <p:sldId id="262" r:id="rId5"/>
    <p:sldId id="263" r:id="rId6"/>
    <p:sldId id="286" r:id="rId7"/>
    <p:sldId id="287" r:id="rId8"/>
    <p:sldId id="288"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046"/>
    <p:restoredTop sz="94684"/>
  </p:normalViewPr>
  <p:slideViewPr>
    <p:cSldViewPr>
      <p:cViewPr varScale="1">
        <p:scale>
          <a:sx n="95" d="100"/>
          <a:sy n="95" d="100"/>
        </p:scale>
        <p:origin x="396"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4/10/2023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SG"/>
          </a:p>
        </p:txBody>
      </p:sp>
      <p:sp>
        <p:nvSpPr>
          <p:cNvPr id="4" name="Slide Number Placeholder 3"/>
          <p:cNvSpPr>
            <a:spLocks noGrp="1"/>
          </p:cNvSpPr>
          <p:nvPr>
            <p:ph type="sldNum" sz="quarter" idx="10"/>
          </p:nvPr>
        </p:nvSpPr>
        <p:spPr/>
        <p:txBody>
          <a:bodyPr/>
          <a:lstStyle/>
          <a:p>
            <a:fld id="{C61B98A9-6A52-9349-91A7-D6CDA629B332}"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4/10/2023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4/10/2023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4/10/2023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corrinem@humanresourcesonline.net" TargetMode="External"/><Relationship Id="rId2" Type="http://schemas.openxmlformats.org/officeDocument/2006/relationships/hyperlink" Target="mailto:adrianr@humanresourcesonline.net" TargetMode="External"/><Relationship Id="rId1" Type="http://schemas.openxmlformats.org/officeDocument/2006/relationships/slideLayout" Target="../slideLayouts/slideLayout2.xml"/><Relationship Id="rId5" Type="http://schemas.openxmlformats.org/officeDocument/2006/relationships/hyperlink" Target="mailto:sales@humanresourcesonline.net" TargetMode="External"/><Relationship Id="rId4" Type="http://schemas.openxmlformats.org/officeDocument/2006/relationships/hyperlink" Target="mailto:shanee@humanresourcesonline.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D8ECA-1C7F-432F-2C58-FBFA121C23FA}"/>
              </a:ext>
            </a:extLst>
          </p:cNvPr>
          <p:cNvSpPr txBox="1">
            <a:spLocks/>
          </p:cNvSpPr>
          <p:nvPr/>
        </p:nvSpPr>
        <p:spPr>
          <a:xfrm>
            <a:off x="5004048" y="3723878"/>
            <a:ext cx="2160240" cy="34746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TW" sz="1100" b="1" dirty="0">
                <a:solidFill>
                  <a:schemeClr val="bg1"/>
                </a:solidFill>
                <a:latin typeface="Arial" panose="020B0604020202020204" pitchFamily="34" charset="0"/>
                <a:cs typeface="Arial" panose="020B0604020202020204" pitchFamily="34" charset="0"/>
              </a:rPr>
              <a:t>Award Entry Form (Products)</a:t>
            </a:r>
            <a:endParaRPr lang="en-US" sz="11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175566F-266E-6460-BC46-65DF247AFE29}"/>
              </a:ext>
            </a:extLst>
          </p:cNvPr>
          <p:cNvSpPr txBox="1"/>
          <p:nvPr/>
        </p:nvSpPr>
        <p:spPr>
          <a:xfrm>
            <a:off x="169386" y="1275606"/>
            <a:ext cx="4267200" cy="2585319"/>
          </a:xfrm>
          <a:prstGeom prst="rect">
            <a:avLst/>
          </a:prstGeom>
          <a:noFill/>
        </p:spPr>
        <p:txBody>
          <a:bodyPr wrap="square" lIns="91435" tIns="45718" rIns="91435" bIns="45718" rtlCol="0">
            <a:spAutoFit/>
          </a:bodyPr>
          <a:lstStyle/>
          <a:p>
            <a:r>
              <a:rPr lang="en-US" sz="1100" b="1" u="sng" dirty="0">
                <a:solidFill>
                  <a:schemeClr val="accent6">
                    <a:lumMod val="75000"/>
                  </a:schemeClr>
                </a:solidFill>
                <a:latin typeface="Arial" pitchFamily="34" charset="0"/>
                <a:cs typeface="Arial" pitchFamily="34" charset="0"/>
              </a:rPr>
              <a:t>Entry form – Products / Services</a:t>
            </a:r>
            <a:endParaRPr lang="en-US" sz="1400" b="1" u="sng" dirty="0">
              <a:solidFill>
                <a:schemeClr val="accent6">
                  <a:lumMod val="75000"/>
                </a:schemeClr>
              </a:solidFill>
              <a:latin typeface="Arial" pitchFamily="34" charset="0"/>
              <a:cs typeface="Arial" pitchFamily="34" charset="0"/>
            </a:endParaRPr>
          </a:p>
          <a:p>
            <a:pPr lvl="0"/>
            <a:endParaRPr lang="en-US" sz="1050" dirty="0">
              <a:solidFill>
                <a:prstClr val="black"/>
              </a:solidFill>
              <a:latin typeface="Arial" panose="020B0604020202020204" pitchFamily="34" charset="0"/>
              <a:cs typeface="Arial" panose="020B0604020202020204" pitchFamily="34" charset="0"/>
            </a:endParaRPr>
          </a:p>
          <a:p>
            <a:pPr lvl="0"/>
            <a:r>
              <a:rPr lang="en-US" sz="1000" dirty="0">
                <a:solidFill>
                  <a:prstClr val="black"/>
                </a:solidFill>
                <a:latin typeface="Arial" panose="020B0604020202020204" pitchFamily="34" charset="0"/>
                <a:cs typeface="Arial" panose="020B0604020202020204" pitchFamily="34" charset="0"/>
              </a:rPr>
              <a:t>This form is Specifically for the following categories. For all other categories, use the form for Providers / Services</a:t>
            </a:r>
          </a:p>
          <a:p>
            <a:pPr marL="171450" indent="-171450">
              <a:buFont typeface="Arial" panose="020B0604020202020204" pitchFamily="34" charset="0"/>
              <a:buChar char="•"/>
            </a:pPr>
            <a:endParaRPr lang="en-US" sz="1000" dirty="0">
              <a:latin typeface="Arial" pitchFamily="34" charset="0"/>
              <a:cs typeface="Arial" pitchFamily="34" charset="0"/>
            </a:endParaRPr>
          </a:p>
          <a:p>
            <a:pPr marL="342900" indent="-342900">
              <a:buFont typeface="Arial" panose="020B0604020202020204" pitchFamily="34" charset="0"/>
              <a:buChar char="•"/>
            </a:pPr>
            <a:r>
              <a:rPr lang="en-US" sz="1000" dirty="0">
                <a:latin typeface="Arial" pitchFamily="34" charset="0"/>
                <a:cs typeface="Arial" pitchFamily="34" charset="0"/>
              </a:rPr>
              <a:t>Best AI Recruitment Software</a:t>
            </a:r>
          </a:p>
          <a:p>
            <a:pPr marL="342900" indent="-342900">
              <a:buFont typeface="Arial" panose="020B0604020202020204" pitchFamily="34" charset="0"/>
              <a:buChar char="•"/>
            </a:pPr>
            <a:r>
              <a:rPr lang="en-US" sz="1000" dirty="0">
                <a:latin typeface="Arial" pitchFamily="34" charset="0"/>
                <a:cs typeface="Arial" pitchFamily="34" charset="0"/>
              </a:rPr>
              <a:t>Best Attendance Automation System </a:t>
            </a:r>
            <a:endParaRPr lang="en-US" sz="1000" dirty="0">
              <a:solidFill>
                <a:srgbClr val="FF0000"/>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1000" b="1" dirty="0">
                <a:latin typeface="Arial" panose="020B0604020202020204" pitchFamily="34" charset="0"/>
                <a:cs typeface="Arial" panose="020B0604020202020204" pitchFamily="34" charset="0"/>
              </a:rPr>
              <a:t>Best Digital Wellness Platform *NEW*</a:t>
            </a:r>
          </a:p>
          <a:p>
            <a:pPr marL="342900" indent="-342900">
              <a:buFont typeface="Arial" panose="020B0604020202020204" pitchFamily="34" charset="0"/>
              <a:buChar char="•"/>
            </a:pPr>
            <a:r>
              <a:rPr lang="en-US" sz="1000" dirty="0">
                <a:latin typeface="Arial" pitchFamily="34" charset="0"/>
                <a:cs typeface="Arial" pitchFamily="34" charset="0"/>
              </a:rPr>
              <a:t>Best Employee Engagement Software </a:t>
            </a:r>
          </a:p>
          <a:p>
            <a:pPr marL="342900" indent="-342900">
              <a:buFont typeface="Arial" panose="020B0604020202020204" pitchFamily="34" charset="0"/>
              <a:buChar char="•"/>
            </a:pPr>
            <a:r>
              <a:rPr lang="en-US" sz="1000" dirty="0">
                <a:latin typeface="Arial" pitchFamily="34" charset="0"/>
                <a:cs typeface="Arial" pitchFamily="34" charset="0"/>
              </a:rPr>
              <a:t>Best HR Management System (Enterprise) </a:t>
            </a:r>
          </a:p>
          <a:p>
            <a:pPr marL="342900" indent="-342900">
              <a:buFont typeface="Arial" panose="020B0604020202020204" pitchFamily="34" charset="0"/>
              <a:buChar char="•"/>
            </a:pPr>
            <a:r>
              <a:rPr lang="en-US" sz="1000" dirty="0">
                <a:latin typeface="Arial" pitchFamily="34" charset="0"/>
                <a:cs typeface="Arial" pitchFamily="34" charset="0"/>
              </a:rPr>
              <a:t>Best HR Management System (SMB) </a:t>
            </a:r>
          </a:p>
          <a:p>
            <a:pPr marL="342900" indent="-342900">
              <a:buFont typeface="Arial" panose="020B0604020202020204" pitchFamily="34" charset="0"/>
              <a:buChar char="•"/>
            </a:pPr>
            <a:r>
              <a:rPr lang="en-US" sz="1000" dirty="0">
                <a:latin typeface="Arial" pitchFamily="34" charset="0"/>
                <a:cs typeface="Arial" pitchFamily="34" charset="0"/>
              </a:rPr>
              <a:t>Best Innovation for HR </a:t>
            </a:r>
          </a:p>
          <a:p>
            <a:pPr marL="342900" indent="-342900">
              <a:buFont typeface="Arial" panose="020B0604020202020204" pitchFamily="34" charset="0"/>
              <a:buChar char="•"/>
            </a:pPr>
            <a:r>
              <a:rPr lang="en-US" sz="1000" dirty="0">
                <a:latin typeface="Arial" pitchFamily="34" charset="0"/>
                <a:cs typeface="Arial" pitchFamily="34" charset="0"/>
              </a:rPr>
              <a:t>Best Payroll Software </a:t>
            </a:r>
          </a:p>
          <a:p>
            <a:pPr marL="342900" indent="-342900">
              <a:buFont typeface="Arial" panose="020B0604020202020204" pitchFamily="34" charset="0"/>
              <a:buChar char="•"/>
            </a:pPr>
            <a:r>
              <a:rPr lang="en-US" sz="1000" dirty="0">
                <a:latin typeface="Arial" pitchFamily="34" charset="0"/>
                <a:cs typeface="Arial" pitchFamily="34" charset="0"/>
              </a:rPr>
              <a:t>Best Recruitment Portal </a:t>
            </a:r>
          </a:p>
          <a:p>
            <a:pPr marL="342900" indent="-342900">
              <a:buFont typeface="Arial" panose="020B0604020202020204" pitchFamily="34" charset="0"/>
              <a:buChar char="•"/>
            </a:pPr>
            <a:r>
              <a:rPr lang="en-US" sz="1000" b="1" dirty="0">
                <a:latin typeface="Arial" panose="020B0604020202020204" pitchFamily="34" charset="0"/>
                <a:cs typeface="Arial" panose="020B0604020202020204" pitchFamily="34" charset="0"/>
              </a:rPr>
              <a:t>Best Training &amp; Facilitation Skills *NEW*</a:t>
            </a:r>
          </a:p>
          <a:p>
            <a:pPr marL="171450" indent="-171450">
              <a:buFont typeface="Arial" panose="020B0604020202020204" pitchFamily="34" charset="0"/>
              <a:buChar char="•"/>
            </a:pPr>
            <a:endParaRPr lang="en-US" sz="105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722DEFE-68BB-647F-3EBA-CE1219E1C2B6}"/>
              </a:ext>
            </a:extLst>
          </p:cNvPr>
          <p:cNvSpPr txBox="1"/>
          <p:nvPr/>
        </p:nvSpPr>
        <p:spPr>
          <a:xfrm>
            <a:off x="4312590" y="1851670"/>
            <a:ext cx="4635624" cy="2246765"/>
          </a:xfrm>
          <a:prstGeom prst="rect">
            <a:avLst/>
          </a:prstGeom>
          <a:noFill/>
        </p:spPr>
        <p:txBody>
          <a:bodyPr wrap="square" lIns="91435" tIns="45718" rIns="91435" bIns="45718" rtlCol="0">
            <a:spAutoFit/>
          </a:bodyPr>
          <a:lstStyle/>
          <a:p>
            <a:pPr marL="361950" indent="-361950"/>
            <a:r>
              <a:rPr lang="en-US" sz="1000" b="1" u="sng" dirty="0">
                <a:solidFill>
                  <a:prstClr val="black"/>
                </a:solidFill>
                <a:latin typeface="Arial" panose="020B0604020202020204" pitchFamily="34" charset="0"/>
                <a:cs typeface="Arial" panose="020B0604020202020204" pitchFamily="34" charset="0"/>
              </a:rPr>
              <a:t>Products / Services</a:t>
            </a:r>
            <a:r>
              <a:rPr lang="en-US" sz="1000" b="1" dirty="0">
                <a:solidFill>
                  <a:prstClr val="black"/>
                </a:solidFill>
                <a:latin typeface="Arial" panose="020B0604020202020204" pitchFamily="34" charset="0"/>
                <a:cs typeface="Arial" panose="020B0604020202020204" pitchFamily="34" charset="0"/>
              </a:rPr>
              <a:t> (1000 </a:t>
            </a:r>
            <a:r>
              <a:rPr lang="en-US" sz="1000" b="1" dirty="0">
                <a:latin typeface="Arial" pitchFamily="34" charset="0"/>
                <a:cs typeface="Arial" pitchFamily="34" charset="0"/>
              </a:rPr>
              <a:t>max. words)</a:t>
            </a:r>
            <a:endParaRPr lang="en-US" sz="1000" b="1" dirty="0">
              <a:solidFill>
                <a:prstClr val="black"/>
              </a:solidFill>
              <a:latin typeface="Arial" panose="020B0604020202020204" pitchFamily="34" charset="0"/>
              <a:cs typeface="Arial" panose="020B0604020202020204" pitchFamily="34" charset="0"/>
            </a:endParaRPr>
          </a:p>
          <a:p>
            <a:pPr marL="361950" lvl="0" indent="-361950"/>
            <a:endParaRPr lang="en-US" sz="1000" b="1" dirty="0">
              <a:solidFill>
                <a:prstClr val="black"/>
              </a:solidFill>
              <a:latin typeface="Arial" panose="020B0604020202020204" pitchFamily="34" charset="0"/>
              <a:cs typeface="Arial" panose="020B0604020202020204" pitchFamily="34" charset="0"/>
            </a:endParaRP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Describe the software/product/portal/system/tool</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What were the primary and secondary objectives / results?</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What business/commercial benefits did your product/service deliver?</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How did you market this to your target audience? How did you track the effectiveness of your product/service?</a:t>
            </a:r>
          </a:p>
          <a:p>
            <a:pPr marL="180975" lvl="0" indent="-180975">
              <a:buFont typeface="Arial" pitchFamily="34" charset="0"/>
              <a:buChar char="•"/>
            </a:pPr>
            <a:r>
              <a:rPr lang="en-SG" sz="1000" dirty="0">
                <a:solidFill>
                  <a:prstClr val="black"/>
                </a:solidFill>
                <a:latin typeface="Arial" panose="020B0604020202020204" pitchFamily="34" charset="0"/>
                <a:cs typeface="Arial" panose="020B0604020202020204" pitchFamily="34" charset="0"/>
              </a:rPr>
              <a:t>Detail how you have developed your product and services offering. What makes this significant and unique? What objective does it serve to fill in the HR industry?</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In addition to these points, answer any relevant questions in the category description in the Entry Guidelines.</a:t>
            </a:r>
          </a:p>
          <a:p>
            <a:pPr marL="180975" lvl="0" indent="-180975">
              <a:buFont typeface="Arial" pitchFamily="34" charset="0"/>
              <a:buChar char="•"/>
            </a:pPr>
            <a:r>
              <a:rPr lang="en-US" sz="1000" dirty="0">
                <a:solidFill>
                  <a:prstClr val="black"/>
                </a:solidFill>
                <a:latin typeface="Arial" panose="020B0604020202020204" pitchFamily="34" charset="0"/>
                <a:cs typeface="Arial" panose="020B0604020202020204" pitchFamily="34" charset="0"/>
              </a:rPr>
              <a:t>Testimonials from clients using the software/product are highly recommended.</a:t>
            </a:r>
          </a:p>
        </p:txBody>
      </p:sp>
      <p:sp>
        <p:nvSpPr>
          <p:cNvPr id="4" name="TextBox 3">
            <a:extLst>
              <a:ext uri="{FF2B5EF4-FFF2-40B4-BE49-F238E27FC236}">
                <a16:creationId xmlns:a16="http://schemas.microsoft.com/office/drawing/2014/main" id="{24DC6A95-BC35-02C4-D5F9-94612CF2FDE4}"/>
              </a:ext>
            </a:extLst>
          </p:cNvPr>
          <p:cNvSpPr txBox="1"/>
          <p:nvPr/>
        </p:nvSpPr>
        <p:spPr>
          <a:xfrm>
            <a:off x="4312590" y="1275606"/>
            <a:ext cx="4579890"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a:t>
            </a:r>
            <a:endParaRPr lang="en-SG"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7455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779368" y="4215358"/>
            <a:ext cx="304800" cy="2286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7DE30B24-DCB0-7242-BA2F-D9A7FD9A4B11}"/>
              </a:ext>
            </a:extLst>
          </p:cNvPr>
          <p:cNvSpPr txBox="1"/>
          <p:nvPr/>
        </p:nvSpPr>
        <p:spPr>
          <a:xfrm>
            <a:off x="107504" y="1270549"/>
            <a:ext cx="4953000" cy="307773"/>
          </a:xfrm>
          <a:prstGeom prst="rect">
            <a:avLst/>
          </a:prstGeom>
          <a:noFill/>
        </p:spPr>
        <p:txBody>
          <a:bodyPr wrap="square" lIns="91435" tIns="45718" rIns="91435" bIns="45718" rtlCol="0">
            <a:spAutoFit/>
          </a:bodyPr>
          <a:lstStyle/>
          <a:p>
            <a:r>
              <a:rPr lang="en-US" sz="1400" b="1" u="sng" dirty="0">
                <a:solidFill>
                  <a:schemeClr val="accent6">
                    <a:lumMod val="75000"/>
                  </a:schemeClr>
                </a:solidFill>
                <a:latin typeface="Arial" pitchFamily="34" charset="0"/>
                <a:cs typeface="Arial" pitchFamily="34" charset="0"/>
              </a:rPr>
              <a:t>ENTRY DETAILS</a:t>
            </a:r>
          </a:p>
        </p:txBody>
      </p:sp>
      <p:sp>
        <p:nvSpPr>
          <p:cNvPr id="7" name="TextBox 6"/>
          <p:cNvSpPr txBox="1"/>
          <p:nvPr/>
        </p:nvSpPr>
        <p:spPr>
          <a:xfrm>
            <a:off x="91952" y="1702597"/>
            <a:ext cx="4392488" cy="1384995"/>
          </a:xfrm>
          <a:prstGeom prst="rect">
            <a:avLst/>
          </a:prstGeom>
          <a:noFill/>
          <a:ln w="3175">
            <a:noFill/>
          </a:ln>
        </p:spPr>
        <p:txBody>
          <a:bodyPr wrap="square">
            <a:spAutoFit/>
          </a:bodyPr>
          <a:lstStyle/>
          <a:p>
            <a:pPr>
              <a:defRPr/>
            </a:pPr>
            <a:r>
              <a:rPr lang="en-US" altLang="zh-TW" sz="1050" b="1" dirty="0">
                <a:latin typeface="Arial" panose="020B0604020202020204" pitchFamily="34" charset="0"/>
                <a:ea typeface="+mj-ea"/>
                <a:cs typeface="Arial" panose="020B0604020202020204" pitchFamily="34" charset="0"/>
              </a:rPr>
              <a:t>Please provide the following information:</a:t>
            </a:r>
          </a:p>
          <a:p>
            <a:pPr marL="457200" indent="-457200">
              <a:defRPr/>
            </a:pPr>
            <a:r>
              <a:rPr lang="en-US" altLang="zh-TW" sz="1050" dirty="0">
                <a:latin typeface="Arial" panose="020B0604020202020204" pitchFamily="34" charset="0"/>
                <a:ea typeface="+mj-ea"/>
                <a:cs typeface="Arial" panose="020B0604020202020204" pitchFamily="34" charset="0"/>
              </a:rPr>
              <a:t>Company Name:</a:t>
            </a:r>
          </a:p>
          <a:p>
            <a:pPr marL="457200" indent="-457200">
              <a:defRPr/>
            </a:pPr>
            <a:r>
              <a:rPr lang="en-GB" altLang="zh-TW" sz="1050" dirty="0">
                <a:latin typeface="Arial" panose="020B0604020202020204" pitchFamily="34" charset="0"/>
                <a:cs typeface="Arial" panose="020B0604020202020204" pitchFamily="34" charset="0"/>
              </a:rPr>
              <a:t>Name of Contact Person (Full Name / Direct Line / Mobile):</a:t>
            </a:r>
          </a:p>
          <a:p>
            <a:pPr marL="457200" indent="-457200">
              <a:defRPr/>
            </a:pPr>
            <a:r>
              <a:rPr lang="en-GB" altLang="zh-TW" sz="1050" dirty="0">
                <a:latin typeface="Arial" panose="020B0604020202020204" pitchFamily="34" charset="0"/>
                <a:ea typeface="+mj-ea"/>
                <a:cs typeface="Arial" panose="020B0604020202020204" pitchFamily="34" charset="0"/>
              </a:rPr>
              <a:t>Country:</a:t>
            </a:r>
          </a:p>
          <a:p>
            <a:pPr marL="457200" indent="-457200">
              <a:defRPr/>
            </a:pPr>
            <a:r>
              <a:rPr lang="en-GB" altLang="zh-TW" sz="1050" dirty="0">
                <a:latin typeface="Arial" panose="020B0604020202020204" pitchFamily="34" charset="0"/>
                <a:ea typeface="+mj-ea"/>
                <a:cs typeface="Arial" panose="020B0604020202020204" pitchFamily="34" charset="0"/>
              </a:rPr>
              <a:t>Category Group:</a:t>
            </a:r>
            <a:endParaRPr lang="en-US" altLang="zh-TW" sz="1050" dirty="0">
              <a:latin typeface="Arial" panose="020B0604020202020204" pitchFamily="34" charset="0"/>
              <a:ea typeface="+mj-ea"/>
              <a:cs typeface="Arial" panose="020B0604020202020204" pitchFamily="34" charset="0"/>
            </a:endParaRPr>
          </a:p>
          <a:p>
            <a:pPr marL="457200" indent="-457200">
              <a:defRPr/>
            </a:pPr>
            <a:r>
              <a:rPr lang="en-US" altLang="zh-TW" sz="1050" dirty="0">
                <a:latin typeface="Arial" panose="020B0604020202020204" pitchFamily="34" charset="0"/>
                <a:ea typeface="+mj-ea"/>
                <a:cs typeface="Arial" panose="020B0604020202020204" pitchFamily="34" charset="0"/>
              </a:rPr>
              <a:t>Name of Category: </a:t>
            </a:r>
          </a:p>
          <a:p>
            <a:pPr marL="457200" indent="-457200">
              <a:defRPr/>
            </a:pPr>
            <a:r>
              <a:rPr lang="en-US" altLang="zh-TW" sz="1050" dirty="0">
                <a:latin typeface="Arial" panose="020B0604020202020204" pitchFamily="34" charset="0"/>
                <a:ea typeface="+mj-ea"/>
                <a:cs typeface="Arial" panose="020B0604020202020204" pitchFamily="34" charset="0"/>
              </a:rPr>
              <a:t>Company Website URL: </a:t>
            </a:r>
          </a:p>
          <a:p>
            <a:pPr marL="457200" indent="-457200">
              <a:defRPr/>
            </a:pPr>
            <a:r>
              <a:rPr lang="en-US" altLang="zh-TW" sz="1050" dirty="0">
                <a:latin typeface="Arial" panose="020B0604020202020204" pitchFamily="34" charset="0"/>
                <a:ea typeface="+mj-ea"/>
                <a:cs typeface="Arial" panose="020B0604020202020204" pitchFamily="34" charset="0"/>
              </a:rPr>
              <a:t>Email </a:t>
            </a:r>
            <a:r>
              <a:rPr lang="en-US" altLang="zh-TW" sz="900" i="1" dirty="0">
                <a:latin typeface="Arial" panose="020B0604020202020204" pitchFamily="34" charset="0"/>
                <a:ea typeface="+mj-ea"/>
                <a:cs typeface="Arial" panose="020B0604020202020204" pitchFamily="34" charset="0"/>
              </a:rPr>
              <a:t>(generic, e.g. subscriptions@marketing-interactive.com): </a:t>
            </a:r>
            <a:endParaRPr lang="en-US" altLang="zh-TW" sz="1050" i="1" dirty="0">
              <a:latin typeface="Arial" panose="020B0604020202020204" pitchFamily="34" charset="0"/>
              <a:ea typeface="+mj-ea"/>
              <a:cs typeface="Arial" panose="020B0604020202020204" pitchFamily="34" charset="0"/>
            </a:endParaRPr>
          </a:p>
        </p:txBody>
      </p:sp>
      <p:sp>
        <p:nvSpPr>
          <p:cNvPr id="8" name="Title 1"/>
          <p:cNvSpPr txBox="1">
            <a:spLocks/>
          </p:cNvSpPr>
          <p:nvPr/>
        </p:nvSpPr>
        <p:spPr>
          <a:xfrm>
            <a:off x="4837335" y="1265102"/>
            <a:ext cx="4069686" cy="2736305"/>
          </a:xfrm>
          <a:prstGeom prst="rect">
            <a:avLst/>
          </a:prstGeom>
          <a:ln w="19050">
            <a:solidFill>
              <a:schemeClr val="tx1">
                <a:lumMod val="50000"/>
                <a:lumOff val="50000"/>
                <a:alpha val="95000"/>
              </a:schemeClr>
            </a:solidFill>
          </a:ln>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1400" dirty="0">
                <a:latin typeface="Arial" panose="020B0604020202020204" pitchFamily="34" charset="0"/>
                <a:cs typeface="Arial" panose="020B0604020202020204" pitchFamily="34" charset="0"/>
              </a:rPr>
              <a:t>Please paste your </a:t>
            </a:r>
            <a:r>
              <a:rPr lang="en-US" altLang="zh-TW" sz="1400" dirty="0" err="1">
                <a:latin typeface="Arial" panose="020B0604020202020204" pitchFamily="34" charset="0"/>
                <a:cs typeface="Arial" panose="020B0604020202020204" pitchFamily="34" charset="0"/>
              </a:rPr>
              <a:t>organisation</a:t>
            </a:r>
            <a:r>
              <a:rPr lang="en-US" altLang="zh-TW" sz="1400" dirty="0">
                <a:latin typeface="Arial" panose="020B0604020202020204" pitchFamily="34" charset="0"/>
                <a:cs typeface="Arial" panose="020B0604020202020204" pitchFamily="34" charset="0"/>
              </a:rPr>
              <a:t>/brand logo here</a:t>
            </a:r>
            <a:br>
              <a:rPr kumimoji="0" lang="en-US" altLang="zh-TW"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rPr>
            </a:br>
            <a:endParaRPr kumimoji="0" lang="zh-TW" altLang="en-US" b="0" i="0" u="none" strike="noStrike" kern="1200" cap="none" spc="0" normalizeH="0" baseline="0" noProof="0" dirty="0">
              <a:ln>
                <a:noFill/>
              </a:ln>
              <a:effectLst/>
              <a:uLnTx/>
              <a:uFillTx/>
              <a:latin typeface="Arial" panose="020B0604020202020204" pitchFamily="34" charset="0"/>
              <a:ea typeface="+mj-ea"/>
              <a:cs typeface="Arial" panose="020B0604020202020204" pitchFamily="34" charset="0"/>
            </a:endParaRPr>
          </a:p>
        </p:txBody>
      </p:sp>
      <p:sp>
        <p:nvSpPr>
          <p:cNvPr id="9" name="Rectangle 10"/>
          <p:cNvSpPr>
            <a:spLocks noChangeArrowheads="1"/>
          </p:cNvSpPr>
          <p:nvPr/>
        </p:nvSpPr>
        <p:spPr bwMode="auto">
          <a:xfrm>
            <a:off x="0" y="4083918"/>
            <a:ext cx="8907021" cy="651781"/>
          </a:xfrm>
          <a:prstGeom prst="rect">
            <a:avLst/>
          </a:prstGeom>
          <a:noFill/>
          <a:ln w="9525">
            <a:noFill/>
            <a:miter lim="800000"/>
            <a:headEnd/>
            <a:tailEnd/>
          </a:ln>
        </p:spPr>
        <p:txBody>
          <a:bodyPr wrap="square">
            <a:spAutoFit/>
          </a:bodyPr>
          <a:lstStyle/>
          <a:p>
            <a:pPr>
              <a:lnSpc>
                <a:spcPts val="1100"/>
              </a:lnSpc>
            </a:pPr>
            <a:r>
              <a:rPr lang="en-US" altLang="zh-TW" sz="900" dirty="0">
                <a:latin typeface="Calibri" pitchFamily="34" charset="0"/>
              </a:rPr>
              <a:t>NOTE: </a:t>
            </a:r>
            <a:br>
              <a:rPr lang="en-US" altLang="zh-TW" sz="900" dirty="0">
                <a:latin typeface="Calibri" pitchFamily="34" charset="0"/>
              </a:rPr>
            </a:br>
            <a:r>
              <a:rPr lang="en-US" altLang="zh-TW" sz="900" dirty="0">
                <a:latin typeface="Calibri" pitchFamily="34" charset="0"/>
              </a:rPr>
              <a:t>Any specific information or content intended for judging purposes only must be clearly indicated in </a:t>
            </a:r>
            <a:r>
              <a:rPr lang="en-US" altLang="zh-TW" sz="900" dirty="0">
                <a:solidFill>
                  <a:srgbClr val="FF0000"/>
                </a:solidFill>
                <a:latin typeface="Calibri" pitchFamily="34" charset="0"/>
              </a:rPr>
              <a:t>Red</a:t>
            </a:r>
            <a:r>
              <a:rPr lang="en-US" altLang="zh-TW" sz="900" dirty="0">
                <a:latin typeface="Calibri" pitchFamily="34" charset="0"/>
              </a:rPr>
              <a:t>, or highlighted in </a:t>
            </a:r>
            <a:r>
              <a:rPr lang="en-US" altLang="zh-TW" sz="900" dirty="0">
                <a:solidFill>
                  <a:schemeClr val="bg1"/>
                </a:solidFill>
                <a:latin typeface="Calibri" pitchFamily="34" charset="0"/>
              </a:rPr>
              <a:t>Red.</a:t>
            </a:r>
            <a:r>
              <a:rPr lang="en-US" altLang="zh-TW" sz="900" dirty="0">
                <a:latin typeface="Calibri" pitchFamily="34" charset="0"/>
              </a:rPr>
              <a:t> </a:t>
            </a:r>
            <a:br>
              <a:rPr lang="en-US" altLang="zh-TW" sz="900" dirty="0">
                <a:latin typeface="Calibri" pitchFamily="34" charset="0"/>
              </a:rPr>
            </a:br>
            <a:r>
              <a:rPr lang="en-US" altLang="zh-TW" sz="900" dirty="0">
                <a:latin typeface="Calibri" pitchFamily="34" charset="0"/>
              </a:rPr>
              <a:t>Marks may be deducted if  the entry submission exceeds the maximum word count.</a:t>
            </a:r>
          </a:p>
          <a:p>
            <a:pPr lvl="0">
              <a:lnSpc>
                <a:spcPts val="1100"/>
              </a:lnSpc>
            </a:pPr>
            <a:r>
              <a:rPr lang="en-AU" sz="900" dirty="0"/>
              <a:t>*Please take note that we will omit </a:t>
            </a:r>
            <a:r>
              <a:rPr lang="en-AU" sz="900" dirty="0" err="1"/>
              <a:t>Inc</a:t>
            </a:r>
            <a:r>
              <a:rPr lang="en-AU" sz="900" dirty="0"/>
              <a:t>, Corporation, </a:t>
            </a:r>
            <a:r>
              <a:rPr lang="en-AU" sz="900" dirty="0" err="1"/>
              <a:t>Pte.</a:t>
            </a:r>
            <a:r>
              <a:rPr lang="en-AU" sz="900" dirty="0"/>
              <a:t> Ltd, PT, </a:t>
            </a:r>
            <a:r>
              <a:rPr lang="en-AU" sz="900" dirty="0" err="1"/>
              <a:t>Berhad</a:t>
            </a:r>
            <a:r>
              <a:rPr lang="en-AU" sz="900" dirty="0"/>
              <a:t>, </a:t>
            </a:r>
            <a:r>
              <a:rPr lang="en-AU" sz="900" dirty="0" err="1"/>
              <a:t>Sdn</a:t>
            </a:r>
            <a:r>
              <a:rPr lang="en-AU" sz="900" dirty="0"/>
              <a:t>. </a:t>
            </a:r>
            <a:r>
              <a:rPr lang="en-AU" sz="900" dirty="0" err="1"/>
              <a:t>Bhd</a:t>
            </a:r>
            <a:r>
              <a:rPr lang="en-AU" sz="900" dirty="0"/>
              <a:t> and </a:t>
            </a:r>
            <a:r>
              <a:rPr lang="en-AU" sz="900" dirty="0" err="1"/>
              <a:t>etc</a:t>
            </a:r>
            <a:r>
              <a:rPr lang="en-AU" sz="900" dirty="0"/>
              <a:t> in order to follow our editorial design guidelines in all marketing collaterals including trophy.</a:t>
            </a:r>
            <a:endParaRPr lang="en-US" sz="900" dirty="0"/>
          </a:p>
        </p:txBody>
      </p:sp>
    </p:spTree>
    <p:extLst>
      <p:ext uri="{BB962C8B-B14F-4D97-AF65-F5344CB8AC3E}">
        <p14:creationId xmlns:p14="http://schemas.microsoft.com/office/powerpoint/2010/main" val="1630593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DE30B24-DCB0-7242-BA2F-D9A7FD9A4B11}"/>
              </a:ext>
            </a:extLst>
          </p:cNvPr>
          <p:cNvSpPr txBox="1"/>
          <p:nvPr/>
        </p:nvSpPr>
        <p:spPr>
          <a:xfrm>
            <a:off x="467544" y="1059582"/>
            <a:ext cx="4876800" cy="338550"/>
          </a:xfrm>
          <a:prstGeom prst="rect">
            <a:avLst/>
          </a:prstGeom>
          <a:noFill/>
        </p:spPr>
        <p:txBody>
          <a:bodyPr wrap="square" lIns="91435" tIns="45718" rIns="91435" bIns="45718" rtlCol="0">
            <a:spAutoFit/>
          </a:bodyPr>
          <a:lstStyle/>
          <a:p>
            <a:pPr algn="just"/>
            <a:r>
              <a:rPr lang="en-SG" sz="1600" b="1" u="sng" dirty="0">
                <a:solidFill>
                  <a:schemeClr val="accent6">
                    <a:lumMod val="75000"/>
                  </a:schemeClr>
                </a:solidFill>
                <a:latin typeface="Arial" pitchFamily="34" charset="0"/>
                <a:cs typeface="Arial" pitchFamily="34" charset="0"/>
              </a:rPr>
              <a:t>Entry Details (cont.) </a:t>
            </a:r>
            <a:endParaRPr lang="en-SG" sz="1200" u="sng" dirty="0">
              <a:latin typeface="Arial" pitchFamily="34" charset="0"/>
              <a:cs typeface="Arial" pitchFamily="34" charset="0"/>
            </a:endParaRPr>
          </a:p>
        </p:txBody>
      </p:sp>
      <p:sp>
        <p:nvSpPr>
          <p:cNvPr id="8" name="TextBox 7"/>
          <p:cNvSpPr txBox="1"/>
          <p:nvPr/>
        </p:nvSpPr>
        <p:spPr>
          <a:xfrm>
            <a:off x="467544" y="1491630"/>
            <a:ext cx="8136904" cy="2862322"/>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Please provide a max. 300 word company description: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505988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3548" y="1275606"/>
            <a:ext cx="8136904"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62208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3548" y="1275606"/>
            <a:ext cx="8136904"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288802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3548" y="1275606"/>
            <a:ext cx="8136904" cy="3308598"/>
          </a:xfrm>
          <a:prstGeom prst="rect">
            <a:avLst/>
          </a:prstGeom>
          <a:noFill/>
          <a:ln w="12700">
            <a:solidFill>
              <a:schemeClr val="tx1"/>
            </a:solidFill>
          </a:ln>
        </p:spPr>
        <p:txBody>
          <a:bodyPr wrap="square" rtlCol="0">
            <a:spAutoFit/>
          </a:bodyPr>
          <a:lstStyle/>
          <a:p>
            <a:pPr>
              <a:defRPr/>
            </a:pPr>
            <a:r>
              <a:rPr lang="en-US" altLang="zh-TW" sz="1100" b="1" dirty="0">
                <a:latin typeface="Arial" panose="020B0604020202020204" pitchFamily="34" charset="0"/>
                <a:cs typeface="Arial" panose="020B0604020202020204" pitchFamily="34" charset="0"/>
              </a:rPr>
              <a:t>Keep total word count to 1000 words.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0348637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7A942DB-6FC2-885A-6CA9-7D46B84E6908}"/>
              </a:ext>
            </a:extLst>
          </p:cNvPr>
          <p:cNvSpPr txBox="1"/>
          <p:nvPr/>
        </p:nvSpPr>
        <p:spPr>
          <a:xfrm>
            <a:off x="97813" y="1088050"/>
            <a:ext cx="4495800" cy="3524038"/>
          </a:xfrm>
          <a:prstGeom prst="rect">
            <a:avLst/>
          </a:prstGeom>
          <a:noFill/>
        </p:spPr>
        <p:txBody>
          <a:bodyPr wrap="square" lIns="91435" tIns="45718" rIns="91435" bIns="45718" rtlCol="0">
            <a:spAutoFit/>
          </a:bodyPr>
          <a:lstStyle/>
          <a:p>
            <a:pPr algn="just"/>
            <a:r>
              <a:rPr lang="en-US" sz="1400" b="1" u="sng" dirty="0">
                <a:solidFill>
                  <a:schemeClr val="accent6">
                    <a:lumMod val="75000"/>
                  </a:schemeClr>
                </a:solidFill>
                <a:latin typeface="Arial" pitchFamily="34" charset="0"/>
                <a:cs typeface="Arial" pitchFamily="34" charset="0"/>
              </a:rPr>
              <a:t>Contact us </a:t>
            </a:r>
          </a:p>
          <a:p>
            <a:pPr algn="just"/>
            <a:endParaRPr lang="en-US" sz="1100" b="1" dirty="0">
              <a:solidFill>
                <a:schemeClr val="accent6">
                  <a:lumMod val="75000"/>
                </a:schemeClr>
              </a:solidFill>
              <a:latin typeface="Arial" pitchFamily="34" charset="0"/>
              <a:cs typeface="Arial" pitchFamily="34" charset="0"/>
            </a:endParaRPr>
          </a:p>
          <a:p>
            <a:pPr algn="just"/>
            <a:r>
              <a:rPr lang="en-US" sz="1100" b="1" dirty="0">
                <a:solidFill>
                  <a:schemeClr val="accent6">
                    <a:lumMod val="75000"/>
                  </a:schemeClr>
                </a:solidFill>
                <a:latin typeface="Arial" pitchFamily="34" charset="0"/>
                <a:cs typeface="Arial" pitchFamily="34" charset="0"/>
              </a:rPr>
              <a:t>Registration </a:t>
            </a:r>
          </a:p>
          <a:p>
            <a:pPr algn="just"/>
            <a:endParaRPr lang="en-US" sz="1100" b="1"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u="sng"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SG" sz="1100" b="1" u="sng" dirty="0">
              <a:solidFill>
                <a:schemeClr val="accent6">
                  <a:lumMod val="75000"/>
                </a:schemeClr>
              </a:solidFill>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pPr algn="just"/>
            <a:endParaRPr lang="en-US" sz="1100" dirty="0">
              <a:solidFill>
                <a:schemeClr val="tx1">
                  <a:lumMod val="65000"/>
                  <a:lumOff val="35000"/>
                </a:schemeClr>
              </a:solidFill>
              <a:latin typeface="Arial" pitchFamily="34" charset="0"/>
              <a:cs typeface="Arial" pitchFamily="34" charset="0"/>
            </a:endParaRPr>
          </a:p>
        </p:txBody>
      </p:sp>
      <p:graphicFrame>
        <p:nvGraphicFramePr>
          <p:cNvPr id="11" name="Table 10">
            <a:extLst>
              <a:ext uri="{FF2B5EF4-FFF2-40B4-BE49-F238E27FC236}">
                <a16:creationId xmlns:a16="http://schemas.microsoft.com/office/drawing/2014/main" id="{80424902-37CA-F5D9-6D88-C7CDF8695CBC}"/>
              </a:ext>
            </a:extLst>
          </p:cNvPr>
          <p:cNvGraphicFramePr>
            <a:graphicFrameLocks noGrp="1"/>
          </p:cNvGraphicFramePr>
          <p:nvPr/>
        </p:nvGraphicFramePr>
        <p:xfrm>
          <a:off x="179512" y="1779662"/>
          <a:ext cx="4446110" cy="1645920"/>
        </p:xfrm>
        <a:graphic>
          <a:graphicData uri="http://schemas.openxmlformats.org/drawingml/2006/table">
            <a:tbl>
              <a:tblPr firstRow="1" bandRow="1">
                <a:tableStyleId>{93296810-A885-4BE3-A3E7-6D5BEEA58F35}</a:tableStyleId>
              </a:tblPr>
              <a:tblGrid>
                <a:gridCol w="1584176">
                  <a:extLst>
                    <a:ext uri="{9D8B030D-6E8A-4147-A177-3AD203B41FA5}">
                      <a16:colId xmlns:a16="http://schemas.microsoft.com/office/drawing/2014/main" val="20000"/>
                    </a:ext>
                  </a:extLst>
                </a:gridCol>
                <a:gridCol w="2861934">
                  <a:extLst>
                    <a:ext uri="{9D8B030D-6E8A-4147-A177-3AD203B41FA5}">
                      <a16:colId xmlns:a16="http://schemas.microsoft.com/office/drawing/2014/main" val="20001"/>
                    </a:ext>
                  </a:extLst>
                </a:gridCol>
              </a:tblGrid>
              <a:tr h="152253">
                <a:tc>
                  <a:txBody>
                    <a:bodyPr/>
                    <a:lstStyle/>
                    <a:p>
                      <a:r>
                        <a:rPr lang="en-US" sz="1000" b="1" dirty="0">
                          <a:latin typeface="Arial" pitchFamily="34" charset="0"/>
                          <a:cs typeface="Arial" pitchFamily="34" charset="0"/>
                        </a:rPr>
                        <a:t>Name</a:t>
                      </a:r>
                      <a:endParaRPr lang="en-SG" sz="1000" b="1" dirty="0">
                        <a:latin typeface="Arial" pitchFamily="34" charset="0"/>
                        <a:cs typeface="Arial" pitchFamily="34" charset="0"/>
                      </a:endParaRPr>
                    </a:p>
                  </a:txBody>
                  <a:tcPr/>
                </a:tc>
                <a:tc>
                  <a:txBody>
                    <a:bodyPr/>
                    <a:lstStyle/>
                    <a:p>
                      <a:r>
                        <a:rPr lang="en-US" sz="1000" b="1" dirty="0">
                          <a:latin typeface="Arial" pitchFamily="34" charset="0"/>
                          <a:cs typeface="Arial" pitchFamily="34" charset="0"/>
                        </a:rPr>
                        <a:t>Email</a:t>
                      </a:r>
                      <a:r>
                        <a:rPr lang="en-US" sz="1000" b="1" baseline="0" dirty="0">
                          <a:latin typeface="Arial" pitchFamily="34" charset="0"/>
                          <a:cs typeface="Arial" pitchFamily="34" charset="0"/>
                        </a:rPr>
                        <a:t> add/Contact no </a:t>
                      </a:r>
                      <a:endParaRPr lang="en-SG" sz="1000" b="1" dirty="0">
                        <a:latin typeface="Arial" pitchFamily="34" charset="0"/>
                        <a:cs typeface="Arial" pitchFamily="34" charset="0"/>
                      </a:endParaRPr>
                    </a:p>
                  </a:txBody>
                  <a:tcPr/>
                </a:tc>
                <a:extLst>
                  <a:ext uri="{0D108BD9-81ED-4DB2-BD59-A6C34878D82A}">
                    <a16:rowId xmlns:a16="http://schemas.microsoft.com/office/drawing/2014/main" val="10000"/>
                  </a:ext>
                </a:extLst>
              </a:tr>
              <a:tr h="0">
                <a:tc>
                  <a:txBody>
                    <a:bodyPr/>
                    <a:lstStyle/>
                    <a:p>
                      <a:r>
                        <a:rPr lang="en-US" sz="1000" b="1" dirty="0">
                          <a:latin typeface="Arial" pitchFamily="34" charset="0"/>
                          <a:cs typeface="Arial" pitchFamily="34" charset="0"/>
                        </a:rPr>
                        <a:t>Adrian Ray</a:t>
                      </a:r>
                    </a:p>
                    <a:p>
                      <a:r>
                        <a:rPr lang="en-US" sz="1000" b="0" i="1" dirty="0">
                          <a:latin typeface="Arial" pitchFamily="34" charset="0"/>
                          <a:cs typeface="Arial" pitchFamily="34" charset="0"/>
                        </a:rPr>
                        <a:t>Senior Regional Project Manager</a:t>
                      </a:r>
                      <a:endParaRPr lang="en-US" sz="1000" b="1" i="1" dirty="0">
                        <a:latin typeface="Arial" pitchFamily="34" charset="0"/>
                        <a:cs typeface="Arial" pitchFamily="34" charset="0"/>
                      </a:endParaRPr>
                    </a:p>
                    <a:p>
                      <a:endParaRPr lang="en-US" sz="1000" b="0" i="1" dirty="0">
                        <a:latin typeface="Arial" pitchFamily="34" charset="0"/>
                        <a:cs typeface="Arial" pitchFamily="34" charset="0"/>
                      </a:endParaRPr>
                    </a:p>
                  </a:txBody>
                  <a:tcPr/>
                </a:tc>
                <a:tc>
                  <a:txBody>
                    <a:bodyPr/>
                    <a:lstStyle/>
                    <a:p>
                      <a:r>
                        <a:rPr lang="en-SG" sz="1000" dirty="0">
                          <a:latin typeface="Arial" panose="020B0604020202020204" pitchFamily="34" charset="0"/>
                          <a:cs typeface="Arial" panose="020B0604020202020204" pitchFamily="34" charset="0"/>
                        </a:rPr>
                        <a:t>Tel: </a:t>
                      </a:r>
                      <a:r>
                        <a:rPr lang="en-US" sz="1000" i="0" dirty="0">
                          <a:effectLst/>
                          <a:latin typeface="Arial" panose="020B0604020202020204" pitchFamily="34" charset="0"/>
                          <a:cs typeface="Arial" panose="020B0604020202020204" pitchFamily="34" charset="0"/>
                        </a:rPr>
                        <a:t>+65 6692 9031 Ext 812</a:t>
                      </a:r>
                    </a:p>
                    <a:p>
                      <a:r>
                        <a:rPr lang="en-SG" sz="1000" dirty="0">
                          <a:latin typeface="Arial" panose="020B0604020202020204" pitchFamily="34" charset="0"/>
                          <a:cs typeface="Arial" panose="020B0604020202020204" pitchFamily="34" charset="0"/>
                        </a:rPr>
                        <a:t>Mobile: </a:t>
                      </a:r>
                      <a:r>
                        <a:rPr lang="en-SG" sz="1000" i="0" dirty="0">
                          <a:effectLst/>
                          <a:latin typeface="Arial" panose="020B0604020202020204" pitchFamily="34" charset="0"/>
                          <a:cs typeface="Arial" panose="020B0604020202020204" pitchFamily="34" charset="0"/>
                        </a:rPr>
                        <a:t>+63 9975330853</a:t>
                      </a:r>
                      <a:br>
                        <a:rPr lang="en-US" sz="1000" i="0" dirty="0">
                          <a:effectLst/>
                          <a:latin typeface="Arial" panose="020B0604020202020204" pitchFamily="34" charset="0"/>
                          <a:cs typeface="Arial" panose="020B0604020202020204" pitchFamily="34" charset="0"/>
                        </a:rPr>
                      </a:br>
                      <a:r>
                        <a:rPr lang="en-US" sz="1000" i="0" dirty="0">
                          <a:effectLst/>
                          <a:latin typeface="Arial" panose="020B0604020202020204" pitchFamily="34" charset="0"/>
                          <a:cs typeface="Arial" panose="020B0604020202020204" pitchFamily="34" charset="0"/>
                        </a:rPr>
                        <a:t>Email: </a:t>
                      </a:r>
                      <a:r>
                        <a:rPr lang="en-SG" sz="1000" i="0" dirty="0">
                          <a:effectLst/>
                          <a:latin typeface="Arial" panose="020B0604020202020204" pitchFamily="34" charset="0"/>
                          <a:cs typeface="Arial" panose="020B0604020202020204" pitchFamily="34" charset="0"/>
                          <a:hlinkClick r:id="rId2"/>
                        </a:rPr>
                        <a:t>adrianr@humanresourcesonline.net</a:t>
                      </a:r>
                      <a:endParaRPr lang="en-SG" sz="1000" i="0" dirty="0">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250770">
                <a:tc>
                  <a:txBody>
                    <a:bodyPr/>
                    <a:lstStyle/>
                    <a:p>
                      <a:r>
                        <a:rPr lang="en-SG" sz="1000" b="1" dirty="0">
                          <a:latin typeface="Arial" pitchFamily="34" charset="0"/>
                          <a:cs typeface="Arial" pitchFamily="34" charset="0"/>
                        </a:rPr>
                        <a:t>Corrine </a:t>
                      </a:r>
                      <a:r>
                        <a:rPr lang="en-SG" sz="1000" b="1" dirty="0" err="1">
                          <a:latin typeface="Arial" pitchFamily="34" charset="0"/>
                          <a:cs typeface="Arial" pitchFamily="34" charset="0"/>
                        </a:rPr>
                        <a:t>Magtanong</a:t>
                      </a:r>
                      <a:endParaRPr lang="en-SG" sz="1000" b="1" dirty="0">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SG" sz="1000" i="1" dirty="0">
                          <a:effectLst/>
                          <a:latin typeface="Arial" panose="020B0604020202020204" pitchFamily="34" charset="0"/>
                          <a:cs typeface="Arial" panose="020B0604020202020204" pitchFamily="34" charset="0"/>
                        </a:rPr>
                        <a:t>Regional Project Manager</a:t>
                      </a:r>
                      <a:endParaRPr lang="en-SG" sz="1000" b="1" dirty="0">
                        <a:latin typeface="Arial" pitchFamily="34" charset="0"/>
                        <a:cs typeface="Arial" pitchFamily="34" charset="0"/>
                      </a:endParaRPr>
                    </a:p>
                  </a:txBody>
                  <a:tcPr/>
                </a:tc>
                <a:tc>
                  <a:txBody>
                    <a:bodyPr/>
                    <a:lstStyle/>
                    <a:p>
                      <a:r>
                        <a:rPr lang="en-US" sz="1000" i="0" dirty="0">
                          <a:effectLst/>
                          <a:latin typeface="Arial" panose="020B0604020202020204" pitchFamily="34" charset="0"/>
                          <a:cs typeface="Arial" panose="020B0604020202020204" pitchFamily="34" charset="0"/>
                        </a:rPr>
                        <a:t>Tel: +65 6692 9031 Ext 820</a:t>
                      </a:r>
                      <a:endParaRPr lang="en-SG" sz="1000" i="0" dirty="0">
                        <a:effectLst/>
                        <a:latin typeface="Arial" panose="020B0604020202020204" pitchFamily="34" charset="0"/>
                        <a:cs typeface="Arial" panose="020B0604020202020204" pitchFamily="34" charset="0"/>
                      </a:endParaRPr>
                    </a:p>
                    <a:p>
                      <a:r>
                        <a:rPr lang="en-SG" sz="1000" i="0" dirty="0">
                          <a:effectLst/>
                          <a:latin typeface="Arial" panose="020B0604020202020204" pitchFamily="34" charset="0"/>
                          <a:cs typeface="Arial" panose="020B0604020202020204" pitchFamily="34" charset="0"/>
                        </a:rPr>
                        <a:t>Mobile: +63 9175785524</a:t>
                      </a:r>
                      <a:endParaRPr lang="en-SG" sz="1000" dirty="0">
                        <a:latin typeface="Arial" panose="020B0604020202020204" pitchFamily="34" charset="0"/>
                        <a:cs typeface="Arial" panose="020B0604020202020204" pitchFamily="34" charset="0"/>
                      </a:endParaRPr>
                    </a:p>
                    <a:p>
                      <a:r>
                        <a:rPr lang="en-SG" sz="1000" i="0" dirty="0">
                          <a:effectLst/>
                          <a:latin typeface="Arial" panose="020B0604020202020204" pitchFamily="34" charset="0"/>
                          <a:cs typeface="Arial" panose="020B0604020202020204" pitchFamily="34" charset="0"/>
                        </a:rPr>
                        <a:t>Email: </a:t>
                      </a:r>
                      <a:r>
                        <a:rPr lang="en-SG" sz="1000" i="0" dirty="0">
                          <a:effectLst/>
                          <a:latin typeface="Arial" panose="020B0604020202020204" pitchFamily="34" charset="0"/>
                          <a:cs typeface="Arial" panose="020B0604020202020204" pitchFamily="34" charset="0"/>
                          <a:hlinkClick r:id="rId3"/>
                        </a:rPr>
                        <a:t>corrinem@humanresourcesonline.net</a:t>
                      </a:r>
                      <a:r>
                        <a:rPr lang="en-SG" sz="1000" i="0" dirty="0">
                          <a:effectLst/>
                          <a:latin typeface="Arial" panose="020B0604020202020204" pitchFamily="34" charset="0"/>
                          <a:cs typeface="Arial" panose="020B0604020202020204" pitchFamily="34" charset="0"/>
                        </a:rPr>
                        <a:t> </a:t>
                      </a:r>
                    </a:p>
                    <a:p>
                      <a:endParaRPr lang="en-SG" sz="1000" i="0" dirty="0">
                        <a:effectLst/>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22413911"/>
                  </a:ext>
                </a:extLst>
              </a:tr>
            </a:tbl>
          </a:graphicData>
        </a:graphic>
      </p:graphicFrame>
      <p:graphicFrame>
        <p:nvGraphicFramePr>
          <p:cNvPr id="13" name="Table 12">
            <a:extLst>
              <a:ext uri="{FF2B5EF4-FFF2-40B4-BE49-F238E27FC236}">
                <a16:creationId xmlns:a16="http://schemas.microsoft.com/office/drawing/2014/main" id="{B1EC853C-7711-5BC3-F9F4-AF8BE6E8162F}"/>
              </a:ext>
            </a:extLst>
          </p:cNvPr>
          <p:cNvGraphicFramePr>
            <a:graphicFrameLocks noGrp="1"/>
          </p:cNvGraphicFramePr>
          <p:nvPr/>
        </p:nvGraphicFramePr>
        <p:xfrm>
          <a:off x="4836173" y="1788140"/>
          <a:ext cx="4094113" cy="845820"/>
        </p:xfrm>
        <a:graphic>
          <a:graphicData uri="http://schemas.openxmlformats.org/drawingml/2006/table">
            <a:tbl>
              <a:tblPr firstRow="1" bandRow="1">
                <a:tableStyleId>{93296810-A885-4BE3-A3E7-6D5BEEA58F35}</a:tableStyleId>
              </a:tblPr>
              <a:tblGrid>
                <a:gridCol w="1304997">
                  <a:extLst>
                    <a:ext uri="{9D8B030D-6E8A-4147-A177-3AD203B41FA5}">
                      <a16:colId xmlns:a16="http://schemas.microsoft.com/office/drawing/2014/main" val="20000"/>
                    </a:ext>
                  </a:extLst>
                </a:gridCol>
                <a:gridCol w="2789116">
                  <a:extLst>
                    <a:ext uri="{9D8B030D-6E8A-4147-A177-3AD203B41FA5}">
                      <a16:colId xmlns:a16="http://schemas.microsoft.com/office/drawing/2014/main" val="20001"/>
                    </a:ext>
                  </a:extLst>
                </a:gridCol>
              </a:tblGrid>
              <a:tr h="274320">
                <a:tc>
                  <a:txBody>
                    <a:bodyPr/>
                    <a:lstStyle/>
                    <a:p>
                      <a:r>
                        <a:rPr lang="en-US" sz="1050" b="1" dirty="0">
                          <a:latin typeface="Arial" pitchFamily="34" charset="0"/>
                          <a:cs typeface="Arial" pitchFamily="34" charset="0"/>
                        </a:rPr>
                        <a:t>Name</a:t>
                      </a:r>
                      <a:endParaRPr lang="en-SG" sz="1050" b="1" dirty="0">
                        <a:latin typeface="Arial" pitchFamily="34" charset="0"/>
                        <a:cs typeface="Arial" pitchFamily="34" charset="0"/>
                      </a:endParaRPr>
                    </a:p>
                  </a:txBody>
                  <a:tcPr/>
                </a:tc>
                <a:tc>
                  <a:txBody>
                    <a:bodyPr/>
                    <a:lstStyle/>
                    <a:p>
                      <a:r>
                        <a:rPr lang="en-US" sz="1050" b="1" dirty="0">
                          <a:latin typeface="Arial" pitchFamily="34" charset="0"/>
                          <a:cs typeface="Arial" pitchFamily="34" charset="0"/>
                        </a:rPr>
                        <a:t>Email</a:t>
                      </a:r>
                      <a:r>
                        <a:rPr lang="en-US" sz="1050" b="1" baseline="0" dirty="0">
                          <a:latin typeface="Arial" pitchFamily="34" charset="0"/>
                          <a:cs typeface="Arial" pitchFamily="34" charset="0"/>
                        </a:rPr>
                        <a:t> add/Contact no </a:t>
                      </a:r>
                      <a:endParaRPr lang="en-SG" sz="1050" b="1" dirty="0">
                        <a:latin typeface="Arial" pitchFamily="34" charset="0"/>
                        <a:cs typeface="Arial" pitchFamily="34" charset="0"/>
                      </a:endParaRPr>
                    </a:p>
                  </a:txBody>
                  <a:tcPr/>
                </a:tc>
                <a:extLst>
                  <a:ext uri="{0D108BD9-81ED-4DB2-BD59-A6C34878D82A}">
                    <a16:rowId xmlns:a16="http://schemas.microsoft.com/office/drawing/2014/main" val="10000"/>
                  </a:ext>
                </a:extLst>
              </a:tr>
              <a:tr h="254285">
                <a:tc>
                  <a:txBody>
                    <a:bodyPr/>
                    <a:lstStyle/>
                    <a:p>
                      <a:r>
                        <a:rPr lang="en-US" sz="1050" b="1" dirty="0">
                          <a:latin typeface="Arial" pitchFamily="34" charset="0"/>
                          <a:cs typeface="Arial" pitchFamily="34" charset="0"/>
                        </a:rPr>
                        <a:t>Shan</a:t>
                      </a:r>
                      <a:r>
                        <a:rPr lang="en-US" sz="1050" b="1" baseline="0" dirty="0">
                          <a:latin typeface="Arial" pitchFamily="34" charset="0"/>
                          <a:cs typeface="Arial" pitchFamily="34" charset="0"/>
                        </a:rPr>
                        <a:t> </a:t>
                      </a:r>
                      <a:r>
                        <a:rPr lang="en-US" sz="1050" b="1" baseline="0" dirty="0" err="1">
                          <a:latin typeface="Arial" pitchFamily="34" charset="0"/>
                          <a:cs typeface="Arial" pitchFamily="34" charset="0"/>
                        </a:rPr>
                        <a:t>Ee</a:t>
                      </a:r>
                      <a:endParaRPr lang="en-US" sz="1050" b="1" baseline="0" dirty="0">
                        <a:latin typeface="Arial" pitchFamily="34" charset="0"/>
                        <a:cs typeface="Arial" pitchFamily="34" charset="0"/>
                      </a:endParaRPr>
                    </a:p>
                    <a:p>
                      <a:r>
                        <a:rPr lang="en-US" sz="1050" b="0" i="1" baseline="0" dirty="0">
                          <a:latin typeface="Arial" pitchFamily="34" charset="0"/>
                          <a:cs typeface="Arial" pitchFamily="34" charset="0"/>
                        </a:rPr>
                        <a:t>Senior Regional Event Producer </a:t>
                      </a:r>
                      <a:endParaRPr lang="en-SG" sz="1050" b="0" i="1" dirty="0">
                        <a:latin typeface="Arial" pitchFamily="34" charset="0"/>
                        <a:cs typeface="Arial" pitchFamily="34" charset="0"/>
                      </a:endParaRPr>
                    </a:p>
                  </a:txBody>
                  <a:tcPr/>
                </a:tc>
                <a:tc>
                  <a:txBody>
                    <a:bodyPr/>
                    <a:lstStyle/>
                    <a:p>
                      <a:r>
                        <a:rPr lang="en-US" sz="1050" dirty="0">
                          <a:latin typeface="Arial" pitchFamily="34" charset="0"/>
                          <a:cs typeface="Arial" pitchFamily="34" charset="0"/>
                          <a:hlinkClick r:id="rId4"/>
                        </a:rPr>
                        <a:t>shanee@humanresourcesonline.net</a:t>
                      </a:r>
                      <a:endParaRPr lang="en-US" sz="1050" baseline="0" dirty="0">
                        <a:latin typeface="Arial" pitchFamily="34" charset="0"/>
                        <a:cs typeface="Arial" pitchFamily="34" charset="0"/>
                      </a:endParaRPr>
                    </a:p>
                    <a:p>
                      <a:r>
                        <a:rPr lang="en-US" sz="1050" baseline="0" dirty="0">
                          <a:latin typeface="Arial" pitchFamily="34" charset="0"/>
                          <a:cs typeface="Arial" pitchFamily="34" charset="0"/>
                        </a:rPr>
                        <a:t>Office: +65 6423 0329 </a:t>
                      </a:r>
                    </a:p>
                    <a:p>
                      <a:r>
                        <a:rPr lang="en-US" sz="1050" b="0" i="0" kern="1200" dirty="0">
                          <a:solidFill>
                            <a:schemeClr val="dk1"/>
                          </a:solidFill>
                          <a:latin typeface="Arial" pitchFamily="34" charset="0"/>
                          <a:ea typeface="+mn-ea"/>
                          <a:cs typeface="Arial" pitchFamily="34" charset="0"/>
                        </a:rPr>
                        <a:t>Mobile: +65 9322 0432</a:t>
                      </a:r>
                      <a:endParaRPr lang="en-SG" sz="1050" dirty="0">
                        <a:latin typeface="Arial" pitchFamily="34" charset="0"/>
                        <a:cs typeface="Arial" pitchFamily="34" charset="0"/>
                      </a:endParaRPr>
                    </a:p>
                  </a:txBody>
                  <a:tcPr/>
                </a:tc>
                <a:extLst>
                  <a:ext uri="{0D108BD9-81ED-4DB2-BD59-A6C34878D82A}">
                    <a16:rowId xmlns:a16="http://schemas.microsoft.com/office/drawing/2014/main" val="10001"/>
                  </a:ext>
                </a:extLst>
              </a:tr>
            </a:tbl>
          </a:graphicData>
        </a:graphic>
      </p:graphicFrame>
      <p:sp>
        <p:nvSpPr>
          <p:cNvPr id="14" name="TextBox 13">
            <a:extLst>
              <a:ext uri="{FF2B5EF4-FFF2-40B4-BE49-F238E27FC236}">
                <a16:creationId xmlns:a16="http://schemas.microsoft.com/office/drawing/2014/main" id="{D92701A6-6B0B-1058-061A-213EC4C60733}"/>
              </a:ext>
            </a:extLst>
          </p:cNvPr>
          <p:cNvSpPr txBox="1"/>
          <p:nvPr/>
        </p:nvSpPr>
        <p:spPr>
          <a:xfrm>
            <a:off x="4724970" y="2493937"/>
            <a:ext cx="4648200" cy="1661989"/>
          </a:xfrm>
          <a:prstGeom prst="rect">
            <a:avLst/>
          </a:prstGeom>
          <a:noFill/>
        </p:spPr>
        <p:txBody>
          <a:bodyPr wrap="square" lIns="91435" tIns="45718" rIns="91435" bIns="45718" rtlCol="0">
            <a:spAutoFit/>
          </a:bodyPr>
          <a:lstStyle/>
          <a:p>
            <a:pPr algn="just"/>
            <a:r>
              <a:rPr lang="en-US" sz="1400" b="1" u="sng" dirty="0">
                <a:solidFill>
                  <a:schemeClr val="accent6">
                    <a:lumMod val="75000"/>
                  </a:schemeClr>
                </a:solidFill>
                <a:latin typeface="Arial" pitchFamily="34" charset="0"/>
                <a:cs typeface="Arial" pitchFamily="34" charset="0"/>
              </a:rPr>
              <a:t> </a:t>
            </a:r>
          </a:p>
          <a:p>
            <a:pPr algn="just"/>
            <a:r>
              <a:rPr lang="en-US" sz="1100" b="1" dirty="0">
                <a:solidFill>
                  <a:schemeClr val="accent6">
                    <a:lumMod val="75000"/>
                  </a:schemeClr>
                </a:solidFill>
                <a:latin typeface="Arial" pitchFamily="34" charset="0"/>
                <a:cs typeface="Arial" pitchFamily="34" charset="0"/>
              </a:rPr>
              <a:t>Sponsorship opportunities </a:t>
            </a:r>
            <a:endParaRPr lang="en-US" sz="1100" b="1" u="sng" dirty="0">
              <a:solidFill>
                <a:schemeClr val="accent6">
                  <a:lumMod val="75000"/>
                </a:schemeClr>
              </a:solidFill>
              <a:latin typeface="Arial" pitchFamily="34" charset="0"/>
              <a:cs typeface="Arial" pitchFamily="34" charset="0"/>
            </a:endParaRPr>
          </a:p>
          <a:p>
            <a:pPr algn="just"/>
            <a:endParaRPr lang="en-US" sz="1100" b="1" dirty="0">
              <a:solidFill>
                <a:schemeClr val="accent6">
                  <a:lumMod val="75000"/>
                </a:schemeClr>
              </a:solidFill>
              <a:latin typeface="Arial" pitchFamily="34" charset="0"/>
              <a:cs typeface="Arial" pitchFamily="34" charset="0"/>
            </a:endParaRPr>
          </a:p>
          <a:p>
            <a:pPr algn="just"/>
            <a:endParaRPr lang="en-SG" sz="1100" b="1" u="sng" dirty="0">
              <a:solidFill>
                <a:schemeClr val="accent6">
                  <a:lumMod val="75000"/>
                </a:schemeClr>
              </a:solidFill>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endParaRPr lang="en-US" sz="1100" dirty="0">
              <a:latin typeface="Arial" pitchFamily="34" charset="0"/>
              <a:cs typeface="Arial" pitchFamily="34" charset="0"/>
            </a:endParaRPr>
          </a:p>
          <a:p>
            <a:pPr algn="just"/>
            <a:endParaRPr lang="en-US" sz="1100" dirty="0">
              <a:solidFill>
                <a:schemeClr val="tx1">
                  <a:lumMod val="65000"/>
                  <a:lumOff val="35000"/>
                </a:schemeClr>
              </a:solidFill>
              <a:latin typeface="Arial" pitchFamily="34" charset="0"/>
              <a:cs typeface="Arial" pitchFamily="34" charset="0"/>
            </a:endParaRPr>
          </a:p>
        </p:txBody>
      </p:sp>
      <p:graphicFrame>
        <p:nvGraphicFramePr>
          <p:cNvPr id="15" name="Table 14">
            <a:extLst>
              <a:ext uri="{FF2B5EF4-FFF2-40B4-BE49-F238E27FC236}">
                <a16:creationId xmlns:a16="http://schemas.microsoft.com/office/drawing/2014/main" id="{306EAD59-5579-DBFD-9E4A-F6682350076B}"/>
              </a:ext>
            </a:extLst>
          </p:cNvPr>
          <p:cNvGraphicFramePr>
            <a:graphicFrameLocks noGrp="1"/>
          </p:cNvGraphicFramePr>
          <p:nvPr/>
        </p:nvGraphicFramePr>
        <p:xfrm>
          <a:off x="4832860" y="3019717"/>
          <a:ext cx="4094113" cy="640080"/>
        </p:xfrm>
        <a:graphic>
          <a:graphicData uri="http://schemas.openxmlformats.org/drawingml/2006/table">
            <a:tbl>
              <a:tblPr firstRow="1" bandRow="1">
                <a:tableStyleId>{93296810-A885-4BE3-A3E7-6D5BEEA58F35}</a:tableStyleId>
              </a:tblPr>
              <a:tblGrid>
                <a:gridCol w="4094113">
                  <a:extLst>
                    <a:ext uri="{9D8B030D-6E8A-4147-A177-3AD203B41FA5}">
                      <a16:colId xmlns:a16="http://schemas.microsoft.com/office/drawing/2014/main" val="20001"/>
                    </a:ext>
                  </a:extLst>
                </a:gridCol>
              </a:tblGrid>
              <a:tr h="240158">
                <a:tc>
                  <a:txBody>
                    <a:bodyPr/>
                    <a:lstStyle/>
                    <a:p>
                      <a:r>
                        <a:rPr lang="en-US" sz="1000" b="1" dirty="0">
                          <a:latin typeface="Arial" pitchFamily="34" charset="0"/>
                          <a:cs typeface="Arial" pitchFamily="34" charset="0"/>
                        </a:rPr>
                        <a:t>Email</a:t>
                      </a:r>
                      <a:r>
                        <a:rPr lang="en-US" sz="1000" b="1" baseline="0" dirty="0">
                          <a:latin typeface="Arial" pitchFamily="34" charset="0"/>
                          <a:cs typeface="Arial" pitchFamily="34" charset="0"/>
                        </a:rPr>
                        <a:t> add/Contact no </a:t>
                      </a:r>
                      <a:endParaRPr lang="en-SG" sz="1000" b="1" dirty="0">
                        <a:latin typeface="Arial" pitchFamily="34" charset="0"/>
                        <a:cs typeface="Arial" pitchFamily="34" charset="0"/>
                      </a:endParaRPr>
                    </a:p>
                  </a:txBody>
                  <a:tcPr/>
                </a:tc>
                <a:extLst>
                  <a:ext uri="{0D108BD9-81ED-4DB2-BD59-A6C34878D82A}">
                    <a16:rowId xmlns:a16="http://schemas.microsoft.com/office/drawing/2014/main" val="10000"/>
                  </a:ext>
                </a:extLst>
              </a:tr>
              <a:tr h="254285">
                <a:tc>
                  <a:txBody>
                    <a:bodyPr/>
                    <a:lstStyle/>
                    <a:p>
                      <a:r>
                        <a:rPr lang="en-US" sz="1000" kern="1200" dirty="0">
                          <a:solidFill>
                            <a:schemeClr val="dk1"/>
                          </a:solidFill>
                          <a:effectLst/>
                          <a:latin typeface="Arial" panose="020B0604020202020204" pitchFamily="34" charset="0"/>
                          <a:ea typeface="+mn-ea"/>
                          <a:cs typeface="Arial" panose="020B0604020202020204" pitchFamily="34" charset="0"/>
                        </a:rPr>
                        <a:t>For bespoke sponsorship packages please contact our Sales Team at </a:t>
                      </a:r>
                      <a:r>
                        <a:rPr lang="en-US" sz="1000" u="sng" kern="1200" dirty="0">
                          <a:solidFill>
                            <a:schemeClr val="dk1"/>
                          </a:solidFill>
                          <a:effectLst/>
                          <a:latin typeface="Arial" panose="020B0604020202020204" pitchFamily="34" charset="0"/>
                          <a:ea typeface="+mn-ea"/>
                          <a:cs typeface="Arial" panose="020B0604020202020204" pitchFamily="34" charset="0"/>
                          <a:hlinkClick r:id="rId5"/>
                        </a:rPr>
                        <a:t>sales@humanresourcesonline.net</a:t>
                      </a:r>
                      <a:endParaRPr lang="en-US" sz="100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001"/>
                  </a:ext>
                </a:extLst>
              </a:tr>
            </a:tbl>
          </a:graphicData>
        </a:graphic>
      </p:graphicFrame>
      <p:sp>
        <p:nvSpPr>
          <p:cNvPr id="16" name="TextBox 15">
            <a:extLst>
              <a:ext uri="{FF2B5EF4-FFF2-40B4-BE49-F238E27FC236}">
                <a16:creationId xmlns:a16="http://schemas.microsoft.com/office/drawing/2014/main" id="{47CBC0E6-AD96-1E1E-2543-35CC5443284A}"/>
              </a:ext>
            </a:extLst>
          </p:cNvPr>
          <p:cNvSpPr txBox="1"/>
          <p:nvPr/>
        </p:nvSpPr>
        <p:spPr>
          <a:xfrm>
            <a:off x="4716016" y="1467209"/>
            <a:ext cx="4688802" cy="261610"/>
          </a:xfrm>
          <a:prstGeom prst="rect">
            <a:avLst/>
          </a:prstGeom>
          <a:noFill/>
        </p:spPr>
        <p:txBody>
          <a:bodyPr wrap="square">
            <a:spAutoFit/>
          </a:bodyPr>
          <a:lstStyle/>
          <a:p>
            <a:pPr algn="just"/>
            <a:r>
              <a:rPr lang="en-US" sz="1100" b="1" dirty="0">
                <a:solidFill>
                  <a:schemeClr val="accent6">
                    <a:lumMod val="75000"/>
                  </a:schemeClr>
                </a:solidFill>
                <a:latin typeface="Arial" pitchFamily="34" charset="0"/>
                <a:cs typeface="Arial" pitchFamily="34" charset="0"/>
              </a:rPr>
              <a:t>Judging opportunities </a:t>
            </a:r>
          </a:p>
        </p:txBody>
      </p:sp>
    </p:spTree>
    <p:extLst>
      <p:ext uri="{BB962C8B-B14F-4D97-AF65-F5344CB8AC3E}">
        <p14:creationId xmlns:p14="http://schemas.microsoft.com/office/powerpoint/2010/main" val="5858725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3870</TotalTime>
  <Words>540</Words>
  <Application>Microsoft Office PowerPoint</Application>
  <PresentationFormat>On-screen Show (16:9)</PresentationFormat>
  <Paragraphs>124</Paragraphs>
  <Slides>8</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Light House</cp:lastModifiedBy>
  <cp:revision>533</cp:revision>
  <dcterms:created xsi:type="dcterms:W3CDTF">2006-08-16T00:00:00Z</dcterms:created>
  <dcterms:modified xsi:type="dcterms:W3CDTF">2023-04-10T08:07:39Z</dcterms:modified>
</cp:coreProperties>
</file>