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9" r:id="rId4"/>
    <p:sldId id="262" r:id="rId5"/>
    <p:sldId id="263" r:id="rId6"/>
    <p:sldId id="286" r:id="rId7"/>
    <p:sldId id="287" r:id="rId8"/>
    <p:sldId id="288" r:id="rId9"/>
    <p:sldId id="285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32"/>
    <p:restoredTop sz="94684"/>
  </p:normalViewPr>
  <p:slideViewPr>
    <p:cSldViewPr>
      <p:cViewPr varScale="1">
        <p:scale>
          <a:sx n="143" d="100"/>
          <a:sy n="143" d="100"/>
        </p:scale>
        <p:origin x="228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B4EE3-ECEA-C242-845D-2BC1C3F9E94E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B98A9-6A52-9349-91A7-D6CDA629B3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48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B98A9-6A52-9349-91A7-D6CDA629B33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corrinem@humanresourcesonline.net" TargetMode="External"/><Relationship Id="rId2" Type="http://schemas.openxmlformats.org/officeDocument/2006/relationships/hyperlink" Target="mailto:adrianr@humanresourcesonline.ne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ales@humanresourcesonline.net" TargetMode="External"/><Relationship Id="rId4" Type="http://schemas.openxmlformats.org/officeDocument/2006/relationships/hyperlink" Target="mailto:shanee@humanresourcesonline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idx="4294967295"/>
          </p:nvPr>
        </p:nvSpPr>
        <p:spPr>
          <a:xfrm>
            <a:off x="5004048" y="3723878"/>
            <a:ext cx="1944216" cy="347463"/>
          </a:xfrm>
        </p:spPr>
        <p:txBody>
          <a:bodyPr>
            <a:noAutofit/>
          </a:bodyPr>
          <a:lstStyle/>
          <a:p>
            <a:r>
              <a:rPr lang="en-US" altLang="zh-TW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Award Entry Form (Talent)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8E1AC5D-8162-43BE-677C-A9A19B60939C}"/>
              </a:ext>
            </a:extLst>
          </p:cNvPr>
          <p:cNvSpPr txBox="1"/>
          <p:nvPr/>
        </p:nvSpPr>
        <p:spPr>
          <a:xfrm>
            <a:off x="69485" y="1161572"/>
            <a:ext cx="4779640" cy="373178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900" b="1" u="sng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Entry form - Talent</a:t>
            </a:r>
          </a:p>
          <a:p>
            <a:r>
              <a:rPr lang="en-US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Here are some guiding pointers that judges will be looking out for. Please ensure your entry answers the points below for the various sections:</a:t>
            </a:r>
          </a:p>
          <a:p>
            <a:endParaRPr lang="en-US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1. </a:t>
            </a:r>
            <a:r>
              <a:rPr lang="en-US" sz="9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Vision and Goals 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– </a:t>
            </a:r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is the background of your nominee?  His/her vision for HR in the organisation?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did your nominee set out to achieve 12 months ago?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Detail attributes this individual possesses that benefit the business.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List your nominee’s innovative approach to people management.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would colleagues describe this individual? What are some personal attributes?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innovative and/or new changes implemented and/or challenged by the nominee? What is the expected business ROI from the changes incorporated?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include some testimonials from peers/senior management/clients.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</a:p>
          <a:p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2. </a:t>
            </a:r>
            <a:r>
              <a:rPr lang="en-US" sz="9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Implementation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initiatives/programmes led by this individual from his/her managerial leadership?</a:t>
            </a:r>
            <a:r>
              <a:rPr lang="en-SG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 </a:t>
            </a: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your nominee decide on the particular strategy?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business problem(s) is your nominee trying to address?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Demonstrates why the strategy was implemented and its impact.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challenges did your nominee encounter and how did s/he solve them?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explain in greater detail a situation in which this individual stepped up.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is this nominee’s implementation different or unique?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the individual get the buy-in from the respective stakeholders?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SG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20B168-303B-06AD-BE7A-0CA42922D47A}"/>
              </a:ext>
            </a:extLst>
          </p:cNvPr>
          <p:cNvSpPr txBox="1"/>
          <p:nvPr/>
        </p:nvSpPr>
        <p:spPr>
          <a:xfrm>
            <a:off x="4774646" y="1161572"/>
            <a:ext cx="4283968" cy="3970314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3. </a:t>
            </a:r>
            <a:r>
              <a:rPr lang="en-US" sz="9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Impact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HR metrics did your nominee achieve?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How did your nominee contribute to your organisation’s commercial/business goals?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was the feedback from stakeholders (employees, line management, top management) post implementation?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Please list the primary and secondary impact.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Evidence of success: How has the idea/strategy strengthened the organisation? Please use metrics, anecdotes and case studies.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Judges will consider feedback from stakeholders.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US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4. </a:t>
            </a:r>
            <a:r>
              <a:rPr lang="en-US" sz="900" b="1" u="sng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Future Plans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 – </a:t>
            </a:r>
            <a:r>
              <a:rPr lang="en-US" sz="900" b="1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25% </a:t>
            </a:r>
            <a:r>
              <a:rPr lang="en-US" sz="900" b="1" dirty="0">
                <a:latin typeface="Arial" pitchFamily="34" charset="0"/>
                <a:cs typeface="Arial" pitchFamily="34" charset="0"/>
              </a:rPr>
              <a:t>(500 max. words)</a:t>
            </a:r>
          </a:p>
          <a:p>
            <a:endParaRPr lang="en-US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objectives does your nominee plan to pursue next?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Has your nominee’s performance affected the way your organisation approaches HR policy changes?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else can be done differently to further improve?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other support areas your nominee could benefit from in the future?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are some room for areas of improvement? 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AU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What has your nominee’s performance taught your team about what else is achievable?</a:t>
            </a:r>
            <a:endParaRPr lang="en-SG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US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r>
              <a:rPr lang="en-US" sz="900" dirty="0">
                <a:latin typeface="Arial" panose="020B0604020202020204" pitchFamily="34" charset="0"/>
                <a:ea typeface="Helvetica Neue" panose="02000503000000020004" pitchFamily="2" charset="0"/>
                <a:cs typeface="Arial" panose="020B0604020202020204" pitchFamily="34" charset="0"/>
              </a:rPr>
              <a:t>Your entry could focus on an existing or a  new initiative, programme, campaign, project, etc. </a:t>
            </a:r>
          </a:p>
          <a:p>
            <a:endParaRPr lang="en-US" sz="900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  <a:p>
            <a:endParaRPr lang="en-SG" sz="900" b="1" dirty="0">
              <a:latin typeface="Arial" panose="020B0604020202020204" pitchFamily="34" charset="0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455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34397" y="4239293"/>
            <a:ext cx="3048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107504" y="1235620"/>
            <a:ext cx="4953000" cy="30777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952" y="1667668"/>
            <a:ext cx="4392488" cy="1384995"/>
          </a:xfrm>
          <a:prstGeom prst="rect">
            <a:avLst/>
          </a:prstGeom>
          <a:noFill/>
          <a:ln w="317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05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Please provide the following information: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Name: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Name of Candidate (Full Name / Direct Line / Mobile):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cs typeface="Arial" panose="020B0604020202020204" pitchFamily="34" charset="0"/>
              </a:rPr>
              <a:t>Designation: </a:t>
            </a:r>
          </a:p>
          <a:p>
            <a:pPr marL="457200" indent="-457200">
              <a:defRPr/>
            </a:pPr>
            <a:r>
              <a:rPr lang="en-GB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Country: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Name of Category: </a:t>
            </a:r>
            <a:r>
              <a:rPr lang="en-US" altLang="zh-TW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Leader of the Year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Company Website URL: </a:t>
            </a:r>
          </a:p>
          <a:p>
            <a:pPr marL="457200" indent="-457200">
              <a:defRPr/>
            </a:pPr>
            <a:r>
              <a:rPr lang="en-US" altLang="zh-TW" sz="105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Email </a:t>
            </a:r>
            <a:r>
              <a:rPr lang="en-US" altLang="zh-TW" sz="900" i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(generic, e.g. subscriptions@marketing-interactive.com): </a:t>
            </a:r>
            <a:endParaRPr lang="en-US" altLang="zh-TW" sz="1050" i="1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33193" y="1302462"/>
            <a:ext cx="4069686" cy="2736305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Please paste your </a:t>
            </a:r>
            <a:r>
              <a:rPr lang="en-US" altLang="zh-TW" sz="1400" dirty="0" err="1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r>
              <a:rPr lang="en-US" altLang="zh-TW" sz="1400" dirty="0">
                <a:latin typeface="Arial" panose="020B0604020202020204" pitchFamily="34" charset="0"/>
                <a:cs typeface="Arial" panose="020B0604020202020204" pitchFamily="34" charset="0"/>
              </a:rPr>
              <a:t>/brand logo here</a:t>
            </a:r>
            <a:br>
              <a:rPr kumimoji="0" lang="en-US" altLang="zh-TW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kumimoji="0" lang="zh-TW" altLang="en-US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-4142" y="4105609"/>
            <a:ext cx="8907021" cy="65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900" dirty="0">
                <a:latin typeface="+mj-lt"/>
                <a:cs typeface="Arial" panose="020B0604020202020204" pitchFamily="34" charset="0"/>
              </a:rPr>
              <a:t>NOTE: </a:t>
            </a:r>
            <a:br>
              <a:rPr lang="en-US" altLang="zh-TW" sz="900" dirty="0">
                <a:latin typeface="+mj-lt"/>
                <a:cs typeface="Arial" panose="020B0604020202020204" pitchFamily="34" charset="0"/>
              </a:rPr>
            </a:br>
            <a:r>
              <a:rPr lang="en-US" altLang="zh-TW" sz="900" dirty="0">
                <a:latin typeface="+mj-lt"/>
                <a:cs typeface="Arial" panose="020B0604020202020204" pitchFamily="34" charset="0"/>
              </a:rPr>
              <a:t>Any specific information or content intended for judging purposes only must be clearly indicated in </a:t>
            </a:r>
            <a:r>
              <a:rPr lang="en-US" altLang="zh-TW" sz="900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Red</a:t>
            </a:r>
            <a:r>
              <a:rPr lang="en-US" altLang="zh-TW" sz="900" dirty="0">
                <a:latin typeface="+mj-lt"/>
                <a:cs typeface="Arial" panose="020B0604020202020204" pitchFamily="34" charset="0"/>
              </a:rPr>
              <a:t>, or highlighted in </a:t>
            </a:r>
            <a:r>
              <a:rPr lang="en-US" altLang="zh-TW" sz="9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Red.</a:t>
            </a:r>
            <a:r>
              <a:rPr lang="en-US" altLang="zh-TW" sz="900" dirty="0">
                <a:latin typeface="+mj-lt"/>
                <a:cs typeface="Arial" panose="020B0604020202020204" pitchFamily="34" charset="0"/>
              </a:rPr>
              <a:t> </a:t>
            </a:r>
            <a:br>
              <a:rPr lang="en-US" altLang="zh-TW" sz="900" dirty="0">
                <a:latin typeface="+mj-lt"/>
                <a:cs typeface="Arial" panose="020B0604020202020204" pitchFamily="34" charset="0"/>
              </a:rPr>
            </a:br>
            <a:r>
              <a:rPr lang="en-US" altLang="zh-TW" sz="900" dirty="0">
                <a:latin typeface="+mj-lt"/>
                <a:cs typeface="Arial" panose="020B0604020202020204" pitchFamily="34" charset="0"/>
              </a:rPr>
              <a:t>Marks may be deducted if  the entry submission exceeds the maximum word count.</a:t>
            </a:r>
          </a:p>
          <a:p>
            <a:pPr lvl="0">
              <a:lnSpc>
                <a:spcPts val="1100"/>
              </a:lnSpc>
            </a:pPr>
            <a:r>
              <a:rPr lang="en-AU" sz="900" dirty="0">
                <a:latin typeface="+mj-lt"/>
                <a:cs typeface="Arial" panose="020B0604020202020204" pitchFamily="34" charset="0"/>
              </a:rPr>
              <a:t>*Please take note that we will omit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Inc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, Corporation,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Pte.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 Ltd, PT,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Berhad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,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Sdn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.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Bhd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 and </a:t>
            </a:r>
            <a:r>
              <a:rPr lang="en-AU" sz="900" dirty="0" err="1">
                <a:latin typeface="+mj-lt"/>
                <a:cs typeface="Arial" panose="020B0604020202020204" pitchFamily="34" charset="0"/>
              </a:rPr>
              <a:t>etc</a:t>
            </a:r>
            <a:r>
              <a:rPr lang="en-AU" sz="900" dirty="0">
                <a:latin typeface="+mj-lt"/>
                <a:cs typeface="Arial" panose="020B0604020202020204" pitchFamily="34" charset="0"/>
              </a:rPr>
              <a:t> in order to follow our editorial design guidelines in all marketing collaterals including trophy.</a:t>
            </a:r>
            <a:endParaRPr lang="en-US" sz="9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593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DE30B24-DCB0-7242-BA2F-D9A7FD9A4B11}"/>
              </a:ext>
            </a:extLst>
          </p:cNvPr>
          <p:cNvSpPr txBox="1"/>
          <p:nvPr/>
        </p:nvSpPr>
        <p:spPr>
          <a:xfrm>
            <a:off x="451032" y="1139236"/>
            <a:ext cx="4876800" cy="338550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SG" sz="16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Entry Details (cont.) </a:t>
            </a:r>
            <a:endParaRPr lang="en-SG" sz="12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491630"/>
            <a:ext cx="8136904" cy="286232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zh-TW" sz="1100" b="1" dirty="0">
                <a:latin typeface="Arial" panose="020B0604020202020204" pitchFamily="34" charset="0"/>
                <a:cs typeface="Arial" panose="020B0604020202020204" pitchFamily="34" charset="0"/>
              </a:rPr>
              <a:t>Please provide a max. 300 word company description: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88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2877" y="1491630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72877" y="1215662"/>
            <a:ext cx="62593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1: Vision and Goals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208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2877" y="1491630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1620" y="1223167"/>
            <a:ext cx="69078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2: Implementation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881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2877" y="1491630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7522" y="1245409"/>
            <a:ext cx="57556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3: Impact (25%)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719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2877" y="1491630"/>
            <a:ext cx="8136904" cy="313932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72877" y="1223167"/>
            <a:ext cx="59717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1000" b="1" dirty="0">
                <a:latin typeface="Arial" panose="020B0604020202020204" pitchFamily="34" charset="0"/>
                <a:cs typeface="Arial" panose="020B0604020202020204" pitchFamily="34" charset="0"/>
              </a:rPr>
              <a:t>Section 4: Future Plans – 25% (Max. 500 words)</a:t>
            </a:r>
            <a:endParaRPr lang="zh-TW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803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7A942DB-6FC2-885A-6CA9-7D46B84E6908}"/>
              </a:ext>
            </a:extLst>
          </p:cNvPr>
          <p:cNvSpPr txBox="1"/>
          <p:nvPr/>
        </p:nvSpPr>
        <p:spPr>
          <a:xfrm>
            <a:off x="97813" y="1088050"/>
            <a:ext cx="4495800" cy="3524038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Contact us </a:t>
            </a: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Registration </a:t>
            </a: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0424902-37CA-F5D9-6D88-C7CDF8695C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677472"/>
              </p:ext>
            </p:extLst>
          </p:nvPr>
        </p:nvGraphicFramePr>
        <p:xfrm>
          <a:off x="179512" y="1779662"/>
          <a:ext cx="4446110" cy="1645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1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253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Adrian Ray</a:t>
                      </a:r>
                    </a:p>
                    <a:p>
                      <a:r>
                        <a:rPr lang="en-US" sz="1000" b="0" i="1" dirty="0">
                          <a:latin typeface="Arial" pitchFamily="34" charset="0"/>
                          <a:cs typeface="Arial" pitchFamily="34" charset="0"/>
                        </a:rPr>
                        <a:t>Senior Regional Project Manager</a:t>
                      </a:r>
                      <a:endParaRPr lang="en-US" sz="1000" b="1" i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en-US" sz="10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Tel: </a:t>
                      </a:r>
                      <a:r>
                        <a:rPr lang="en-US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+65 6692 9031 Ext 812</a:t>
                      </a:r>
                    </a:p>
                    <a:p>
                      <a:r>
                        <a:rPr lang="en-SG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Mobile: </a:t>
                      </a:r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+63 9975330853</a:t>
                      </a:r>
                      <a:br>
                        <a:rPr lang="en-US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Email: </a:t>
                      </a:r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2"/>
                        </a:rPr>
                        <a:t>adrianr@humanresourcesonline.net</a:t>
                      </a:r>
                      <a:endParaRPr lang="en-SG" sz="1000" i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770">
                <a:tc>
                  <a:txBody>
                    <a:bodyPr/>
                    <a:lstStyle/>
                    <a:p>
                      <a:r>
                        <a:rPr lang="en-SG" sz="1000" b="1" dirty="0">
                          <a:latin typeface="Arial" pitchFamily="34" charset="0"/>
                          <a:cs typeface="Arial" pitchFamily="34" charset="0"/>
                        </a:rPr>
                        <a:t>Corrine </a:t>
                      </a:r>
                      <a:r>
                        <a:rPr lang="en-SG" sz="1000" b="1" dirty="0" err="1">
                          <a:latin typeface="Arial" pitchFamily="34" charset="0"/>
                          <a:cs typeface="Arial" pitchFamily="34" charset="0"/>
                        </a:rPr>
                        <a:t>Magtanong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SG" sz="10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Regional Project Manager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Tel: +65 6692 9031 Ext 820</a:t>
                      </a:r>
                      <a:endParaRPr lang="en-SG" sz="1000" i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Mobile: +63 9175785524</a:t>
                      </a:r>
                      <a:endParaRPr lang="en-SG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Email: </a:t>
                      </a:r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hlinkClick r:id="rId3"/>
                        </a:rPr>
                        <a:t>corrinem@humanresourcesonline.net</a:t>
                      </a:r>
                      <a:r>
                        <a:rPr lang="en-SG" sz="1000" i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endParaRPr lang="en-SG" sz="1000" i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413911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1EC853C-7711-5BC3-F9F4-AF8BE6E816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970571"/>
              </p:ext>
            </p:extLst>
          </p:nvPr>
        </p:nvGraphicFramePr>
        <p:xfrm>
          <a:off x="4836173" y="1788140"/>
          <a:ext cx="4094113" cy="8458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04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89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en-SG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5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050" b="1" dirty="0">
                          <a:latin typeface="Arial" pitchFamily="34" charset="0"/>
                          <a:cs typeface="Arial" pitchFamily="34" charset="0"/>
                        </a:rPr>
                        <a:t>Shan</a:t>
                      </a:r>
                      <a:r>
                        <a:rPr lang="en-US" sz="1050" b="1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050" b="1" baseline="0" dirty="0" err="1">
                          <a:latin typeface="Arial" pitchFamily="34" charset="0"/>
                          <a:cs typeface="Arial" pitchFamily="34" charset="0"/>
                        </a:rPr>
                        <a:t>Ee</a:t>
                      </a:r>
                      <a:endParaRPr lang="en-US" sz="1050" b="1" baseline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1050" b="0" i="1" baseline="0" dirty="0">
                          <a:latin typeface="Arial" pitchFamily="34" charset="0"/>
                          <a:cs typeface="Arial" pitchFamily="34" charset="0"/>
                        </a:rPr>
                        <a:t>Senior Regional Event Producer </a:t>
                      </a:r>
                      <a:endParaRPr lang="en-SG" sz="105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latin typeface="Arial" pitchFamily="34" charset="0"/>
                          <a:cs typeface="Arial" pitchFamily="34" charset="0"/>
                          <a:hlinkClick r:id="rId4"/>
                        </a:rPr>
                        <a:t>shanee@humanresourcesonline.net</a:t>
                      </a:r>
                      <a:endParaRPr lang="en-US" sz="1050" baseline="0" dirty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en-US" sz="1050" baseline="0" dirty="0">
                          <a:latin typeface="Arial" pitchFamily="34" charset="0"/>
                          <a:cs typeface="Arial" pitchFamily="34" charset="0"/>
                        </a:rPr>
                        <a:t>Office: +65 6423 0329 </a:t>
                      </a:r>
                    </a:p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Mobile: +65 9322 0432</a:t>
                      </a:r>
                      <a:endParaRPr lang="en-SG" sz="105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92701A6-6B0B-1058-061A-213EC4C60733}"/>
              </a:ext>
            </a:extLst>
          </p:cNvPr>
          <p:cNvSpPr txBox="1"/>
          <p:nvPr/>
        </p:nvSpPr>
        <p:spPr>
          <a:xfrm>
            <a:off x="4724970" y="2493937"/>
            <a:ext cx="4648200" cy="1661989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just"/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Sponsorship opportunities </a:t>
            </a:r>
            <a:endParaRPr lang="en-US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SG" sz="1100" b="1" u="sng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306EAD59-5579-DBFD-9E4A-F66823500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535326"/>
              </p:ext>
            </p:extLst>
          </p:nvPr>
        </p:nvGraphicFramePr>
        <p:xfrm>
          <a:off x="4832860" y="3019717"/>
          <a:ext cx="4094113" cy="6400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94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015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Arial" pitchFamily="34" charset="0"/>
                          <a:cs typeface="Arial" pitchFamily="34" charset="0"/>
                        </a:rPr>
                        <a:t>Email</a:t>
                      </a:r>
                      <a:r>
                        <a:rPr lang="en-US" sz="1000" b="1" baseline="0" dirty="0">
                          <a:latin typeface="Arial" pitchFamily="34" charset="0"/>
                          <a:cs typeface="Arial" pitchFamily="34" charset="0"/>
                        </a:rPr>
                        <a:t> add/Contact no </a:t>
                      </a:r>
                      <a:endParaRPr lang="en-SG" sz="1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285">
                <a:tc>
                  <a:txBody>
                    <a:bodyPr/>
                    <a:lstStyle/>
                    <a:p>
                      <a:r>
                        <a:rPr lang="en-US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bespoke sponsorship packages please contact our Sales Team at </a:t>
                      </a:r>
                      <a:r>
                        <a:rPr lang="en-US" sz="1000" u="sng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hlinkClick r:id="rId5"/>
                        </a:rPr>
                        <a:t>sales@humanresourcesonline.net</a:t>
                      </a: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47CBC0E6-AD96-1E1E-2543-35CC5443284A}"/>
              </a:ext>
            </a:extLst>
          </p:cNvPr>
          <p:cNvSpPr txBox="1"/>
          <p:nvPr/>
        </p:nvSpPr>
        <p:spPr>
          <a:xfrm>
            <a:off x="4716016" y="1467209"/>
            <a:ext cx="46888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1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Judging opportunities </a:t>
            </a:r>
          </a:p>
        </p:txBody>
      </p:sp>
    </p:spTree>
    <p:extLst>
      <p:ext uri="{BB962C8B-B14F-4D97-AF65-F5344CB8AC3E}">
        <p14:creationId xmlns:p14="http://schemas.microsoft.com/office/powerpoint/2010/main" val="1858999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3881</TotalTime>
  <Words>792</Words>
  <Application>Microsoft Office PowerPoint</Application>
  <PresentationFormat>On-screen Show (16:9)</PresentationFormat>
  <Paragraphs>151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Award Entry Form (Talent)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Booney Tay</dc:creator>
  <cp:lastModifiedBy>Light House</cp:lastModifiedBy>
  <cp:revision>551</cp:revision>
  <dcterms:created xsi:type="dcterms:W3CDTF">2006-08-16T00:00:00Z</dcterms:created>
  <dcterms:modified xsi:type="dcterms:W3CDTF">2023-04-10T07:55:56Z</dcterms:modified>
</cp:coreProperties>
</file>