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60" r:id="rId3"/>
    <p:sldId id="259" r:id="rId4"/>
    <p:sldId id="262" r:id="rId5"/>
    <p:sldId id="263" r:id="rId6"/>
    <p:sldId id="286" r:id="rId7"/>
    <p:sldId id="287" r:id="rId8"/>
    <p:sldId id="285" r:id="rId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73"/>
    <p:restoredTop sz="94656"/>
  </p:normalViewPr>
  <p:slideViewPr>
    <p:cSldViewPr>
      <p:cViewPr>
        <p:scale>
          <a:sx n="100" d="100"/>
          <a:sy n="100" d="100"/>
        </p:scale>
        <p:origin x="-378" y="78"/>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3B4EE3-ECEA-C242-845D-2BC1C3F9E94E}" type="datetimeFigureOut">
              <a:rPr lang="en-US" smtClean="0"/>
              <a:pPr/>
              <a:t>4/20/2022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1B98A9-6A52-9349-91A7-D6CDA629B332}" type="slidenum">
              <a:rPr lang="en-US" smtClean="0"/>
              <a:pPr/>
              <a:t>‹#›</a:t>
            </a:fld>
            <a:endParaRPr lang="en-US"/>
          </a:p>
        </p:txBody>
      </p:sp>
    </p:spTree>
    <p:extLst>
      <p:ext uri="{BB962C8B-B14F-4D97-AF65-F5344CB8AC3E}">
        <p14:creationId xmlns:p14="http://schemas.microsoft.com/office/powerpoint/2010/main" val="3343648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C61B98A9-6A52-9349-91A7-D6CDA629B332}"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C61B98A9-6A52-9349-91A7-D6CDA629B332}"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4/20/2022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4/20/2022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4/20/2022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4/20/2022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4/20/2022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4/20/2022</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mailto:carizar@humanresourcesonline.net" TargetMode="External"/><Relationship Id="rId2" Type="http://schemas.openxmlformats.org/officeDocument/2006/relationships/hyperlink" Target="mailto:seraphinen@humanresourcesonline.net" TargetMode="External"/><Relationship Id="rId1" Type="http://schemas.openxmlformats.org/officeDocument/2006/relationships/slideLayout" Target="../slideLayouts/slideLayout2.xml"/><Relationship Id="rId5" Type="http://schemas.openxmlformats.org/officeDocument/2006/relationships/hyperlink" Target="mailto:sales@humanresourcesonline.net" TargetMode="External"/><Relationship Id="rId4" Type="http://schemas.openxmlformats.org/officeDocument/2006/relationships/hyperlink" Target="mailto:shanee@humanresourcesonline.ne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txBox="1">
            <a:spLocks/>
          </p:cNvSpPr>
          <p:nvPr/>
        </p:nvSpPr>
        <p:spPr>
          <a:xfrm>
            <a:off x="7358050" y="3943350"/>
            <a:ext cx="1785950" cy="785818"/>
          </a:xfrm>
          <a:prstGeom prst="rect">
            <a:avLst/>
          </a:prstGeom>
        </p:spPr>
        <p:txBody>
          <a:bodyPr vert="horz" lIns="91440" tIns="45720" rIns="91440" bIns="45720" rtlCol="0" anchor="ctr">
            <a:noAutofit/>
          </a:bodyPr>
          <a:lstStyle/>
          <a:p>
            <a:pPr lvl="0">
              <a:spcBef>
                <a:spcPct val="0"/>
              </a:spcBef>
              <a:defRPr/>
            </a:pPr>
            <a:r>
              <a:rPr lang="en-SG" sz="1400" b="1" spc="100" dirty="0">
                <a:solidFill>
                  <a:srgbClr val="FFFF99"/>
                </a:solidFill>
                <a:latin typeface="Coupe-Normal" pitchFamily="18" charset="0"/>
                <a:ea typeface="+mj-ea"/>
                <a:cs typeface="Arial" pitchFamily="34" charset="0"/>
              </a:rPr>
              <a:t>NOVEMBER</a:t>
            </a:r>
          </a:p>
          <a:p>
            <a:pPr lvl="0">
              <a:spcBef>
                <a:spcPct val="0"/>
              </a:spcBef>
              <a:defRPr/>
            </a:pPr>
            <a:r>
              <a:rPr lang="en-SG" sz="1400" b="1" spc="100" dirty="0">
                <a:solidFill>
                  <a:schemeClr val="accent6">
                    <a:lumMod val="75000"/>
                  </a:schemeClr>
                </a:solidFill>
                <a:latin typeface="Coupe-Normal" pitchFamily="18" charset="0"/>
                <a:ea typeface="+mj-ea"/>
                <a:cs typeface="Arial" pitchFamily="34" charset="0"/>
              </a:rPr>
              <a:t>SINGAPORE</a:t>
            </a:r>
          </a:p>
        </p:txBody>
      </p:sp>
      <p:sp>
        <p:nvSpPr>
          <p:cNvPr id="3" name="Title 1"/>
          <p:cNvSpPr>
            <a:spLocks noGrp="1"/>
          </p:cNvSpPr>
          <p:nvPr>
            <p:ph type="ctrTitle" idx="4294967295"/>
          </p:nvPr>
        </p:nvSpPr>
        <p:spPr>
          <a:xfrm>
            <a:off x="4283968" y="3507854"/>
            <a:ext cx="3851920" cy="635495"/>
          </a:xfrm>
        </p:spPr>
        <p:txBody>
          <a:bodyPr>
            <a:normAutofit/>
          </a:bodyPr>
          <a:lstStyle/>
          <a:p>
            <a:r>
              <a:rPr lang="en-US" altLang="zh-TW" sz="2500" b="1" dirty="0" smtClean="0">
                <a:solidFill>
                  <a:schemeClr val="bg1"/>
                </a:solidFill>
                <a:latin typeface="Arial" panose="020B0604020202020204" pitchFamily="34" charset="0"/>
                <a:cs typeface="Arial" panose="020B0604020202020204" pitchFamily="34" charset="0"/>
              </a:rPr>
              <a:t>Award Entry Form</a:t>
            </a:r>
            <a:endParaRPr lang="en-US" sz="2500" dirty="0">
              <a:solidFill>
                <a:schemeClr val="bg1"/>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143768" y="214290"/>
            <a:ext cx="1785950" cy="785818"/>
          </a:xfrm>
          <a:prstGeom prst="rect">
            <a:avLst/>
          </a:prstGeom>
        </p:spPr>
        <p:txBody>
          <a:bodyPr vert="horz" lIns="91440" tIns="45720" rIns="91440" bIns="45720" rtlCol="0" anchor="ctr">
            <a:noAutofit/>
          </a:bodyPr>
          <a:lstStyle/>
          <a:p>
            <a:pPr lvl="0">
              <a:spcBef>
                <a:spcPct val="0"/>
              </a:spcBef>
              <a:defRPr/>
            </a:pPr>
            <a:r>
              <a:rPr lang="en-SG" sz="1400" b="1" spc="100" dirty="0">
                <a:solidFill>
                  <a:srgbClr val="FFFF99"/>
                </a:solidFill>
                <a:latin typeface="Coupe-Normal" pitchFamily="18" charset="0"/>
                <a:ea typeface="+mj-ea"/>
                <a:cs typeface="Arial" pitchFamily="34" charset="0"/>
              </a:rPr>
              <a:t>NOVEMBER</a:t>
            </a:r>
          </a:p>
          <a:p>
            <a:pPr lvl="0">
              <a:spcBef>
                <a:spcPct val="0"/>
              </a:spcBef>
              <a:defRPr/>
            </a:pPr>
            <a:r>
              <a:rPr lang="en-SG" sz="1400" b="1" spc="100" dirty="0">
                <a:solidFill>
                  <a:schemeClr val="accent6">
                    <a:lumMod val="75000"/>
                  </a:schemeClr>
                </a:solidFill>
                <a:latin typeface="Coupe-Normal" pitchFamily="18" charset="0"/>
                <a:ea typeface="+mj-ea"/>
                <a:cs typeface="Arial" pitchFamily="34" charset="0"/>
              </a:rPr>
              <a:t>SINGAPORE</a:t>
            </a:r>
          </a:p>
        </p:txBody>
      </p:sp>
      <p:sp>
        <p:nvSpPr>
          <p:cNvPr id="5" name="TextBox 4">
            <a:extLst>
              <a:ext uri="{FF2B5EF4-FFF2-40B4-BE49-F238E27FC236}">
                <a16:creationId xmlns="" xmlns:a16="http://schemas.microsoft.com/office/drawing/2014/main" id="{7DE30B24-DCB0-7242-BA2F-D9A7FD9A4B11}"/>
              </a:ext>
            </a:extLst>
          </p:cNvPr>
          <p:cNvSpPr txBox="1"/>
          <p:nvPr/>
        </p:nvSpPr>
        <p:spPr>
          <a:xfrm>
            <a:off x="228600" y="1059582"/>
            <a:ext cx="4876800" cy="338550"/>
          </a:xfrm>
          <a:prstGeom prst="rect">
            <a:avLst/>
          </a:prstGeom>
          <a:noFill/>
        </p:spPr>
        <p:txBody>
          <a:bodyPr wrap="square" lIns="91435" tIns="45718" rIns="91435" bIns="45718" rtlCol="0">
            <a:spAutoFit/>
          </a:bodyPr>
          <a:lstStyle/>
          <a:p>
            <a:pPr algn="just"/>
            <a:r>
              <a:rPr lang="en-SG" sz="1600" b="1" u="sng" dirty="0" smtClean="0">
                <a:solidFill>
                  <a:schemeClr val="accent6">
                    <a:lumMod val="75000"/>
                  </a:schemeClr>
                </a:solidFill>
                <a:latin typeface="Arial" pitchFamily="34" charset="0"/>
                <a:cs typeface="Arial" pitchFamily="34" charset="0"/>
              </a:rPr>
              <a:t>Entry Form- Products </a:t>
            </a:r>
            <a:endParaRPr lang="en-SG" sz="1200" u="sng" dirty="0">
              <a:latin typeface="Arial" pitchFamily="34" charset="0"/>
              <a:cs typeface="Arial" pitchFamily="34" charset="0"/>
            </a:endParaRPr>
          </a:p>
        </p:txBody>
      </p:sp>
      <p:sp>
        <p:nvSpPr>
          <p:cNvPr id="7" name="Rectangle 6"/>
          <p:cNvSpPr/>
          <p:nvPr/>
        </p:nvSpPr>
        <p:spPr>
          <a:xfrm>
            <a:off x="237779" y="1347614"/>
            <a:ext cx="3254102" cy="600164"/>
          </a:xfrm>
          <a:prstGeom prst="rect">
            <a:avLst/>
          </a:prstGeom>
        </p:spPr>
        <p:txBody>
          <a:bodyPr wrap="square">
            <a:spAutoFit/>
          </a:bodyPr>
          <a:lstStyle/>
          <a:p>
            <a:r>
              <a:rPr lang="en-US" sz="1100" dirty="0" smtClean="0">
                <a:latin typeface="Arial" panose="020B0604020202020204" pitchFamily="34" charset="0"/>
                <a:cs typeface="Arial" panose="020B0604020202020204" pitchFamily="34" charset="0"/>
              </a:rPr>
              <a:t>This form is Specifically for the following categories. For all other categories, use the form for Providers</a:t>
            </a:r>
            <a:endParaRPr lang="en-US" sz="1100" dirty="0">
              <a:latin typeface="Arial" panose="020B0604020202020204" pitchFamily="34" charset="0"/>
              <a:cs typeface="Arial" panose="020B0604020202020204" pitchFamily="34" charset="0"/>
            </a:endParaRPr>
          </a:p>
        </p:txBody>
      </p:sp>
      <p:sp>
        <p:nvSpPr>
          <p:cNvPr id="8" name="Rectangle 7"/>
          <p:cNvSpPr/>
          <p:nvPr/>
        </p:nvSpPr>
        <p:spPr>
          <a:xfrm>
            <a:off x="322594" y="2139702"/>
            <a:ext cx="3817358" cy="1785104"/>
          </a:xfrm>
          <a:prstGeom prst="rect">
            <a:avLst/>
          </a:prstGeom>
        </p:spPr>
        <p:txBody>
          <a:bodyPr wrap="square">
            <a:spAutoFit/>
          </a:bodyPr>
          <a:lstStyle/>
          <a:p>
            <a:pPr marL="342900" indent="-342900">
              <a:buAutoNum type="arabicPeriod"/>
            </a:pPr>
            <a:r>
              <a:rPr lang="en-US" sz="1100" dirty="0" smtClean="0">
                <a:latin typeface="Arial" panose="020B0604020202020204" pitchFamily="34" charset="0"/>
                <a:cs typeface="Arial" panose="020B0604020202020204" pitchFamily="34" charset="0"/>
              </a:rPr>
              <a:t>Best AI Recruitment Software</a:t>
            </a:r>
          </a:p>
          <a:p>
            <a:pPr marL="342900" indent="-342900">
              <a:buAutoNum type="arabicPeriod"/>
            </a:pPr>
            <a:r>
              <a:rPr lang="en-US" sz="1100" dirty="0" smtClean="0">
                <a:latin typeface="Arial" panose="020B0604020202020204" pitchFamily="34" charset="0"/>
                <a:cs typeface="Arial" panose="020B0604020202020204" pitchFamily="34" charset="0"/>
              </a:rPr>
              <a:t>Best Applicant Tracking Software </a:t>
            </a:r>
          </a:p>
          <a:p>
            <a:pPr marL="342900" indent="-342900">
              <a:buAutoNum type="arabicPeriod"/>
            </a:pPr>
            <a:r>
              <a:rPr lang="en-US" sz="1100" dirty="0" smtClean="0">
                <a:latin typeface="Arial" panose="020B0604020202020204" pitchFamily="34" charset="0"/>
                <a:cs typeface="Arial" panose="020B0604020202020204" pitchFamily="34" charset="0"/>
              </a:rPr>
              <a:t>Best Attendance Automation System </a:t>
            </a:r>
            <a:endParaRPr lang="en-US" sz="1100" dirty="0" smtClean="0">
              <a:solidFill>
                <a:srgbClr val="FF0000"/>
              </a:solidFill>
              <a:latin typeface="Arial" panose="020B0604020202020204" pitchFamily="34" charset="0"/>
              <a:cs typeface="Arial" panose="020B0604020202020204" pitchFamily="34" charset="0"/>
            </a:endParaRPr>
          </a:p>
          <a:p>
            <a:pPr marL="342900" indent="-342900">
              <a:buAutoNum type="arabicPeriod"/>
            </a:pPr>
            <a:r>
              <a:rPr lang="en-US" sz="1100" dirty="0" smtClean="0">
                <a:latin typeface="Arial" panose="020B0604020202020204" pitchFamily="34" charset="0"/>
                <a:cs typeface="Arial" panose="020B0604020202020204" pitchFamily="34" charset="0"/>
              </a:rPr>
              <a:t>Best Employee Engagement Software </a:t>
            </a:r>
          </a:p>
          <a:p>
            <a:pPr marL="342900" indent="-342900">
              <a:buAutoNum type="arabicPeriod"/>
            </a:pPr>
            <a:r>
              <a:rPr lang="en-US" sz="1100" dirty="0" smtClean="0">
                <a:latin typeface="Arial" panose="020B0604020202020204" pitchFamily="34" charset="0"/>
                <a:cs typeface="Arial" panose="020B0604020202020204" pitchFamily="34" charset="0"/>
              </a:rPr>
              <a:t>Best HR Management System (Enterprise) </a:t>
            </a:r>
          </a:p>
          <a:p>
            <a:pPr marL="342900" indent="-342900">
              <a:buAutoNum type="arabicPeriod"/>
            </a:pPr>
            <a:r>
              <a:rPr lang="en-US" sz="1100" dirty="0" smtClean="0">
                <a:latin typeface="Arial" panose="020B0604020202020204" pitchFamily="34" charset="0"/>
                <a:cs typeface="Arial" panose="020B0604020202020204" pitchFamily="34" charset="0"/>
              </a:rPr>
              <a:t>Best HR Management System (SMB) </a:t>
            </a:r>
          </a:p>
          <a:p>
            <a:pPr marL="342900" indent="-342900">
              <a:buFontTx/>
              <a:buAutoNum type="arabicPeriod"/>
            </a:pPr>
            <a:r>
              <a:rPr lang="en-US" sz="1100" dirty="0" smtClean="0">
                <a:latin typeface="Arial" panose="020B0604020202020204" pitchFamily="34" charset="0"/>
                <a:cs typeface="Arial" panose="020B0604020202020204" pitchFamily="34" charset="0"/>
              </a:rPr>
              <a:t>Best Innovation for HR </a:t>
            </a:r>
          </a:p>
          <a:p>
            <a:pPr marL="342900" indent="-342900">
              <a:buAutoNum type="arabicPeriod"/>
            </a:pPr>
            <a:r>
              <a:rPr lang="en-US" sz="1100" dirty="0" smtClean="0">
                <a:latin typeface="Arial" panose="020B0604020202020204" pitchFamily="34" charset="0"/>
                <a:cs typeface="Arial" panose="020B0604020202020204" pitchFamily="34" charset="0"/>
              </a:rPr>
              <a:t>Best Payroll Software </a:t>
            </a:r>
          </a:p>
          <a:p>
            <a:pPr marL="342900" indent="-342900">
              <a:buAutoNum type="arabicPeriod"/>
            </a:pPr>
            <a:r>
              <a:rPr lang="en-US" sz="1100" dirty="0" smtClean="0">
                <a:latin typeface="Arial" panose="020B0604020202020204" pitchFamily="34" charset="0"/>
                <a:cs typeface="Arial" panose="020B0604020202020204" pitchFamily="34" charset="0"/>
              </a:rPr>
              <a:t>Best Recruitment Portal </a:t>
            </a:r>
          </a:p>
          <a:p>
            <a:pPr marL="342900" indent="-342900">
              <a:buFontTx/>
              <a:buAutoNum type="arabicPeriod"/>
            </a:pPr>
            <a:r>
              <a:rPr lang="en-US" sz="1100" dirty="0" smtClean="0">
                <a:latin typeface="Arial" panose="020B0604020202020204" pitchFamily="34" charset="0"/>
                <a:cs typeface="Arial" panose="020B0604020202020204" pitchFamily="34" charset="0"/>
              </a:rPr>
              <a:t>Best Virtual Event </a:t>
            </a:r>
            <a:r>
              <a:rPr lang="en-US" sz="1100" smtClean="0">
                <a:latin typeface="Arial" panose="020B0604020202020204" pitchFamily="34" charset="0"/>
                <a:cs typeface="Arial" panose="020B0604020202020204" pitchFamily="34" charset="0"/>
              </a:rPr>
              <a:t>Solution  </a:t>
            </a:r>
            <a:endParaRPr lang="en-US" sz="1100" dirty="0">
              <a:solidFill>
                <a:srgbClr val="FF0000"/>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 xmlns:a16="http://schemas.microsoft.com/office/drawing/2014/main" id="{E40590D4-903F-F94A-A4E0-92BB51DC0A10}"/>
              </a:ext>
            </a:extLst>
          </p:cNvPr>
          <p:cNvSpPr txBox="1"/>
          <p:nvPr/>
        </p:nvSpPr>
        <p:spPr>
          <a:xfrm>
            <a:off x="4403782" y="1707654"/>
            <a:ext cx="4491068" cy="3170095"/>
          </a:xfrm>
          <a:prstGeom prst="rect">
            <a:avLst/>
          </a:prstGeom>
          <a:noFill/>
        </p:spPr>
        <p:txBody>
          <a:bodyPr wrap="square" lIns="91435" tIns="45718" rIns="91435" bIns="45718" rtlCol="0">
            <a:spAutoFit/>
          </a:bodyPr>
          <a:lstStyle/>
          <a:p>
            <a:pPr marL="361950" indent="-361950"/>
            <a:r>
              <a:rPr lang="en-US" sz="1050" b="1" u="sng" dirty="0" smtClean="0">
                <a:latin typeface="Arial" panose="020B0604020202020204" pitchFamily="34" charset="0"/>
                <a:cs typeface="Arial" panose="020B0604020202020204" pitchFamily="34" charset="0"/>
              </a:rPr>
              <a:t>Product </a:t>
            </a:r>
            <a:r>
              <a:rPr lang="en-US" sz="1050" b="1" u="sng" dirty="0">
                <a:latin typeface="Arial" panose="020B0604020202020204" pitchFamily="34" charset="0"/>
                <a:cs typeface="Arial" panose="020B0604020202020204" pitchFamily="34" charset="0"/>
              </a:rPr>
              <a:t>/</a:t>
            </a:r>
            <a:r>
              <a:rPr lang="en-US" sz="1050" b="1" u="sng" dirty="0" smtClean="0">
                <a:latin typeface="Arial" panose="020B0604020202020204" pitchFamily="34" charset="0"/>
                <a:cs typeface="Arial" panose="020B0604020202020204" pitchFamily="34" charset="0"/>
              </a:rPr>
              <a:t>service </a:t>
            </a:r>
            <a:r>
              <a:rPr lang="en-US" sz="1050" b="1" dirty="0" smtClean="0">
                <a:latin typeface="Arial" panose="020B0604020202020204" pitchFamily="34" charset="0"/>
                <a:cs typeface="Arial" panose="020B0604020202020204" pitchFamily="34" charset="0"/>
              </a:rPr>
              <a:t>– Word count 1000</a:t>
            </a:r>
          </a:p>
          <a:p>
            <a:pPr marL="361950" indent="-361950"/>
            <a:endParaRPr lang="en-US" sz="1050" b="1" dirty="0">
              <a:latin typeface="Arial" panose="020B0604020202020204" pitchFamily="34" charset="0"/>
              <a:cs typeface="Arial" panose="020B0604020202020204" pitchFamily="34" charset="0"/>
            </a:endParaRPr>
          </a:p>
          <a:p>
            <a:pPr marL="180975" indent="-180975">
              <a:buFont typeface="Arial" pitchFamily="34" charset="0"/>
              <a:buChar char="•"/>
            </a:pPr>
            <a:r>
              <a:rPr lang="en-US" sz="1050" dirty="0" smtClean="0">
                <a:latin typeface="Arial" panose="020B0604020202020204" pitchFamily="34" charset="0"/>
                <a:cs typeface="Arial" panose="020B0604020202020204" pitchFamily="34" charset="0"/>
              </a:rPr>
              <a:t>Describe the software/product/portal/system</a:t>
            </a:r>
          </a:p>
          <a:p>
            <a:pPr marL="180975" indent="-180975">
              <a:buFont typeface="Arial" pitchFamily="34" charset="0"/>
              <a:buChar char="•"/>
            </a:pPr>
            <a:r>
              <a:rPr lang="en-US" sz="1050" dirty="0" smtClean="0">
                <a:latin typeface="Arial" panose="020B0604020202020204" pitchFamily="34" charset="0"/>
                <a:cs typeface="Arial" panose="020B0604020202020204" pitchFamily="34" charset="0"/>
              </a:rPr>
              <a:t>What </a:t>
            </a:r>
            <a:r>
              <a:rPr lang="en-US" sz="1050" dirty="0">
                <a:latin typeface="Arial" panose="020B0604020202020204" pitchFamily="34" charset="0"/>
                <a:cs typeface="Arial" panose="020B0604020202020204" pitchFamily="34" charset="0"/>
              </a:rPr>
              <a:t>were the primary and secondary </a:t>
            </a:r>
            <a:r>
              <a:rPr lang="en-US" sz="1050" dirty="0" smtClean="0">
                <a:latin typeface="Arial" panose="020B0604020202020204" pitchFamily="34" charset="0"/>
                <a:cs typeface="Arial" panose="020B0604020202020204" pitchFamily="34" charset="0"/>
              </a:rPr>
              <a:t>objectives / results</a:t>
            </a:r>
            <a:r>
              <a:rPr lang="en-US" sz="1050" dirty="0">
                <a:latin typeface="Arial" panose="020B0604020202020204" pitchFamily="34" charset="0"/>
                <a:cs typeface="Arial" panose="020B0604020202020204" pitchFamily="34" charset="0"/>
              </a:rPr>
              <a:t>?</a:t>
            </a:r>
          </a:p>
          <a:p>
            <a:pPr marL="180975" indent="-180975">
              <a:buFont typeface="Arial" pitchFamily="34" charset="0"/>
              <a:buChar char="•"/>
            </a:pPr>
            <a:r>
              <a:rPr lang="en-US" sz="1050" dirty="0">
                <a:latin typeface="Arial" panose="020B0604020202020204" pitchFamily="34" charset="0"/>
                <a:cs typeface="Arial" panose="020B0604020202020204" pitchFamily="34" charset="0"/>
              </a:rPr>
              <a:t>What business/commercial benefits did your product/service deliver?</a:t>
            </a:r>
          </a:p>
          <a:p>
            <a:pPr marL="180975" indent="-180975">
              <a:buFont typeface="Arial" pitchFamily="34" charset="0"/>
              <a:buChar char="•"/>
            </a:pPr>
            <a:r>
              <a:rPr lang="en-US" sz="1050" dirty="0">
                <a:latin typeface="Arial" panose="020B0604020202020204" pitchFamily="34" charset="0"/>
                <a:cs typeface="Arial" panose="020B0604020202020204" pitchFamily="34" charset="0"/>
              </a:rPr>
              <a:t>How did you market this to your target audience? How did you track the effectiveness of your product/service?</a:t>
            </a:r>
          </a:p>
          <a:p>
            <a:pPr marL="180975" indent="-180975">
              <a:buFont typeface="Arial" pitchFamily="34" charset="0"/>
              <a:buChar char="•"/>
            </a:pPr>
            <a:r>
              <a:rPr lang="en-SG" sz="1050" dirty="0">
                <a:latin typeface="Arial" panose="020B0604020202020204" pitchFamily="34" charset="0"/>
                <a:cs typeface="Arial" panose="020B0604020202020204" pitchFamily="34" charset="0"/>
              </a:rPr>
              <a:t>Detail how you have developed your product and services offering. What makes this significant and unique? What objective does it serve to fill in the HR industry?</a:t>
            </a:r>
          </a:p>
          <a:p>
            <a:pPr marL="180975" indent="-180975">
              <a:buFont typeface="Arial" pitchFamily="34" charset="0"/>
              <a:buChar char="•"/>
            </a:pPr>
            <a:r>
              <a:rPr lang="en-US" sz="1050" dirty="0">
                <a:latin typeface="Arial" panose="020B0604020202020204" pitchFamily="34" charset="0"/>
                <a:cs typeface="Arial" panose="020B0604020202020204" pitchFamily="34" charset="0"/>
              </a:rPr>
              <a:t>Given the current COVID-19 situation, what is your USP and how do you fill the gap for your clients? What are its implications on HR? </a:t>
            </a:r>
            <a:endParaRPr lang="en-US" sz="1050" dirty="0" smtClean="0">
              <a:latin typeface="Arial" panose="020B0604020202020204" pitchFamily="34" charset="0"/>
              <a:cs typeface="Arial" panose="020B0604020202020204" pitchFamily="34" charset="0"/>
            </a:endParaRPr>
          </a:p>
          <a:p>
            <a:pPr marL="180975" indent="-180975">
              <a:buFont typeface="Arial" pitchFamily="34" charset="0"/>
              <a:buChar char="•"/>
            </a:pPr>
            <a:endParaRPr lang="en-US" sz="1050" dirty="0" smtClean="0">
              <a:latin typeface="Arial" panose="020B0604020202020204" pitchFamily="34" charset="0"/>
              <a:cs typeface="Arial" panose="020B0604020202020204" pitchFamily="34" charset="0"/>
            </a:endParaRPr>
          </a:p>
          <a:p>
            <a:pPr marL="180975" indent="-180975">
              <a:buFont typeface="Arial" pitchFamily="34" charset="0"/>
              <a:buChar char="•"/>
            </a:pPr>
            <a:r>
              <a:rPr lang="en-US" sz="1050" dirty="0" smtClean="0">
                <a:latin typeface="Arial" panose="020B0604020202020204" pitchFamily="34" charset="0"/>
                <a:cs typeface="Arial" panose="020B0604020202020204" pitchFamily="34" charset="0"/>
              </a:rPr>
              <a:t>In addition to these points, answer the questions in the category description in the Entry Guidelines.</a:t>
            </a:r>
            <a:br>
              <a:rPr lang="en-US" sz="1050" dirty="0" smtClean="0">
                <a:latin typeface="Arial" panose="020B0604020202020204" pitchFamily="34" charset="0"/>
                <a:cs typeface="Arial" panose="020B0604020202020204" pitchFamily="34" charset="0"/>
              </a:rPr>
            </a:br>
            <a:endParaRPr lang="en-US" sz="1050" dirty="0" smtClean="0">
              <a:latin typeface="Arial" panose="020B0604020202020204" pitchFamily="34" charset="0"/>
              <a:cs typeface="Arial" panose="020B0604020202020204" pitchFamily="34" charset="0"/>
            </a:endParaRPr>
          </a:p>
          <a:p>
            <a:pPr marL="180975" indent="-180975">
              <a:buFont typeface="Arial" pitchFamily="34" charset="0"/>
              <a:buChar char="•"/>
            </a:pPr>
            <a:r>
              <a:rPr lang="en-US" sz="1050" dirty="0" smtClean="0">
                <a:latin typeface="Arial" panose="020B0604020202020204" pitchFamily="34" charset="0"/>
                <a:cs typeface="Arial" panose="020B0604020202020204" pitchFamily="34" charset="0"/>
              </a:rPr>
              <a:t>Testimonials from clients using the software/product are highly recommended.</a:t>
            </a:r>
            <a:endParaRPr lang="en-US" sz="1050" dirty="0">
              <a:latin typeface="Arial" panose="020B0604020202020204" pitchFamily="34" charset="0"/>
              <a:cs typeface="Arial" panose="020B0604020202020204" pitchFamily="34" charset="0"/>
            </a:endParaRPr>
          </a:p>
          <a:p>
            <a:endParaRPr lang="en-US" sz="1100" dirty="0">
              <a:latin typeface="+mj-lt"/>
              <a:cs typeface="Arial" pitchFamily="34" charset="0"/>
            </a:endParaRPr>
          </a:p>
        </p:txBody>
      </p:sp>
      <p:sp>
        <p:nvSpPr>
          <p:cNvPr id="10" name="Rectangle 9"/>
          <p:cNvSpPr/>
          <p:nvPr/>
        </p:nvSpPr>
        <p:spPr>
          <a:xfrm>
            <a:off x="4371437" y="1059582"/>
            <a:ext cx="4665059" cy="600164"/>
          </a:xfrm>
          <a:prstGeom prst="rect">
            <a:avLst/>
          </a:prstGeom>
        </p:spPr>
        <p:txBody>
          <a:bodyPr wrap="square">
            <a:spAutoFit/>
          </a:bodyPr>
          <a:lstStyle/>
          <a:p>
            <a:r>
              <a:rPr lang="en-US" sz="1100" dirty="0">
                <a:latin typeface="Arial" panose="020B0604020202020204" pitchFamily="34" charset="0"/>
                <a:cs typeface="Arial" panose="020B0604020202020204" pitchFamily="34" charset="0"/>
              </a:rPr>
              <a:t>Here are some guiding pointers that judges will be looking out for. Please ensure your entry answers the points below for the various sections along with the guiding pointers in the respective categories. </a:t>
            </a:r>
          </a:p>
        </p:txBody>
      </p:sp>
    </p:spTree>
    <p:extLst>
      <p:ext uri="{BB962C8B-B14F-4D97-AF65-F5344CB8AC3E}">
        <p14:creationId xmlns:p14="http://schemas.microsoft.com/office/powerpoint/2010/main" val="847455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5779368" y="4215358"/>
            <a:ext cx="304800" cy="2286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txBox="1">
            <a:spLocks/>
          </p:cNvSpPr>
          <p:nvPr/>
        </p:nvSpPr>
        <p:spPr>
          <a:xfrm>
            <a:off x="7143768" y="214290"/>
            <a:ext cx="1785950" cy="785818"/>
          </a:xfrm>
          <a:prstGeom prst="rect">
            <a:avLst/>
          </a:prstGeom>
        </p:spPr>
        <p:txBody>
          <a:bodyPr vert="horz" lIns="91440" tIns="45720" rIns="91440" bIns="45720" rtlCol="0" anchor="ctr">
            <a:noAutofit/>
          </a:bodyPr>
          <a:lstStyle/>
          <a:p>
            <a:pPr lvl="0">
              <a:spcBef>
                <a:spcPct val="0"/>
              </a:spcBef>
              <a:defRPr/>
            </a:pPr>
            <a:r>
              <a:rPr lang="en-SG" sz="1400" b="1" spc="100" dirty="0">
                <a:solidFill>
                  <a:srgbClr val="FFFF99"/>
                </a:solidFill>
                <a:latin typeface="Coupe-Normal" pitchFamily="18" charset="0"/>
                <a:ea typeface="+mj-ea"/>
                <a:cs typeface="Arial" pitchFamily="34" charset="0"/>
              </a:rPr>
              <a:t>NOVEMBER</a:t>
            </a:r>
          </a:p>
          <a:p>
            <a:pPr lvl="0">
              <a:spcBef>
                <a:spcPct val="0"/>
              </a:spcBef>
              <a:defRPr/>
            </a:pPr>
            <a:r>
              <a:rPr lang="en-SG" sz="1400" b="1" spc="100" dirty="0">
                <a:solidFill>
                  <a:schemeClr val="accent6">
                    <a:lumMod val="75000"/>
                  </a:schemeClr>
                </a:solidFill>
                <a:latin typeface="Coupe-Normal" pitchFamily="18" charset="0"/>
                <a:ea typeface="+mj-ea"/>
                <a:cs typeface="Arial" pitchFamily="34" charset="0"/>
              </a:rPr>
              <a:t>SINGAPORE</a:t>
            </a:r>
          </a:p>
        </p:txBody>
      </p:sp>
      <p:sp>
        <p:nvSpPr>
          <p:cNvPr id="3" name="TextBox 2">
            <a:extLst>
              <a:ext uri="{FF2B5EF4-FFF2-40B4-BE49-F238E27FC236}">
                <a16:creationId xmlns="" xmlns:a16="http://schemas.microsoft.com/office/drawing/2014/main" id="{7DE30B24-DCB0-7242-BA2F-D9A7FD9A4B11}"/>
              </a:ext>
            </a:extLst>
          </p:cNvPr>
          <p:cNvSpPr txBox="1"/>
          <p:nvPr/>
        </p:nvSpPr>
        <p:spPr>
          <a:xfrm>
            <a:off x="123056" y="1059582"/>
            <a:ext cx="4953000" cy="307773"/>
          </a:xfrm>
          <a:prstGeom prst="rect">
            <a:avLst/>
          </a:prstGeom>
          <a:noFill/>
        </p:spPr>
        <p:txBody>
          <a:bodyPr wrap="square" lIns="91435" tIns="45718" rIns="91435" bIns="45718" rtlCol="0">
            <a:spAutoFit/>
          </a:bodyPr>
          <a:lstStyle/>
          <a:p>
            <a:r>
              <a:rPr lang="en-US" sz="1400" b="1" u="sng" dirty="0" smtClean="0">
                <a:solidFill>
                  <a:schemeClr val="accent6">
                    <a:lumMod val="75000"/>
                  </a:schemeClr>
                </a:solidFill>
                <a:latin typeface="Arial" pitchFamily="34" charset="0"/>
                <a:cs typeface="Arial" pitchFamily="34" charset="0"/>
              </a:rPr>
              <a:t>ENTRY DETAILS</a:t>
            </a:r>
            <a:endParaRPr lang="en-US" sz="1400" b="1" u="sng" dirty="0">
              <a:solidFill>
                <a:schemeClr val="accent6">
                  <a:lumMod val="75000"/>
                </a:schemeClr>
              </a:solidFill>
              <a:latin typeface="Arial" pitchFamily="34" charset="0"/>
              <a:cs typeface="Arial" pitchFamily="34" charset="0"/>
            </a:endParaRPr>
          </a:p>
        </p:txBody>
      </p:sp>
      <p:sp>
        <p:nvSpPr>
          <p:cNvPr id="7" name="TextBox 6"/>
          <p:cNvSpPr txBox="1"/>
          <p:nvPr/>
        </p:nvSpPr>
        <p:spPr>
          <a:xfrm>
            <a:off x="107504" y="1491630"/>
            <a:ext cx="4392488" cy="1384995"/>
          </a:xfrm>
          <a:prstGeom prst="rect">
            <a:avLst/>
          </a:prstGeom>
          <a:noFill/>
          <a:ln w="3175">
            <a:noFill/>
          </a:ln>
        </p:spPr>
        <p:txBody>
          <a:bodyPr wrap="square">
            <a:spAutoFit/>
          </a:bodyPr>
          <a:lstStyle/>
          <a:p>
            <a:pPr>
              <a:defRPr/>
            </a:pPr>
            <a:r>
              <a:rPr lang="en-US" altLang="zh-TW" sz="1050" b="1" dirty="0">
                <a:latin typeface="Arial" panose="020B0604020202020204" pitchFamily="34" charset="0"/>
                <a:ea typeface="+mj-ea"/>
                <a:cs typeface="Arial" panose="020B0604020202020204" pitchFamily="34" charset="0"/>
              </a:rPr>
              <a:t>Please provide the following </a:t>
            </a:r>
            <a:r>
              <a:rPr lang="en-US" altLang="zh-TW" sz="1050" b="1" dirty="0" smtClean="0">
                <a:latin typeface="Arial" panose="020B0604020202020204" pitchFamily="34" charset="0"/>
                <a:ea typeface="+mj-ea"/>
                <a:cs typeface="Arial" panose="020B0604020202020204" pitchFamily="34" charset="0"/>
              </a:rPr>
              <a:t>information:</a:t>
            </a:r>
            <a:endParaRPr lang="en-US" altLang="zh-TW" sz="1050" b="1" dirty="0">
              <a:latin typeface="Arial" panose="020B0604020202020204" pitchFamily="34" charset="0"/>
              <a:ea typeface="+mj-ea"/>
              <a:cs typeface="Arial" panose="020B0604020202020204" pitchFamily="34" charset="0"/>
            </a:endParaRPr>
          </a:p>
          <a:p>
            <a:pPr marL="457200" indent="-457200">
              <a:defRPr/>
            </a:pPr>
            <a:r>
              <a:rPr lang="en-US" altLang="zh-TW" sz="1050" dirty="0" smtClean="0">
                <a:latin typeface="Arial" panose="020B0604020202020204" pitchFamily="34" charset="0"/>
                <a:ea typeface="+mj-ea"/>
                <a:cs typeface="Arial" panose="020B0604020202020204" pitchFamily="34" charset="0"/>
              </a:rPr>
              <a:t>Company Name:</a:t>
            </a:r>
          </a:p>
          <a:p>
            <a:pPr marL="457200" indent="-457200">
              <a:defRPr/>
            </a:pPr>
            <a:r>
              <a:rPr lang="en-GB" altLang="zh-TW" sz="1050" dirty="0" smtClean="0">
                <a:latin typeface="Arial" panose="020B0604020202020204" pitchFamily="34" charset="0"/>
                <a:cs typeface="Arial" panose="020B0604020202020204" pitchFamily="34" charset="0"/>
              </a:rPr>
              <a:t>Name of Contact Person (</a:t>
            </a:r>
            <a:r>
              <a:rPr lang="en-GB" altLang="zh-TW" sz="1050" dirty="0">
                <a:latin typeface="Arial" panose="020B0604020202020204" pitchFamily="34" charset="0"/>
                <a:cs typeface="Arial" panose="020B0604020202020204" pitchFamily="34" charset="0"/>
              </a:rPr>
              <a:t>Full Name / Direct Line / Mobile):</a:t>
            </a:r>
            <a:endParaRPr lang="en-GB" altLang="zh-TW" sz="1050" dirty="0" smtClean="0">
              <a:latin typeface="Arial" panose="020B0604020202020204" pitchFamily="34" charset="0"/>
              <a:cs typeface="Arial" panose="020B0604020202020204" pitchFamily="34" charset="0"/>
            </a:endParaRPr>
          </a:p>
          <a:p>
            <a:pPr marL="457200" indent="-457200">
              <a:defRPr/>
            </a:pPr>
            <a:r>
              <a:rPr lang="en-GB" altLang="zh-TW" sz="1050" dirty="0" smtClean="0">
                <a:latin typeface="Arial" panose="020B0604020202020204" pitchFamily="34" charset="0"/>
                <a:ea typeface="+mj-ea"/>
                <a:cs typeface="Arial" panose="020B0604020202020204" pitchFamily="34" charset="0"/>
              </a:rPr>
              <a:t>Country:</a:t>
            </a:r>
          </a:p>
          <a:p>
            <a:pPr marL="457200" indent="-457200">
              <a:defRPr/>
            </a:pPr>
            <a:r>
              <a:rPr lang="en-GB" altLang="zh-TW" sz="1050" dirty="0" smtClean="0">
                <a:latin typeface="Arial" panose="020B0604020202020204" pitchFamily="34" charset="0"/>
                <a:ea typeface="+mj-ea"/>
                <a:cs typeface="Arial" panose="020B0604020202020204" pitchFamily="34" charset="0"/>
              </a:rPr>
              <a:t>Category Group:</a:t>
            </a:r>
            <a:endParaRPr lang="en-US" altLang="zh-TW" sz="1050" dirty="0" smtClean="0">
              <a:latin typeface="Arial" panose="020B0604020202020204" pitchFamily="34" charset="0"/>
              <a:ea typeface="+mj-ea"/>
              <a:cs typeface="Arial" panose="020B0604020202020204" pitchFamily="34" charset="0"/>
            </a:endParaRPr>
          </a:p>
          <a:p>
            <a:pPr marL="457200" indent="-457200">
              <a:defRPr/>
            </a:pPr>
            <a:r>
              <a:rPr lang="en-US" altLang="zh-TW" sz="1050" dirty="0" smtClean="0">
                <a:latin typeface="Arial" panose="020B0604020202020204" pitchFamily="34" charset="0"/>
                <a:ea typeface="+mj-ea"/>
                <a:cs typeface="Arial" panose="020B0604020202020204" pitchFamily="34" charset="0"/>
              </a:rPr>
              <a:t>Name </a:t>
            </a:r>
            <a:r>
              <a:rPr lang="en-US" altLang="zh-TW" sz="1050" dirty="0">
                <a:latin typeface="Arial" panose="020B0604020202020204" pitchFamily="34" charset="0"/>
                <a:ea typeface="+mj-ea"/>
                <a:cs typeface="Arial" panose="020B0604020202020204" pitchFamily="34" charset="0"/>
              </a:rPr>
              <a:t>of Category: </a:t>
            </a:r>
            <a:endParaRPr lang="en-US" altLang="zh-TW" sz="1050" dirty="0" smtClean="0">
              <a:latin typeface="Arial" panose="020B0604020202020204" pitchFamily="34" charset="0"/>
              <a:ea typeface="+mj-ea"/>
              <a:cs typeface="Arial" panose="020B0604020202020204" pitchFamily="34" charset="0"/>
            </a:endParaRPr>
          </a:p>
          <a:p>
            <a:pPr marL="457200" indent="-457200">
              <a:defRPr/>
            </a:pPr>
            <a:r>
              <a:rPr lang="en-US" altLang="zh-TW" sz="1050" dirty="0" smtClean="0">
                <a:latin typeface="Arial" panose="020B0604020202020204" pitchFamily="34" charset="0"/>
                <a:ea typeface="+mj-ea"/>
                <a:cs typeface="Arial" panose="020B0604020202020204" pitchFamily="34" charset="0"/>
              </a:rPr>
              <a:t>Company Website URL: </a:t>
            </a:r>
          </a:p>
          <a:p>
            <a:pPr marL="457200" indent="-457200">
              <a:defRPr/>
            </a:pPr>
            <a:r>
              <a:rPr lang="en-US" altLang="zh-TW" sz="1050" dirty="0" smtClean="0">
                <a:latin typeface="Arial" panose="020B0604020202020204" pitchFamily="34" charset="0"/>
                <a:ea typeface="+mj-ea"/>
                <a:cs typeface="Arial" panose="020B0604020202020204" pitchFamily="34" charset="0"/>
              </a:rPr>
              <a:t>Email </a:t>
            </a:r>
            <a:r>
              <a:rPr lang="en-US" altLang="zh-TW" sz="900" i="1" dirty="0">
                <a:latin typeface="Arial" panose="020B0604020202020204" pitchFamily="34" charset="0"/>
                <a:ea typeface="+mj-ea"/>
                <a:cs typeface="Arial" panose="020B0604020202020204" pitchFamily="34" charset="0"/>
              </a:rPr>
              <a:t>(generic, e.g. </a:t>
            </a:r>
            <a:r>
              <a:rPr lang="en-US" altLang="zh-TW" sz="900" i="1" dirty="0" smtClean="0">
                <a:latin typeface="Arial" panose="020B0604020202020204" pitchFamily="34" charset="0"/>
                <a:ea typeface="+mj-ea"/>
                <a:cs typeface="Arial" panose="020B0604020202020204" pitchFamily="34" charset="0"/>
              </a:rPr>
              <a:t>subscriptions@marketing-interactive.com): </a:t>
            </a:r>
            <a:endParaRPr lang="en-US" altLang="zh-TW" sz="1050" i="1" dirty="0">
              <a:latin typeface="Arial" panose="020B0604020202020204" pitchFamily="34" charset="0"/>
              <a:ea typeface="+mj-ea"/>
              <a:cs typeface="Arial" panose="020B0604020202020204" pitchFamily="34" charset="0"/>
            </a:endParaRPr>
          </a:p>
        </p:txBody>
      </p:sp>
      <p:sp>
        <p:nvSpPr>
          <p:cNvPr id="8" name="Title 1"/>
          <p:cNvSpPr txBox="1">
            <a:spLocks/>
          </p:cNvSpPr>
          <p:nvPr/>
        </p:nvSpPr>
        <p:spPr>
          <a:xfrm>
            <a:off x="4860032" y="1120179"/>
            <a:ext cx="4069686" cy="2736305"/>
          </a:xfrm>
          <a:prstGeom prst="rect">
            <a:avLst/>
          </a:prstGeom>
          <a:ln w="19050">
            <a:solidFill>
              <a:schemeClr val="tx1">
                <a:lumMod val="50000"/>
                <a:lumOff val="50000"/>
                <a:alpha val="95000"/>
              </a:schemeClr>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zh-TW" sz="1400" dirty="0">
                <a:latin typeface="Arial" panose="020B0604020202020204" pitchFamily="34" charset="0"/>
                <a:cs typeface="Arial" panose="020B0604020202020204" pitchFamily="34" charset="0"/>
              </a:rPr>
              <a:t>Please paste your </a:t>
            </a:r>
            <a:r>
              <a:rPr lang="en-US" altLang="zh-TW" sz="1400" dirty="0" err="1" smtClean="0">
                <a:latin typeface="Arial" panose="020B0604020202020204" pitchFamily="34" charset="0"/>
                <a:cs typeface="Arial" panose="020B0604020202020204" pitchFamily="34" charset="0"/>
              </a:rPr>
              <a:t>organisation</a:t>
            </a:r>
            <a:r>
              <a:rPr lang="en-US" altLang="zh-TW" sz="1400" dirty="0" smtClean="0">
                <a:latin typeface="Arial" panose="020B0604020202020204" pitchFamily="34" charset="0"/>
                <a:cs typeface="Arial" panose="020B0604020202020204" pitchFamily="34" charset="0"/>
              </a:rPr>
              <a:t>/brand </a:t>
            </a:r>
            <a:r>
              <a:rPr lang="en-US" altLang="zh-TW" sz="1400" dirty="0">
                <a:latin typeface="Arial" panose="020B0604020202020204" pitchFamily="34" charset="0"/>
                <a:cs typeface="Arial" panose="020B0604020202020204" pitchFamily="34" charset="0"/>
              </a:rPr>
              <a:t>logo here</a:t>
            </a:r>
            <a:r>
              <a:rPr kumimoji="0" lang="en-US" altLang="zh-TW" b="0" i="0" u="none" strike="noStrike" kern="1200" cap="none" spc="0" normalizeH="0" baseline="0" noProof="0" dirty="0">
                <a:ln>
                  <a:noFill/>
                </a:ln>
                <a:effectLst/>
                <a:uLnTx/>
                <a:uFillTx/>
                <a:latin typeface="Arial" panose="020B0604020202020204" pitchFamily="34" charset="0"/>
                <a:ea typeface="+mj-ea"/>
                <a:cs typeface="Arial" panose="020B0604020202020204" pitchFamily="34" charset="0"/>
              </a:rPr>
              <a:t/>
            </a:r>
            <a:br>
              <a:rPr kumimoji="0" lang="en-US" altLang="zh-TW" b="0" i="0" u="none" strike="noStrike" kern="1200" cap="none" spc="0" normalizeH="0" baseline="0" noProof="0" dirty="0">
                <a:ln>
                  <a:noFill/>
                </a:ln>
                <a:effectLst/>
                <a:uLnTx/>
                <a:uFillTx/>
                <a:latin typeface="Arial" panose="020B0604020202020204" pitchFamily="34" charset="0"/>
                <a:ea typeface="+mj-ea"/>
                <a:cs typeface="Arial" panose="020B0604020202020204" pitchFamily="34" charset="0"/>
              </a:rPr>
            </a:br>
            <a:endParaRPr kumimoji="0" lang="zh-TW" altLang="en-US" b="0" i="0" u="none" strike="noStrike" kern="1200" cap="none" spc="0" normalizeH="0" baseline="0" noProof="0" dirty="0">
              <a:ln>
                <a:noFill/>
              </a:ln>
              <a:effectLst/>
              <a:uLnTx/>
              <a:uFillTx/>
              <a:latin typeface="Arial" panose="020B0604020202020204" pitchFamily="34" charset="0"/>
              <a:ea typeface="+mj-ea"/>
              <a:cs typeface="Arial" panose="020B0604020202020204" pitchFamily="34" charset="0"/>
            </a:endParaRPr>
          </a:p>
        </p:txBody>
      </p:sp>
      <p:sp>
        <p:nvSpPr>
          <p:cNvPr id="9" name="Rectangle 10"/>
          <p:cNvSpPr>
            <a:spLocks noChangeArrowheads="1"/>
          </p:cNvSpPr>
          <p:nvPr/>
        </p:nvSpPr>
        <p:spPr bwMode="auto">
          <a:xfrm>
            <a:off x="0" y="4083918"/>
            <a:ext cx="8907021" cy="651781"/>
          </a:xfrm>
          <a:prstGeom prst="rect">
            <a:avLst/>
          </a:prstGeom>
          <a:noFill/>
          <a:ln w="9525">
            <a:noFill/>
            <a:miter lim="800000"/>
            <a:headEnd/>
            <a:tailEnd/>
          </a:ln>
        </p:spPr>
        <p:txBody>
          <a:bodyPr wrap="square">
            <a:spAutoFit/>
          </a:bodyPr>
          <a:lstStyle/>
          <a:p>
            <a:pPr>
              <a:lnSpc>
                <a:spcPts val="1100"/>
              </a:lnSpc>
            </a:pPr>
            <a:r>
              <a:rPr lang="en-US" altLang="zh-TW" sz="900" dirty="0">
                <a:latin typeface="Calibri" pitchFamily="34" charset="0"/>
              </a:rPr>
              <a:t>NOTE: </a:t>
            </a:r>
            <a:br>
              <a:rPr lang="en-US" altLang="zh-TW" sz="900" dirty="0">
                <a:latin typeface="Calibri" pitchFamily="34" charset="0"/>
              </a:rPr>
            </a:br>
            <a:r>
              <a:rPr lang="en-US" altLang="zh-TW" sz="900" dirty="0">
                <a:latin typeface="Calibri" pitchFamily="34" charset="0"/>
              </a:rPr>
              <a:t>Any specific information or content intended for judging purposes only must be clearly indicated in </a:t>
            </a:r>
            <a:r>
              <a:rPr lang="en-US" altLang="zh-TW" sz="900" dirty="0">
                <a:solidFill>
                  <a:srgbClr val="FF0000"/>
                </a:solidFill>
                <a:latin typeface="Calibri" pitchFamily="34" charset="0"/>
              </a:rPr>
              <a:t>Red</a:t>
            </a:r>
            <a:r>
              <a:rPr lang="en-US" altLang="zh-TW" sz="900" dirty="0">
                <a:latin typeface="Calibri" pitchFamily="34" charset="0"/>
              </a:rPr>
              <a:t>, or highlighted in </a:t>
            </a:r>
            <a:r>
              <a:rPr lang="en-US" altLang="zh-TW" sz="900" dirty="0" smtClean="0">
                <a:solidFill>
                  <a:schemeClr val="bg1"/>
                </a:solidFill>
                <a:latin typeface="Calibri" pitchFamily="34" charset="0"/>
              </a:rPr>
              <a:t>Red.</a:t>
            </a:r>
            <a:r>
              <a:rPr lang="en-US" altLang="zh-TW" sz="900" dirty="0">
                <a:latin typeface="Calibri" pitchFamily="34" charset="0"/>
              </a:rPr>
              <a:t> </a:t>
            </a:r>
            <a:br>
              <a:rPr lang="en-US" altLang="zh-TW" sz="900" dirty="0">
                <a:latin typeface="Calibri" pitchFamily="34" charset="0"/>
              </a:rPr>
            </a:br>
            <a:r>
              <a:rPr lang="en-US" altLang="zh-TW" sz="900" dirty="0">
                <a:latin typeface="Calibri" pitchFamily="34" charset="0"/>
              </a:rPr>
              <a:t>Marks may be deducted if  the entry submission exceeds </a:t>
            </a:r>
            <a:r>
              <a:rPr lang="en-US" altLang="zh-TW" sz="900" dirty="0" smtClean="0">
                <a:latin typeface="Calibri" pitchFamily="34" charset="0"/>
              </a:rPr>
              <a:t>the maximum word count.</a:t>
            </a:r>
          </a:p>
          <a:p>
            <a:pPr lvl="0">
              <a:lnSpc>
                <a:spcPts val="1100"/>
              </a:lnSpc>
            </a:pPr>
            <a:r>
              <a:rPr lang="en-AU" sz="900" dirty="0"/>
              <a:t>*Please take note that we will omit </a:t>
            </a:r>
            <a:r>
              <a:rPr lang="en-AU" sz="900" dirty="0" err="1"/>
              <a:t>Inc</a:t>
            </a:r>
            <a:r>
              <a:rPr lang="en-AU" sz="900" dirty="0"/>
              <a:t>, Corporation, </a:t>
            </a:r>
            <a:r>
              <a:rPr lang="en-AU" sz="900" dirty="0" err="1"/>
              <a:t>Pte.</a:t>
            </a:r>
            <a:r>
              <a:rPr lang="en-AU" sz="900" dirty="0"/>
              <a:t> Ltd, PT, </a:t>
            </a:r>
            <a:r>
              <a:rPr lang="en-AU" sz="900" dirty="0" err="1"/>
              <a:t>Berhad</a:t>
            </a:r>
            <a:r>
              <a:rPr lang="en-AU" sz="900" dirty="0"/>
              <a:t>, </a:t>
            </a:r>
            <a:r>
              <a:rPr lang="en-AU" sz="900" dirty="0" err="1"/>
              <a:t>Sdn</a:t>
            </a:r>
            <a:r>
              <a:rPr lang="en-AU" sz="900" dirty="0"/>
              <a:t>. </a:t>
            </a:r>
            <a:r>
              <a:rPr lang="en-AU" sz="900" dirty="0" err="1"/>
              <a:t>Bhd</a:t>
            </a:r>
            <a:r>
              <a:rPr lang="en-AU" sz="900" dirty="0"/>
              <a:t> and </a:t>
            </a:r>
            <a:r>
              <a:rPr lang="en-AU" sz="900" dirty="0" err="1"/>
              <a:t>etc</a:t>
            </a:r>
            <a:r>
              <a:rPr lang="en-AU" sz="900" dirty="0"/>
              <a:t> in order to follow our editorial design guidelines in all marketing collaterals including trophy</a:t>
            </a:r>
            <a:r>
              <a:rPr lang="en-AU" sz="900" dirty="0" smtClean="0"/>
              <a:t>.</a:t>
            </a:r>
            <a:endParaRPr lang="en-US" sz="900" dirty="0"/>
          </a:p>
        </p:txBody>
      </p:sp>
    </p:spTree>
    <p:extLst>
      <p:ext uri="{BB962C8B-B14F-4D97-AF65-F5344CB8AC3E}">
        <p14:creationId xmlns:p14="http://schemas.microsoft.com/office/powerpoint/2010/main" val="16305932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143768" y="214290"/>
            <a:ext cx="1785950" cy="785818"/>
          </a:xfrm>
          <a:prstGeom prst="rect">
            <a:avLst/>
          </a:prstGeom>
        </p:spPr>
        <p:txBody>
          <a:bodyPr vert="horz" lIns="91440" tIns="45720" rIns="91440" bIns="45720" rtlCol="0" anchor="ctr">
            <a:noAutofit/>
          </a:bodyPr>
          <a:lstStyle/>
          <a:p>
            <a:pPr lvl="0">
              <a:spcBef>
                <a:spcPct val="0"/>
              </a:spcBef>
              <a:defRPr/>
            </a:pPr>
            <a:r>
              <a:rPr lang="en-SG" sz="1400" b="1" spc="100" dirty="0">
                <a:solidFill>
                  <a:srgbClr val="FFFF99"/>
                </a:solidFill>
                <a:latin typeface="Coupe-Normal" pitchFamily="18" charset="0"/>
                <a:ea typeface="+mj-ea"/>
                <a:cs typeface="Arial" pitchFamily="34" charset="0"/>
              </a:rPr>
              <a:t>NOVEMBER</a:t>
            </a:r>
          </a:p>
          <a:p>
            <a:pPr lvl="0">
              <a:spcBef>
                <a:spcPct val="0"/>
              </a:spcBef>
              <a:defRPr/>
            </a:pPr>
            <a:r>
              <a:rPr lang="en-SG" sz="1400" b="1" spc="100" dirty="0">
                <a:solidFill>
                  <a:schemeClr val="accent6">
                    <a:lumMod val="75000"/>
                  </a:schemeClr>
                </a:solidFill>
                <a:latin typeface="Coupe-Normal" pitchFamily="18" charset="0"/>
                <a:ea typeface="+mj-ea"/>
                <a:cs typeface="Arial" pitchFamily="34" charset="0"/>
              </a:rPr>
              <a:t>SINGAPORE</a:t>
            </a:r>
          </a:p>
        </p:txBody>
      </p:sp>
      <p:sp>
        <p:nvSpPr>
          <p:cNvPr id="7" name="TextBox 6">
            <a:extLst>
              <a:ext uri="{FF2B5EF4-FFF2-40B4-BE49-F238E27FC236}">
                <a16:creationId xmlns="" xmlns:a16="http://schemas.microsoft.com/office/drawing/2014/main" id="{7DE30B24-DCB0-7242-BA2F-D9A7FD9A4B11}"/>
              </a:ext>
            </a:extLst>
          </p:cNvPr>
          <p:cNvSpPr txBox="1"/>
          <p:nvPr/>
        </p:nvSpPr>
        <p:spPr>
          <a:xfrm>
            <a:off x="201960" y="1043366"/>
            <a:ext cx="4876800" cy="338550"/>
          </a:xfrm>
          <a:prstGeom prst="rect">
            <a:avLst/>
          </a:prstGeom>
          <a:noFill/>
        </p:spPr>
        <p:txBody>
          <a:bodyPr wrap="square" lIns="91435" tIns="45718" rIns="91435" bIns="45718" rtlCol="0">
            <a:spAutoFit/>
          </a:bodyPr>
          <a:lstStyle/>
          <a:p>
            <a:pPr algn="just"/>
            <a:r>
              <a:rPr lang="en-SG" sz="1600" b="1" u="sng" dirty="0" smtClean="0">
                <a:solidFill>
                  <a:schemeClr val="accent6">
                    <a:lumMod val="75000"/>
                  </a:schemeClr>
                </a:solidFill>
                <a:latin typeface="Arial" pitchFamily="34" charset="0"/>
                <a:cs typeface="Arial" pitchFamily="34" charset="0"/>
              </a:rPr>
              <a:t>Entry Details (cont.) </a:t>
            </a:r>
            <a:endParaRPr lang="en-SG" sz="1200" u="sng" dirty="0">
              <a:latin typeface="Arial" pitchFamily="34" charset="0"/>
              <a:cs typeface="Arial" pitchFamily="34" charset="0"/>
            </a:endParaRPr>
          </a:p>
        </p:txBody>
      </p:sp>
      <p:sp>
        <p:nvSpPr>
          <p:cNvPr id="8" name="TextBox 7"/>
          <p:cNvSpPr txBox="1"/>
          <p:nvPr/>
        </p:nvSpPr>
        <p:spPr>
          <a:xfrm>
            <a:off x="467544" y="1491630"/>
            <a:ext cx="8136904" cy="2862322"/>
          </a:xfrm>
          <a:prstGeom prst="rect">
            <a:avLst/>
          </a:prstGeom>
          <a:noFill/>
          <a:ln w="12700">
            <a:solidFill>
              <a:schemeClr val="tx1"/>
            </a:solidFill>
          </a:ln>
        </p:spPr>
        <p:txBody>
          <a:bodyPr wrap="square" rtlCol="0">
            <a:spAutoFit/>
          </a:bodyPr>
          <a:lstStyle/>
          <a:p>
            <a:pPr>
              <a:defRPr/>
            </a:pPr>
            <a:r>
              <a:rPr lang="en-US" altLang="zh-TW" sz="1100" b="1" dirty="0">
                <a:latin typeface="Arial" panose="020B0604020202020204" pitchFamily="34" charset="0"/>
                <a:cs typeface="Arial" panose="020B0604020202020204" pitchFamily="34" charset="0"/>
              </a:rPr>
              <a:t>Please provide a max. 300 word company description: </a:t>
            </a:r>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p:txBody>
      </p:sp>
    </p:spTree>
    <p:extLst>
      <p:ext uri="{BB962C8B-B14F-4D97-AF65-F5344CB8AC3E}">
        <p14:creationId xmlns:p14="http://schemas.microsoft.com/office/powerpoint/2010/main" val="25059886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7143768" y="214290"/>
            <a:ext cx="1785950" cy="785818"/>
          </a:xfrm>
          <a:prstGeom prst="rect">
            <a:avLst/>
          </a:prstGeom>
        </p:spPr>
        <p:txBody>
          <a:bodyPr vert="horz" lIns="91440" tIns="45720" rIns="91440" bIns="45720" rtlCol="0" anchor="ctr">
            <a:noAutofit/>
          </a:bodyPr>
          <a:lstStyle/>
          <a:p>
            <a:pPr lvl="0">
              <a:spcBef>
                <a:spcPct val="0"/>
              </a:spcBef>
              <a:defRPr/>
            </a:pPr>
            <a:r>
              <a:rPr lang="en-SG" sz="1400" b="1" spc="100" dirty="0">
                <a:solidFill>
                  <a:srgbClr val="FFFF99"/>
                </a:solidFill>
                <a:latin typeface="Coupe-Normal" pitchFamily="18" charset="0"/>
                <a:ea typeface="+mj-ea"/>
                <a:cs typeface="Arial" pitchFamily="34" charset="0"/>
              </a:rPr>
              <a:t>NOVEMBER</a:t>
            </a:r>
          </a:p>
          <a:p>
            <a:pPr lvl="0">
              <a:spcBef>
                <a:spcPct val="0"/>
              </a:spcBef>
              <a:defRPr/>
            </a:pPr>
            <a:r>
              <a:rPr lang="en-SG" sz="1400" b="1" spc="100" dirty="0">
                <a:solidFill>
                  <a:schemeClr val="accent6">
                    <a:lumMod val="75000"/>
                  </a:schemeClr>
                </a:solidFill>
                <a:latin typeface="Coupe-Normal" pitchFamily="18" charset="0"/>
                <a:ea typeface="+mj-ea"/>
                <a:cs typeface="Arial" pitchFamily="34" charset="0"/>
              </a:rPr>
              <a:t>SINGAPORE</a:t>
            </a:r>
          </a:p>
        </p:txBody>
      </p:sp>
      <p:sp>
        <p:nvSpPr>
          <p:cNvPr id="4" name="TextBox 3"/>
          <p:cNvSpPr txBox="1"/>
          <p:nvPr/>
        </p:nvSpPr>
        <p:spPr>
          <a:xfrm>
            <a:off x="467544" y="1131590"/>
            <a:ext cx="8136904" cy="3308598"/>
          </a:xfrm>
          <a:prstGeom prst="rect">
            <a:avLst/>
          </a:prstGeom>
          <a:noFill/>
          <a:ln w="12700">
            <a:solidFill>
              <a:schemeClr val="tx1"/>
            </a:solidFill>
          </a:ln>
        </p:spPr>
        <p:txBody>
          <a:bodyPr wrap="square" rtlCol="0">
            <a:spAutoFit/>
          </a:bodyPr>
          <a:lstStyle/>
          <a:p>
            <a:pPr>
              <a:defRPr/>
            </a:pPr>
            <a:r>
              <a:rPr lang="en-US" altLang="zh-TW" sz="1100" b="1" dirty="0" smtClean="0">
                <a:latin typeface="Arial" panose="020B0604020202020204" pitchFamily="34" charset="0"/>
                <a:cs typeface="Arial" panose="020B0604020202020204" pitchFamily="34" charset="0"/>
              </a:rPr>
              <a:t>Keep total word count to 1000 words. </a:t>
            </a:r>
            <a:endParaRPr lang="en-US" altLang="zh-TW" sz="1100" b="1" dirty="0">
              <a:latin typeface="Arial" panose="020B0604020202020204" pitchFamily="34" charset="0"/>
              <a:cs typeface="Arial" panose="020B0604020202020204" pitchFamily="34" charset="0"/>
            </a:endParaRPr>
          </a:p>
          <a:p>
            <a:endParaRPr lang="en-US" dirty="0" smtClean="0"/>
          </a:p>
          <a:p>
            <a:endParaRPr lang="en-US" dirty="0" smtClean="0"/>
          </a:p>
          <a:p>
            <a:endParaRPr lang="en-US" dirty="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p:txBody>
      </p:sp>
    </p:spTree>
    <p:extLst>
      <p:ext uri="{BB962C8B-B14F-4D97-AF65-F5344CB8AC3E}">
        <p14:creationId xmlns:p14="http://schemas.microsoft.com/office/powerpoint/2010/main" val="20622085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7143768" y="214290"/>
            <a:ext cx="1785950" cy="785818"/>
          </a:xfrm>
          <a:prstGeom prst="rect">
            <a:avLst/>
          </a:prstGeom>
        </p:spPr>
        <p:txBody>
          <a:bodyPr vert="horz" lIns="91440" tIns="45720" rIns="91440" bIns="45720" rtlCol="0" anchor="ctr">
            <a:noAutofit/>
          </a:bodyPr>
          <a:lstStyle/>
          <a:p>
            <a:pPr lvl="0">
              <a:spcBef>
                <a:spcPct val="0"/>
              </a:spcBef>
              <a:defRPr/>
            </a:pPr>
            <a:r>
              <a:rPr lang="en-SG" sz="1400" b="1" spc="100" dirty="0">
                <a:solidFill>
                  <a:srgbClr val="FFFF99"/>
                </a:solidFill>
                <a:latin typeface="Coupe-Normal" pitchFamily="18" charset="0"/>
                <a:ea typeface="+mj-ea"/>
                <a:cs typeface="Arial" pitchFamily="34" charset="0"/>
              </a:rPr>
              <a:t>NOVEMBER</a:t>
            </a:r>
          </a:p>
          <a:p>
            <a:pPr lvl="0">
              <a:spcBef>
                <a:spcPct val="0"/>
              </a:spcBef>
              <a:defRPr/>
            </a:pPr>
            <a:r>
              <a:rPr lang="en-SG" sz="1400" b="1" spc="100" dirty="0">
                <a:solidFill>
                  <a:schemeClr val="accent6">
                    <a:lumMod val="75000"/>
                  </a:schemeClr>
                </a:solidFill>
                <a:latin typeface="Coupe-Normal" pitchFamily="18" charset="0"/>
                <a:ea typeface="+mj-ea"/>
                <a:cs typeface="Arial" pitchFamily="34" charset="0"/>
              </a:rPr>
              <a:t>SINGAPORE</a:t>
            </a:r>
          </a:p>
        </p:txBody>
      </p:sp>
      <p:sp>
        <p:nvSpPr>
          <p:cNvPr id="4" name="TextBox 3"/>
          <p:cNvSpPr txBox="1"/>
          <p:nvPr/>
        </p:nvSpPr>
        <p:spPr>
          <a:xfrm>
            <a:off x="467544" y="1131590"/>
            <a:ext cx="8136904" cy="3308598"/>
          </a:xfrm>
          <a:prstGeom prst="rect">
            <a:avLst/>
          </a:prstGeom>
          <a:noFill/>
          <a:ln w="12700">
            <a:solidFill>
              <a:schemeClr val="tx1"/>
            </a:solidFill>
          </a:ln>
        </p:spPr>
        <p:txBody>
          <a:bodyPr wrap="square" rtlCol="0">
            <a:spAutoFit/>
          </a:bodyPr>
          <a:lstStyle/>
          <a:p>
            <a:pPr>
              <a:defRPr/>
            </a:pPr>
            <a:r>
              <a:rPr lang="en-US" altLang="zh-TW" sz="1100" b="1" dirty="0" smtClean="0">
                <a:latin typeface="Arial" panose="020B0604020202020204" pitchFamily="34" charset="0"/>
                <a:cs typeface="Arial" panose="020B0604020202020204" pitchFamily="34" charset="0"/>
              </a:rPr>
              <a:t>Keep total word count to </a:t>
            </a:r>
            <a:r>
              <a:rPr lang="en-US" altLang="zh-TW" sz="1100" b="1" dirty="0">
                <a:latin typeface="Arial" panose="020B0604020202020204" pitchFamily="34" charset="0"/>
                <a:cs typeface="Arial" panose="020B0604020202020204" pitchFamily="34" charset="0"/>
              </a:rPr>
              <a:t>1</a:t>
            </a:r>
            <a:r>
              <a:rPr lang="en-US" altLang="zh-TW" sz="1100" b="1" dirty="0" smtClean="0">
                <a:latin typeface="Arial" panose="020B0604020202020204" pitchFamily="34" charset="0"/>
                <a:cs typeface="Arial" panose="020B0604020202020204" pitchFamily="34" charset="0"/>
              </a:rPr>
              <a:t>000 words. </a:t>
            </a:r>
            <a:endParaRPr lang="en-US" altLang="zh-TW" sz="1100" b="1" dirty="0">
              <a:latin typeface="Arial" panose="020B0604020202020204" pitchFamily="34" charset="0"/>
              <a:cs typeface="Arial" panose="020B0604020202020204" pitchFamily="34" charset="0"/>
            </a:endParaRPr>
          </a:p>
          <a:p>
            <a:endParaRPr lang="en-US" dirty="0" smtClean="0"/>
          </a:p>
          <a:p>
            <a:endParaRPr lang="en-US" dirty="0" smtClean="0"/>
          </a:p>
          <a:p>
            <a:endParaRPr lang="en-US" dirty="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p:txBody>
      </p:sp>
    </p:spTree>
    <p:extLst>
      <p:ext uri="{BB962C8B-B14F-4D97-AF65-F5344CB8AC3E}">
        <p14:creationId xmlns:p14="http://schemas.microsoft.com/office/powerpoint/2010/main" val="4837529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7143768" y="214290"/>
            <a:ext cx="1785950" cy="785818"/>
          </a:xfrm>
          <a:prstGeom prst="rect">
            <a:avLst/>
          </a:prstGeom>
        </p:spPr>
        <p:txBody>
          <a:bodyPr vert="horz" lIns="91440" tIns="45720" rIns="91440" bIns="45720" rtlCol="0" anchor="ctr">
            <a:noAutofit/>
          </a:bodyPr>
          <a:lstStyle/>
          <a:p>
            <a:pPr lvl="0">
              <a:spcBef>
                <a:spcPct val="0"/>
              </a:spcBef>
              <a:defRPr/>
            </a:pPr>
            <a:r>
              <a:rPr lang="en-SG" sz="1400" b="1" spc="100" dirty="0">
                <a:solidFill>
                  <a:srgbClr val="FFFF99"/>
                </a:solidFill>
                <a:latin typeface="Coupe-Normal" pitchFamily="18" charset="0"/>
                <a:ea typeface="+mj-ea"/>
                <a:cs typeface="Arial" pitchFamily="34" charset="0"/>
              </a:rPr>
              <a:t>NOVEMBER</a:t>
            </a:r>
          </a:p>
          <a:p>
            <a:pPr lvl="0">
              <a:spcBef>
                <a:spcPct val="0"/>
              </a:spcBef>
              <a:defRPr/>
            </a:pPr>
            <a:r>
              <a:rPr lang="en-SG" sz="1400" b="1" spc="100" dirty="0">
                <a:solidFill>
                  <a:schemeClr val="accent6">
                    <a:lumMod val="75000"/>
                  </a:schemeClr>
                </a:solidFill>
                <a:latin typeface="Coupe-Normal" pitchFamily="18" charset="0"/>
                <a:ea typeface="+mj-ea"/>
                <a:cs typeface="Arial" pitchFamily="34" charset="0"/>
              </a:rPr>
              <a:t>SINGAPORE</a:t>
            </a:r>
          </a:p>
        </p:txBody>
      </p:sp>
      <p:sp>
        <p:nvSpPr>
          <p:cNvPr id="4" name="TextBox 3"/>
          <p:cNvSpPr txBox="1"/>
          <p:nvPr/>
        </p:nvSpPr>
        <p:spPr>
          <a:xfrm>
            <a:off x="467544" y="1131590"/>
            <a:ext cx="8136904" cy="3308598"/>
          </a:xfrm>
          <a:prstGeom prst="rect">
            <a:avLst/>
          </a:prstGeom>
          <a:noFill/>
          <a:ln w="12700">
            <a:solidFill>
              <a:schemeClr val="tx1"/>
            </a:solidFill>
          </a:ln>
        </p:spPr>
        <p:txBody>
          <a:bodyPr wrap="square" rtlCol="0">
            <a:spAutoFit/>
          </a:bodyPr>
          <a:lstStyle/>
          <a:p>
            <a:pPr>
              <a:defRPr/>
            </a:pPr>
            <a:r>
              <a:rPr lang="en-US" altLang="zh-TW" sz="1100" b="1" dirty="0" smtClean="0">
                <a:latin typeface="Arial" panose="020B0604020202020204" pitchFamily="34" charset="0"/>
                <a:cs typeface="Arial" panose="020B0604020202020204" pitchFamily="34" charset="0"/>
              </a:rPr>
              <a:t>Keep total word count to 1000 words. </a:t>
            </a:r>
            <a:endParaRPr lang="en-US" altLang="zh-TW" sz="1100" b="1" dirty="0">
              <a:latin typeface="Arial" panose="020B0604020202020204" pitchFamily="34" charset="0"/>
              <a:cs typeface="Arial" panose="020B0604020202020204" pitchFamily="34" charset="0"/>
            </a:endParaRPr>
          </a:p>
          <a:p>
            <a:endParaRPr lang="en-US" dirty="0" smtClean="0"/>
          </a:p>
          <a:p>
            <a:endParaRPr lang="en-US" dirty="0" smtClean="0"/>
          </a:p>
          <a:p>
            <a:endParaRPr lang="en-US" dirty="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p:txBody>
      </p:sp>
    </p:spTree>
    <p:extLst>
      <p:ext uri="{BB962C8B-B14F-4D97-AF65-F5344CB8AC3E}">
        <p14:creationId xmlns:p14="http://schemas.microsoft.com/office/powerpoint/2010/main" val="20213374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 xmlns:a16="http://schemas.microsoft.com/office/drawing/2014/main" id="{0A27231D-ECB7-CC4B-84B8-838D870037EB}"/>
              </a:ext>
            </a:extLst>
          </p:cNvPr>
          <p:cNvSpPr txBox="1"/>
          <p:nvPr/>
        </p:nvSpPr>
        <p:spPr>
          <a:xfrm>
            <a:off x="15240" y="1000108"/>
            <a:ext cx="4495800" cy="4539700"/>
          </a:xfrm>
          <a:prstGeom prst="rect">
            <a:avLst/>
          </a:prstGeom>
          <a:noFill/>
        </p:spPr>
        <p:txBody>
          <a:bodyPr wrap="square" lIns="91435" tIns="45718" rIns="91435" bIns="45718" rtlCol="0">
            <a:spAutoFit/>
          </a:bodyPr>
          <a:lstStyle/>
          <a:p>
            <a:pPr algn="just"/>
            <a:r>
              <a:rPr lang="en-US" sz="1600" b="1" u="sng" dirty="0">
                <a:solidFill>
                  <a:schemeClr val="accent6">
                    <a:lumMod val="75000"/>
                  </a:schemeClr>
                </a:solidFill>
                <a:latin typeface="Arial" pitchFamily="34" charset="0"/>
                <a:cs typeface="Arial" pitchFamily="34" charset="0"/>
              </a:rPr>
              <a:t>Contact us </a:t>
            </a:r>
          </a:p>
          <a:p>
            <a:pPr algn="just"/>
            <a:endParaRPr lang="en-US" sz="1300" b="1" dirty="0">
              <a:solidFill>
                <a:schemeClr val="accent6">
                  <a:lumMod val="75000"/>
                </a:schemeClr>
              </a:solidFill>
              <a:latin typeface="Arial" pitchFamily="34" charset="0"/>
              <a:cs typeface="Arial" pitchFamily="34" charset="0"/>
            </a:endParaRPr>
          </a:p>
          <a:p>
            <a:pPr algn="just"/>
            <a:r>
              <a:rPr lang="en-US" sz="1300" b="1" dirty="0">
                <a:solidFill>
                  <a:schemeClr val="accent6">
                    <a:lumMod val="75000"/>
                  </a:schemeClr>
                </a:solidFill>
                <a:latin typeface="Arial" pitchFamily="34" charset="0"/>
                <a:cs typeface="Arial" pitchFamily="34" charset="0"/>
              </a:rPr>
              <a:t>Registration </a:t>
            </a:r>
            <a:endParaRPr lang="en-US" sz="1300" b="1" dirty="0" smtClean="0">
              <a:solidFill>
                <a:schemeClr val="accent6">
                  <a:lumMod val="75000"/>
                </a:schemeClr>
              </a:solidFill>
              <a:latin typeface="Arial" pitchFamily="34" charset="0"/>
              <a:cs typeface="Arial" pitchFamily="34" charset="0"/>
            </a:endParaRPr>
          </a:p>
          <a:p>
            <a:pPr algn="just"/>
            <a:endParaRPr lang="en-US" sz="1300" b="1" dirty="0">
              <a:solidFill>
                <a:schemeClr val="accent6">
                  <a:lumMod val="75000"/>
                </a:schemeClr>
              </a:solidFill>
              <a:latin typeface="Arial" pitchFamily="34" charset="0"/>
              <a:cs typeface="Arial" pitchFamily="34" charset="0"/>
            </a:endParaRPr>
          </a:p>
          <a:p>
            <a:pPr algn="just"/>
            <a:endParaRPr lang="en-US" sz="1300" b="1" u="sng" dirty="0">
              <a:solidFill>
                <a:schemeClr val="accent6">
                  <a:lumMod val="75000"/>
                </a:schemeClr>
              </a:solidFill>
              <a:latin typeface="Arial" pitchFamily="34" charset="0"/>
              <a:cs typeface="Arial" pitchFamily="34" charset="0"/>
            </a:endParaRPr>
          </a:p>
          <a:p>
            <a:pPr algn="just"/>
            <a:endParaRPr lang="en-US" sz="1300" b="1" u="sng" dirty="0">
              <a:solidFill>
                <a:schemeClr val="accent6">
                  <a:lumMod val="75000"/>
                </a:schemeClr>
              </a:solidFill>
              <a:latin typeface="Arial" pitchFamily="34" charset="0"/>
              <a:cs typeface="Arial" pitchFamily="34" charset="0"/>
            </a:endParaRPr>
          </a:p>
          <a:p>
            <a:pPr algn="just"/>
            <a:endParaRPr lang="en-US" sz="1300" b="1" u="sng" dirty="0">
              <a:solidFill>
                <a:schemeClr val="accent6">
                  <a:lumMod val="75000"/>
                </a:schemeClr>
              </a:solidFill>
              <a:latin typeface="Arial" pitchFamily="34" charset="0"/>
              <a:cs typeface="Arial" pitchFamily="34" charset="0"/>
            </a:endParaRPr>
          </a:p>
          <a:p>
            <a:pPr algn="just"/>
            <a:endParaRPr lang="en-US" sz="1300" b="1" dirty="0">
              <a:solidFill>
                <a:schemeClr val="accent6">
                  <a:lumMod val="75000"/>
                </a:schemeClr>
              </a:solidFill>
              <a:latin typeface="Arial" pitchFamily="34" charset="0"/>
              <a:cs typeface="Arial" pitchFamily="34" charset="0"/>
            </a:endParaRPr>
          </a:p>
          <a:p>
            <a:pPr algn="just"/>
            <a:endParaRPr lang="en-US" sz="1300" b="1" dirty="0">
              <a:solidFill>
                <a:schemeClr val="accent6">
                  <a:lumMod val="75000"/>
                </a:schemeClr>
              </a:solidFill>
              <a:latin typeface="Arial" pitchFamily="34" charset="0"/>
              <a:cs typeface="Arial" pitchFamily="34" charset="0"/>
            </a:endParaRPr>
          </a:p>
          <a:p>
            <a:pPr algn="just"/>
            <a:endParaRPr lang="en-US" sz="1300" b="1" dirty="0">
              <a:solidFill>
                <a:schemeClr val="accent6">
                  <a:lumMod val="75000"/>
                </a:schemeClr>
              </a:solidFill>
              <a:latin typeface="Arial" pitchFamily="34" charset="0"/>
              <a:cs typeface="Arial" pitchFamily="34" charset="0"/>
            </a:endParaRPr>
          </a:p>
          <a:p>
            <a:pPr algn="just"/>
            <a:endParaRPr lang="en-US" sz="1300" b="1" dirty="0">
              <a:solidFill>
                <a:schemeClr val="accent6">
                  <a:lumMod val="75000"/>
                </a:schemeClr>
              </a:solidFill>
              <a:latin typeface="Arial" pitchFamily="34" charset="0"/>
              <a:cs typeface="Arial" pitchFamily="34" charset="0"/>
            </a:endParaRPr>
          </a:p>
          <a:p>
            <a:pPr algn="just"/>
            <a:r>
              <a:rPr lang="en-US" sz="1300" b="1" dirty="0">
                <a:solidFill>
                  <a:schemeClr val="accent6">
                    <a:lumMod val="75000"/>
                  </a:schemeClr>
                </a:solidFill>
                <a:latin typeface="Arial" pitchFamily="34" charset="0"/>
                <a:cs typeface="Arial" pitchFamily="34" charset="0"/>
              </a:rPr>
              <a:t>Judging opportunities </a:t>
            </a:r>
          </a:p>
          <a:p>
            <a:pPr algn="just"/>
            <a:endParaRPr lang="en-US" sz="1300" b="1" u="sng" dirty="0">
              <a:solidFill>
                <a:schemeClr val="accent6">
                  <a:lumMod val="75000"/>
                </a:schemeClr>
              </a:solidFill>
              <a:latin typeface="Arial" pitchFamily="34" charset="0"/>
              <a:cs typeface="Arial" pitchFamily="34" charset="0"/>
            </a:endParaRPr>
          </a:p>
          <a:p>
            <a:pPr algn="just"/>
            <a:endParaRPr lang="en-US" sz="1300" b="1" u="sng" dirty="0">
              <a:solidFill>
                <a:schemeClr val="accent6">
                  <a:lumMod val="75000"/>
                </a:schemeClr>
              </a:solidFill>
              <a:latin typeface="Arial" pitchFamily="34" charset="0"/>
              <a:cs typeface="Arial" pitchFamily="34" charset="0"/>
            </a:endParaRPr>
          </a:p>
          <a:p>
            <a:pPr algn="just"/>
            <a:endParaRPr lang="en-US" sz="1300" b="1" u="sng" dirty="0">
              <a:solidFill>
                <a:schemeClr val="accent6">
                  <a:lumMod val="75000"/>
                </a:schemeClr>
              </a:solidFill>
              <a:latin typeface="Arial" pitchFamily="34" charset="0"/>
              <a:cs typeface="Arial" pitchFamily="34" charset="0"/>
            </a:endParaRPr>
          </a:p>
          <a:p>
            <a:pPr algn="just"/>
            <a:endParaRPr lang="en-US" sz="1300" b="1" dirty="0">
              <a:solidFill>
                <a:schemeClr val="accent6">
                  <a:lumMod val="75000"/>
                </a:schemeClr>
              </a:solidFill>
              <a:latin typeface="Arial" pitchFamily="34" charset="0"/>
              <a:cs typeface="Arial" pitchFamily="34" charset="0"/>
            </a:endParaRPr>
          </a:p>
          <a:p>
            <a:pPr algn="just"/>
            <a:endParaRPr lang="en-SG" sz="1300" b="1" u="sng" dirty="0">
              <a:solidFill>
                <a:schemeClr val="accent6">
                  <a:lumMod val="75000"/>
                </a:schemeClr>
              </a:solidFill>
              <a:latin typeface="Arial" pitchFamily="34" charset="0"/>
              <a:cs typeface="Arial" pitchFamily="34" charset="0"/>
            </a:endParaRPr>
          </a:p>
          <a:p>
            <a:endParaRPr lang="en-US" sz="1300" dirty="0">
              <a:latin typeface="Arial" pitchFamily="34" charset="0"/>
              <a:cs typeface="Arial" pitchFamily="34" charset="0"/>
            </a:endParaRPr>
          </a:p>
          <a:p>
            <a:endParaRPr lang="en-US" sz="1300" dirty="0">
              <a:latin typeface="Arial" pitchFamily="34" charset="0"/>
              <a:cs typeface="Arial" pitchFamily="34" charset="0"/>
            </a:endParaRPr>
          </a:p>
          <a:p>
            <a:endParaRPr lang="en-US" sz="1300" dirty="0">
              <a:latin typeface="Arial" pitchFamily="34" charset="0"/>
              <a:cs typeface="Arial" pitchFamily="34" charset="0"/>
            </a:endParaRPr>
          </a:p>
          <a:p>
            <a:endParaRPr lang="en-US" sz="1300" dirty="0">
              <a:latin typeface="Arial" pitchFamily="34" charset="0"/>
              <a:cs typeface="Arial" pitchFamily="34" charset="0"/>
            </a:endParaRPr>
          </a:p>
          <a:p>
            <a:pPr algn="just"/>
            <a:endParaRPr lang="en-US" sz="1300" dirty="0">
              <a:solidFill>
                <a:schemeClr val="tx1">
                  <a:lumMod val="65000"/>
                  <a:lumOff val="35000"/>
                </a:schemeClr>
              </a:solidFill>
              <a:latin typeface="Arial" pitchFamily="34" charset="0"/>
              <a:cs typeface="Arial" pitchFamily="34" charset="0"/>
            </a:endParaRPr>
          </a:p>
        </p:txBody>
      </p:sp>
      <p:graphicFrame>
        <p:nvGraphicFramePr>
          <p:cNvPr id="7" name="Table 6">
            <a:extLst>
              <a:ext uri="{FF2B5EF4-FFF2-40B4-BE49-F238E27FC236}">
                <a16:creationId xmlns="" xmlns:a16="http://schemas.microsoft.com/office/drawing/2014/main" id="{8E5A2380-0CB1-C34D-91F1-7C3FD2788C9F}"/>
              </a:ext>
            </a:extLst>
          </p:cNvPr>
          <p:cNvGraphicFramePr>
            <a:graphicFrameLocks noGrp="1"/>
          </p:cNvGraphicFramePr>
          <p:nvPr>
            <p:extLst>
              <p:ext uri="{D42A27DB-BD31-4B8C-83A1-F6EECF244321}">
                <p14:modId xmlns:p14="http://schemas.microsoft.com/office/powerpoint/2010/main" val="530093132"/>
              </p:ext>
            </p:extLst>
          </p:nvPr>
        </p:nvGraphicFramePr>
        <p:xfrm>
          <a:off x="179512" y="1779662"/>
          <a:ext cx="4446110" cy="1188720"/>
        </p:xfrm>
        <a:graphic>
          <a:graphicData uri="http://schemas.openxmlformats.org/drawingml/2006/table">
            <a:tbl>
              <a:tblPr firstRow="1" bandRow="1">
                <a:tableStyleId>{93296810-A885-4BE3-A3E7-6D5BEEA58F35}</a:tableStyleId>
              </a:tblPr>
              <a:tblGrid>
                <a:gridCol w="1447800">
                  <a:extLst>
                    <a:ext uri="{9D8B030D-6E8A-4147-A177-3AD203B41FA5}">
                      <a16:colId xmlns="" xmlns:a16="http://schemas.microsoft.com/office/drawing/2014/main" val="20000"/>
                    </a:ext>
                  </a:extLst>
                </a:gridCol>
                <a:gridCol w="2998310">
                  <a:extLst>
                    <a:ext uri="{9D8B030D-6E8A-4147-A177-3AD203B41FA5}">
                      <a16:colId xmlns="" xmlns:a16="http://schemas.microsoft.com/office/drawing/2014/main" val="20001"/>
                    </a:ext>
                  </a:extLst>
                </a:gridCol>
              </a:tblGrid>
              <a:tr h="152253">
                <a:tc>
                  <a:txBody>
                    <a:bodyPr/>
                    <a:lstStyle/>
                    <a:p>
                      <a:r>
                        <a:rPr lang="en-US" sz="1200" b="1" dirty="0">
                          <a:latin typeface="Arial" pitchFamily="34" charset="0"/>
                          <a:cs typeface="Arial" pitchFamily="34" charset="0"/>
                        </a:rPr>
                        <a:t>Name</a:t>
                      </a:r>
                      <a:endParaRPr lang="en-SG" sz="1200" b="1" dirty="0">
                        <a:latin typeface="Arial" pitchFamily="34" charset="0"/>
                        <a:cs typeface="Arial" pitchFamily="34" charset="0"/>
                      </a:endParaRPr>
                    </a:p>
                  </a:txBody>
                  <a:tcPr/>
                </a:tc>
                <a:tc>
                  <a:txBody>
                    <a:bodyPr/>
                    <a:lstStyle/>
                    <a:p>
                      <a:r>
                        <a:rPr lang="en-US" sz="1200" b="1" dirty="0">
                          <a:latin typeface="Arial" pitchFamily="34" charset="0"/>
                          <a:cs typeface="Arial" pitchFamily="34" charset="0"/>
                        </a:rPr>
                        <a:t>Email</a:t>
                      </a:r>
                      <a:r>
                        <a:rPr lang="en-US" sz="1200" b="1" baseline="0" dirty="0">
                          <a:latin typeface="Arial" pitchFamily="34" charset="0"/>
                          <a:cs typeface="Arial" pitchFamily="34" charset="0"/>
                        </a:rPr>
                        <a:t> add/Contact no </a:t>
                      </a:r>
                      <a:endParaRPr lang="en-SG" sz="1200" b="1" dirty="0">
                        <a:latin typeface="Arial" pitchFamily="34" charset="0"/>
                        <a:cs typeface="Arial" pitchFamily="34" charset="0"/>
                      </a:endParaRPr>
                    </a:p>
                  </a:txBody>
                  <a:tcPr/>
                </a:tc>
                <a:extLst>
                  <a:ext uri="{0D108BD9-81ED-4DB2-BD59-A6C34878D82A}">
                    <a16:rowId xmlns="" xmlns:a16="http://schemas.microsoft.com/office/drawing/2014/main" val="10000"/>
                  </a:ext>
                </a:extLst>
              </a:tr>
              <a:tr h="250770">
                <a:tc>
                  <a:txBody>
                    <a:bodyPr/>
                    <a:lstStyle/>
                    <a:p>
                      <a:r>
                        <a:rPr lang="en-US" sz="1200" dirty="0" err="1" smtClean="0">
                          <a:latin typeface="Arial" pitchFamily="34" charset="0"/>
                          <a:cs typeface="Arial" pitchFamily="34" charset="0"/>
                        </a:rPr>
                        <a:t>Seraphine</a:t>
                      </a:r>
                      <a:r>
                        <a:rPr lang="en-US" sz="1200" dirty="0" smtClean="0">
                          <a:latin typeface="Arial" pitchFamily="34" charset="0"/>
                          <a:cs typeface="Arial" pitchFamily="34" charset="0"/>
                        </a:rPr>
                        <a:t> </a:t>
                      </a:r>
                      <a:r>
                        <a:rPr lang="en-US" sz="1200" dirty="0" err="1" smtClean="0">
                          <a:latin typeface="Arial" pitchFamily="34" charset="0"/>
                          <a:cs typeface="Arial" pitchFamily="34" charset="0"/>
                        </a:rPr>
                        <a:t>Neoh</a:t>
                      </a:r>
                      <a:endParaRPr lang="en-SG" sz="1200" dirty="0">
                        <a:latin typeface="Arial" pitchFamily="34" charset="0"/>
                        <a:cs typeface="Arial" pitchFamily="34" charset="0"/>
                      </a:endParaRPr>
                    </a:p>
                  </a:txBody>
                  <a:tcPr/>
                </a:tc>
                <a:tc>
                  <a:txBody>
                    <a:bodyPr/>
                    <a:lstStyle/>
                    <a:p>
                      <a:r>
                        <a:rPr lang="en-US" sz="1200" dirty="0" smtClean="0">
                          <a:latin typeface="Arial" pitchFamily="34" charset="0"/>
                          <a:cs typeface="Arial" pitchFamily="34" charset="0"/>
                          <a:hlinkClick r:id="rId2"/>
                        </a:rPr>
                        <a:t>seraphinen@humanresourcesonline.net</a:t>
                      </a:r>
                      <a:r>
                        <a:rPr lang="en-US" sz="1200" baseline="0" dirty="0" smtClean="0">
                          <a:latin typeface="Arial" pitchFamily="34" charset="0"/>
                          <a:cs typeface="Arial" pitchFamily="34" charset="0"/>
                        </a:rPr>
                        <a:t> </a:t>
                      </a:r>
                      <a:endParaRPr lang="en-US" sz="1200" dirty="0" smtClean="0">
                        <a:latin typeface="Arial" pitchFamily="34" charset="0"/>
                        <a:cs typeface="Arial" pitchFamily="34" charset="0"/>
                      </a:endParaRPr>
                    </a:p>
                    <a:p>
                      <a:pPr marL="0" marR="0" indent="0" algn="l" defTabSz="914353" rtl="0" eaLnBrk="1" fontAlgn="auto" latinLnBrk="0" hangingPunct="1">
                        <a:lnSpc>
                          <a:spcPct val="100000"/>
                        </a:lnSpc>
                        <a:spcBef>
                          <a:spcPts val="0"/>
                        </a:spcBef>
                        <a:spcAft>
                          <a:spcPts val="0"/>
                        </a:spcAft>
                        <a:buClrTx/>
                        <a:buSzTx/>
                        <a:buFontTx/>
                        <a:buNone/>
                        <a:tabLst/>
                        <a:defRPr/>
                      </a:pPr>
                      <a:r>
                        <a:rPr lang="en-US" sz="1200" baseline="0" dirty="0" smtClean="0">
                          <a:latin typeface="Arial" pitchFamily="34" charset="0"/>
                          <a:cs typeface="Arial" pitchFamily="34" charset="0"/>
                        </a:rPr>
                        <a:t>Office: +65 6423 0329 </a:t>
                      </a:r>
                      <a:r>
                        <a:rPr lang="en-US" sz="1200" baseline="0" dirty="0" err="1" smtClean="0">
                          <a:latin typeface="Arial" pitchFamily="34" charset="0"/>
                          <a:cs typeface="Arial" pitchFamily="34" charset="0"/>
                        </a:rPr>
                        <a:t>ext</a:t>
                      </a:r>
                      <a:r>
                        <a:rPr lang="en-US" sz="1200" baseline="0" dirty="0" smtClean="0">
                          <a:latin typeface="Arial" pitchFamily="34" charset="0"/>
                          <a:cs typeface="Arial" pitchFamily="34" charset="0"/>
                        </a:rPr>
                        <a:t> 232</a:t>
                      </a:r>
                    </a:p>
                  </a:txBody>
                  <a:tcPr/>
                </a:tc>
                <a:extLst>
                  <a:ext uri="{0D108BD9-81ED-4DB2-BD59-A6C34878D82A}">
                    <a16:rowId xmlns="" xmlns:a16="http://schemas.microsoft.com/office/drawing/2014/main" val="10001"/>
                  </a:ext>
                </a:extLst>
              </a:tr>
              <a:tr h="282778">
                <a:tc>
                  <a:txBody>
                    <a:bodyPr/>
                    <a:lstStyle/>
                    <a:p>
                      <a:r>
                        <a:rPr lang="en-US" sz="1200" dirty="0" err="1" smtClean="0">
                          <a:latin typeface="Arial" pitchFamily="34" charset="0"/>
                          <a:cs typeface="Arial" pitchFamily="34" charset="0"/>
                        </a:rPr>
                        <a:t>Cariza</a:t>
                      </a:r>
                      <a:r>
                        <a:rPr lang="en-US" sz="1200" dirty="0" smtClean="0">
                          <a:latin typeface="Arial" pitchFamily="34" charset="0"/>
                          <a:cs typeface="Arial" pitchFamily="34" charset="0"/>
                        </a:rPr>
                        <a:t> </a:t>
                      </a:r>
                      <a:r>
                        <a:rPr lang="en-US" sz="1200" dirty="0" err="1" smtClean="0">
                          <a:latin typeface="Arial" pitchFamily="34" charset="0"/>
                          <a:cs typeface="Arial" pitchFamily="34" charset="0"/>
                        </a:rPr>
                        <a:t>Ratin</a:t>
                      </a:r>
                      <a:endParaRPr lang="en-SG" sz="1200" dirty="0">
                        <a:latin typeface="Arial" pitchFamily="34" charset="0"/>
                        <a:cs typeface="Arial" pitchFamily="34" charset="0"/>
                      </a:endParaRPr>
                    </a:p>
                  </a:txBody>
                  <a:tcPr/>
                </a:tc>
                <a:tc>
                  <a:txBody>
                    <a:bodyPr/>
                    <a:lstStyle/>
                    <a:p>
                      <a:r>
                        <a:rPr lang="en-US" sz="1200" dirty="0" smtClean="0">
                          <a:latin typeface="Arial" pitchFamily="34" charset="0"/>
                          <a:cs typeface="Arial" pitchFamily="34" charset="0"/>
                          <a:hlinkClick r:id="rId3"/>
                        </a:rPr>
                        <a:t>carizar@humanresourcesonline.net</a:t>
                      </a:r>
                      <a:r>
                        <a:rPr lang="en-US" sz="1200" baseline="0" dirty="0" smtClean="0">
                          <a:latin typeface="Arial" pitchFamily="34" charset="0"/>
                          <a:cs typeface="Arial" pitchFamily="34" charset="0"/>
                        </a:rPr>
                        <a:t> </a:t>
                      </a:r>
                      <a:endParaRPr lang="en-US" sz="1200" dirty="0">
                        <a:latin typeface="Arial" pitchFamily="34" charset="0"/>
                        <a:cs typeface="Arial" pitchFamily="34" charset="0"/>
                      </a:endParaRPr>
                    </a:p>
                    <a:p>
                      <a:pPr marL="0" marR="0" indent="0" algn="l" defTabSz="914353" rtl="0" eaLnBrk="1" fontAlgn="auto" latinLnBrk="0" hangingPunct="1">
                        <a:lnSpc>
                          <a:spcPct val="100000"/>
                        </a:lnSpc>
                        <a:spcBef>
                          <a:spcPts val="0"/>
                        </a:spcBef>
                        <a:spcAft>
                          <a:spcPts val="0"/>
                        </a:spcAft>
                        <a:buClrTx/>
                        <a:buSzTx/>
                        <a:buFontTx/>
                        <a:buNone/>
                        <a:tabLst/>
                        <a:defRPr/>
                      </a:pPr>
                      <a:r>
                        <a:rPr lang="en-US" sz="1200" baseline="0" dirty="0" smtClean="0">
                          <a:latin typeface="Arial" pitchFamily="34" charset="0"/>
                          <a:cs typeface="Arial" pitchFamily="34" charset="0"/>
                        </a:rPr>
                        <a:t>Tel: +63 9773992585</a:t>
                      </a:r>
                    </a:p>
                  </a:txBody>
                  <a:tcPr/>
                </a:tc>
                <a:extLst>
                  <a:ext uri="{0D108BD9-81ED-4DB2-BD59-A6C34878D82A}">
                    <a16:rowId xmlns="" xmlns:a16="http://schemas.microsoft.com/office/drawing/2014/main" val="10002"/>
                  </a:ext>
                </a:extLst>
              </a:tr>
            </a:tbl>
          </a:graphicData>
        </a:graphic>
      </p:graphicFrame>
      <p:graphicFrame>
        <p:nvGraphicFramePr>
          <p:cNvPr id="8" name="Table 7">
            <a:extLst>
              <a:ext uri="{FF2B5EF4-FFF2-40B4-BE49-F238E27FC236}">
                <a16:creationId xmlns="" xmlns:a16="http://schemas.microsoft.com/office/drawing/2014/main" id="{11080C0C-C965-8749-91EF-E102AB1E9994}"/>
              </a:ext>
            </a:extLst>
          </p:cNvPr>
          <p:cNvGraphicFramePr>
            <a:graphicFrameLocks noGrp="1"/>
          </p:cNvGraphicFramePr>
          <p:nvPr>
            <p:extLst>
              <p:ext uri="{D42A27DB-BD31-4B8C-83A1-F6EECF244321}">
                <p14:modId xmlns:p14="http://schemas.microsoft.com/office/powerpoint/2010/main" val="4075914321"/>
              </p:ext>
            </p:extLst>
          </p:nvPr>
        </p:nvGraphicFramePr>
        <p:xfrm>
          <a:off x="184436" y="3579862"/>
          <a:ext cx="4347192" cy="914400"/>
        </p:xfrm>
        <a:graphic>
          <a:graphicData uri="http://schemas.openxmlformats.org/drawingml/2006/table">
            <a:tbl>
              <a:tblPr firstRow="1" bandRow="1">
                <a:tableStyleId>{93296810-A885-4BE3-A3E7-6D5BEEA58F35}</a:tableStyleId>
              </a:tblPr>
              <a:tblGrid>
                <a:gridCol w="1385667">
                  <a:extLst>
                    <a:ext uri="{9D8B030D-6E8A-4147-A177-3AD203B41FA5}">
                      <a16:colId xmlns="" xmlns:a16="http://schemas.microsoft.com/office/drawing/2014/main" val="20000"/>
                    </a:ext>
                  </a:extLst>
                </a:gridCol>
                <a:gridCol w="2961525">
                  <a:extLst>
                    <a:ext uri="{9D8B030D-6E8A-4147-A177-3AD203B41FA5}">
                      <a16:colId xmlns="" xmlns:a16="http://schemas.microsoft.com/office/drawing/2014/main" val="20001"/>
                    </a:ext>
                  </a:extLst>
                </a:gridCol>
              </a:tblGrid>
              <a:tr h="274320">
                <a:tc>
                  <a:txBody>
                    <a:bodyPr/>
                    <a:lstStyle/>
                    <a:p>
                      <a:r>
                        <a:rPr lang="en-US" sz="1200" b="1" dirty="0" err="1" smtClean="0">
                          <a:latin typeface="Arial" pitchFamily="34" charset="0"/>
                          <a:cs typeface="Arial" pitchFamily="34" charset="0"/>
                        </a:rPr>
                        <a:t>Namev</a:t>
                      </a:r>
                      <a:endParaRPr lang="en-SG" sz="1200" b="1" dirty="0">
                        <a:latin typeface="Arial" pitchFamily="34" charset="0"/>
                        <a:cs typeface="Arial" pitchFamily="34" charset="0"/>
                      </a:endParaRPr>
                    </a:p>
                  </a:txBody>
                  <a:tcPr/>
                </a:tc>
                <a:tc>
                  <a:txBody>
                    <a:bodyPr/>
                    <a:lstStyle/>
                    <a:p>
                      <a:r>
                        <a:rPr lang="en-US" sz="1200" b="1" dirty="0">
                          <a:latin typeface="Arial" pitchFamily="34" charset="0"/>
                          <a:cs typeface="Arial" pitchFamily="34" charset="0"/>
                        </a:rPr>
                        <a:t>Email</a:t>
                      </a:r>
                      <a:r>
                        <a:rPr lang="en-US" sz="1200" b="1" baseline="0" dirty="0">
                          <a:latin typeface="Arial" pitchFamily="34" charset="0"/>
                          <a:cs typeface="Arial" pitchFamily="34" charset="0"/>
                        </a:rPr>
                        <a:t> add/Contact no </a:t>
                      </a:r>
                      <a:endParaRPr lang="en-SG" sz="1200" b="1" dirty="0">
                        <a:latin typeface="Arial" pitchFamily="34" charset="0"/>
                        <a:cs typeface="Arial" pitchFamily="34" charset="0"/>
                      </a:endParaRPr>
                    </a:p>
                  </a:txBody>
                  <a:tcPr/>
                </a:tc>
                <a:extLst>
                  <a:ext uri="{0D108BD9-81ED-4DB2-BD59-A6C34878D82A}">
                    <a16:rowId xmlns="" xmlns:a16="http://schemas.microsoft.com/office/drawing/2014/main" val="10000"/>
                  </a:ext>
                </a:extLst>
              </a:tr>
              <a:tr h="254285">
                <a:tc>
                  <a:txBody>
                    <a:bodyPr/>
                    <a:lstStyle/>
                    <a:p>
                      <a:r>
                        <a:rPr lang="en-US" sz="1200" dirty="0" smtClean="0">
                          <a:latin typeface="Arial" pitchFamily="34" charset="0"/>
                          <a:cs typeface="Arial" pitchFamily="34" charset="0"/>
                        </a:rPr>
                        <a:t>Shan</a:t>
                      </a:r>
                      <a:r>
                        <a:rPr lang="en-US" sz="1200" baseline="0" dirty="0" smtClean="0">
                          <a:latin typeface="Arial" pitchFamily="34" charset="0"/>
                          <a:cs typeface="Arial" pitchFamily="34" charset="0"/>
                        </a:rPr>
                        <a:t> </a:t>
                      </a:r>
                      <a:r>
                        <a:rPr lang="en-US" sz="1200" baseline="0" dirty="0" err="1" smtClean="0">
                          <a:latin typeface="Arial" pitchFamily="34" charset="0"/>
                          <a:cs typeface="Arial" pitchFamily="34" charset="0"/>
                        </a:rPr>
                        <a:t>Ee</a:t>
                      </a:r>
                      <a:endParaRPr lang="en-SG" sz="1200" dirty="0">
                        <a:latin typeface="Arial" pitchFamily="34" charset="0"/>
                        <a:cs typeface="Arial" pitchFamily="34" charset="0"/>
                      </a:endParaRPr>
                    </a:p>
                  </a:txBody>
                  <a:tcPr/>
                </a:tc>
                <a:tc>
                  <a:txBody>
                    <a:bodyPr/>
                    <a:lstStyle/>
                    <a:p>
                      <a:r>
                        <a:rPr lang="en-US" sz="1200" dirty="0" smtClean="0">
                          <a:latin typeface="Arial" pitchFamily="34" charset="0"/>
                          <a:cs typeface="Arial" pitchFamily="34" charset="0"/>
                          <a:hlinkClick r:id="rId4"/>
                        </a:rPr>
                        <a:t>shanee@humanresourcesonline.net</a:t>
                      </a:r>
                      <a:endParaRPr lang="en-US" sz="1200" baseline="0" dirty="0">
                        <a:latin typeface="Arial" pitchFamily="34" charset="0"/>
                        <a:cs typeface="Arial" pitchFamily="34" charset="0"/>
                      </a:endParaRPr>
                    </a:p>
                    <a:p>
                      <a:r>
                        <a:rPr lang="en-US" sz="1200" baseline="0" dirty="0" smtClean="0">
                          <a:latin typeface="Arial" pitchFamily="34" charset="0"/>
                          <a:cs typeface="Arial" pitchFamily="34" charset="0"/>
                        </a:rPr>
                        <a:t>Office: +65 </a:t>
                      </a:r>
                      <a:r>
                        <a:rPr lang="en-US" sz="1200" baseline="0" dirty="0">
                          <a:latin typeface="Arial" pitchFamily="34" charset="0"/>
                          <a:cs typeface="Arial" pitchFamily="34" charset="0"/>
                        </a:rPr>
                        <a:t>6423 </a:t>
                      </a:r>
                      <a:r>
                        <a:rPr lang="en-US" sz="1200" baseline="0" dirty="0" smtClean="0">
                          <a:latin typeface="Arial" pitchFamily="34" charset="0"/>
                          <a:cs typeface="Arial" pitchFamily="34" charset="0"/>
                        </a:rPr>
                        <a:t>0329 </a:t>
                      </a:r>
                    </a:p>
                    <a:p>
                      <a:r>
                        <a:rPr lang="en-US" sz="1200" b="0" i="0" kern="1200" dirty="0" smtClean="0">
                          <a:solidFill>
                            <a:schemeClr val="dk1"/>
                          </a:solidFill>
                          <a:latin typeface="Arial" pitchFamily="34" charset="0"/>
                          <a:ea typeface="+mn-ea"/>
                          <a:cs typeface="Arial" pitchFamily="34" charset="0"/>
                        </a:rPr>
                        <a:t>Mobile: +65 9322 0432</a:t>
                      </a:r>
                      <a:endParaRPr lang="en-SG" sz="1200" dirty="0">
                        <a:latin typeface="Arial" pitchFamily="34" charset="0"/>
                        <a:cs typeface="Arial" pitchFamily="34" charset="0"/>
                      </a:endParaRPr>
                    </a:p>
                  </a:txBody>
                  <a:tcPr/>
                </a:tc>
                <a:extLst>
                  <a:ext uri="{0D108BD9-81ED-4DB2-BD59-A6C34878D82A}">
                    <a16:rowId xmlns="" xmlns:a16="http://schemas.microsoft.com/office/drawing/2014/main" val="10001"/>
                  </a:ext>
                </a:extLst>
              </a:tr>
            </a:tbl>
          </a:graphicData>
        </a:graphic>
      </p:graphicFrame>
      <p:sp>
        <p:nvSpPr>
          <p:cNvPr id="9" name="TextBox 8">
            <a:extLst>
              <a:ext uri="{FF2B5EF4-FFF2-40B4-BE49-F238E27FC236}">
                <a16:creationId xmlns="" xmlns:a16="http://schemas.microsoft.com/office/drawing/2014/main" id="{0A27231D-ECB7-CC4B-84B8-838D870037EB}"/>
              </a:ext>
            </a:extLst>
          </p:cNvPr>
          <p:cNvSpPr txBox="1"/>
          <p:nvPr/>
        </p:nvSpPr>
        <p:spPr>
          <a:xfrm>
            <a:off x="4724400" y="1198696"/>
            <a:ext cx="4648200" cy="1938988"/>
          </a:xfrm>
          <a:prstGeom prst="rect">
            <a:avLst/>
          </a:prstGeom>
          <a:noFill/>
        </p:spPr>
        <p:txBody>
          <a:bodyPr wrap="square" lIns="91435" tIns="45718" rIns="91435" bIns="45718" rtlCol="0">
            <a:spAutoFit/>
          </a:bodyPr>
          <a:lstStyle/>
          <a:p>
            <a:pPr algn="just"/>
            <a:r>
              <a:rPr lang="en-US" sz="1600" b="1" u="sng" dirty="0" smtClean="0">
                <a:solidFill>
                  <a:schemeClr val="accent6">
                    <a:lumMod val="75000"/>
                  </a:schemeClr>
                </a:solidFill>
                <a:latin typeface="Arial" pitchFamily="34" charset="0"/>
                <a:cs typeface="Arial" pitchFamily="34" charset="0"/>
              </a:rPr>
              <a:t> </a:t>
            </a:r>
            <a:endParaRPr lang="en-US" sz="1600" b="1" u="sng" dirty="0">
              <a:solidFill>
                <a:schemeClr val="accent6">
                  <a:lumMod val="75000"/>
                </a:schemeClr>
              </a:solidFill>
              <a:latin typeface="Arial" pitchFamily="34" charset="0"/>
              <a:cs typeface="Arial" pitchFamily="34" charset="0"/>
            </a:endParaRPr>
          </a:p>
          <a:p>
            <a:pPr algn="just"/>
            <a:r>
              <a:rPr lang="en-US" sz="1300" b="1" dirty="0" smtClean="0">
                <a:solidFill>
                  <a:schemeClr val="accent6">
                    <a:lumMod val="75000"/>
                  </a:schemeClr>
                </a:solidFill>
                <a:latin typeface="Arial" pitchFamily="34" charset="0"/>
                <a:cs typeface="Arial" pitchFamily="34" charset="0"/>
              </a:rPr>
              <a:t>Sponsorship opportunities </a:t>
            </a:r>
            <a:endParaRPr lang="en-US" sz="1300" b="1" u="sng" dirty="0">
              <a:solidFill>
                <a:schemeClr val="accent6">
                  <a:lumMod val="75000"/>
                </a:schemeClr>
              </a:solidFill>
              <a:latin typeface="Arial" pitchFamily="34" charset="0"/>
              <a:cs typeface="Arial" pitchFamily="34" charset="0"/>
            </a:endParaRPr>
          </a:p>
          <a:p>
            <a:pPr algn="just"/>
            <a:endParaRPr lang="en-US" sz="1300" b="1" dirty="0">
              <a:solidFill>
                <a:schemeClr val="accent6">
                  <a:lumMod val="75000"/>
                </a:schemeClr>
              </a:solidFill>
              <a:latin typeface="Arial" pitchFamily="34" charset="0"/>
              <a:cs typeface="Arial" pitchFamily="34" charset="0"/>
            </a:endParaRPr>
          </a:p>
          <a:p>
            <a:pPr algn="just"/>
            <a:endParaRPr lang="en-SG" sz="1300" b="1" u="sng" dirty="0">
              <a:solidFill>
                <a:schemeClr val="accent6">
                  <a:lumMod val="75000"/>
                </a:schemeClr>
              </a:solidFill>
              <a:latin typeface="Arial" pitchFamily="34" charset="0"/>
              <a:cs typeface="Arial" pitchFamily="34" charset="0"/>
            </a:endParaRPr>
          </a:p>
          <a:p>
            <a:endParaRPr lang="en-US" sz="1300" dirty="0">
              <a:latin typeface="Arial" pitchFamily="34" charset="0"/>
              <a:cs typeface="Arial" pitchFamily="34" charset="0"/>
            </a:endParaRPr>
          </a:p>
          <a:p>
            <a:endParaRPr lang="en-US" sz="1300" dirty="0" smtClean="0">
              <a:latin typeface="Arial" pitchFamily="34" charset="0"/>
              <a:cs typeface="Arial" pitchFamily="34" charset="0"/>
            </a:endParaRPr>
          </a:p>
          <a:p>
            <a:endParaRPr lang="en-US" sz="1300" dirty="0">
              <a:latin typeface="Arial" pitchFamily="34" charset="0"/>
              <a:cs typeface="Arial" pitchFamily="34" charset="0"/>
            </a:endParaRPr>
          </a:p>
          <a:p>
            <a:endParaRPr lang="en-US" sz="1300" dirty="0">
              <a:latin typeface="Arial" pitchFamily="34" charset="0"/>
              <a:cs typeface="Arial" pitchFamily="34" charset="0"/>
            </a:endParaRPr>
          </a:p>
          <a:p>
            <a:pPr algn="just"/>
            <a:endParaRPr lang="en-US" sz="1300" dirty="0">
              <a:solidFill>
                <a:schemeClr val="tx1">
                  <a:lumMod val="65000"/>
                  <a:lumOff val="35000"/>
                </a:schemeClr>
              </a:solidFill>
              <a:latin typeface="Arial" pitchFamily="34" charset="0"/>
              <a:cs typeface="Arial" pitchFamily="34" charset="0"/>
            </a:endParaRPr>
          </a:p>
        </p:txBody>
      </p:sp>
      <p:graphicFrame>
        <p:nvGraphicFramePr>
          <p:cNvPr id="10" name="Table 9">
            <a:extLst>
              <a:ext uri="{FF2B5EF4-FFF2-40B4-BE49-F238E27FC236}">
                <a16:creationId xmlns="" xmlns:a16="http://schemas.microsoft.com/office/drawing/2014/main" id="{F27658B4-B046-DC4B-829E-335F8349818B}"/>
              </a:ext>
            </a:extLst>
          </p:cNvPr>
          <p:cNvGraphicFramePr>
            <a:graphicFrameLocks noGrp="1"/>
          </p:cNvGraphicFramePr>
          <p:nvPr>
            <p:extLst>
              <p:ext uri="{D42A27DB-BD31-4B8C-83A1-F6EECF244321}">
                <p14:modId xmlns:p14="http://schemas.microsoft.com/office/powerpoint/2010/main" val="2479167973"/>
              </p:ext>
            </p:extLst>
          </p:nvPr>
        </p:nvGraphicFramePr>
        <p:xfrm>
          <a:off x="4835604" y="1779662"/>
          <a:ext cx="4094113" cy="731520"/>
        </p:xfrm>
        <a:graphic>
          <a:graphicData uri="http://schemas.openxmlformats.org/drawingml/2006/table">
            <a:tbl>
              <a:tblPr firstRow="1" bandRow="1">
                <a:tableStyleId>{93296810-A885-4BE3-A3E7-6D5BEEA58F35}</a:tableStyleId>
              </a:tblPr>
              <a:tblGrid>
                <a:gridCol w="4094113">
                  <a:extLst>
                    <a:ext uri="{9D8B030D-6E8A-4147-A177-3AD203B41FA5}">
                      <a16:colId xmlns="" xmlns:a16="http://schemas.microsoft.com/office/drawing/2014/main" val="20001"/>
                    </a:ext>
                  </a:extLst>
                </a:gridCol>
              </a:tblGrid>
              <a:tr h="240158">
                <a:tc>
                  <a:txBody>
                    <a:bodyPr/>
                    <a:lstStyle/>
                    <a:p>
                      <a:r>
                        <a:rPr lang="en-US" sz="1200" b="1" dirty="0">
                          <a:latin typeface="Arial" pitchFamily="34" charset="0"/>
                          <a:cs typeface="Arial" pitchFamily="34" charset="0"/>
                        </a:rPr>
                        <a:t>Email</a:t>
                      </a:r>
                      <a:r>
                        <a:rPr lang="en-US" sz="1200" b="1" baseline="0" dirty="0">
                          <a:latin typeface="Arial" pitchFamily="34" charset="0"/>
                          <a:cs typeface="Arial" pitchFamily="34" charset="0"/>
                        </a:rPr>
                        <a:t> add/Contact no </a:t>
                      </a:r>
                      <a:endParaRPr lang="en-SG" sz="1200" b="1" dirty="0">
                        <a:latin typeface="Arial" pitchFamily="34" charset="0"/>
                        <a:cs typeface="Arial" pitchFamily="34" charset="0"/>
                      </a:endParaRPr>
                    </a:p>
                  </a:txBody>
                  <a:tcPr/>
                </a:tc>
                <a:extLst>
                  <a:ext uri="{0D108BD9-81ED-4DB2-BD59-A6C34878D82A}">
                    <a16:rowId xmlns="" xmlns:a16="http://schemas.microsoft.com/office/drawing/2014/main" val="10000"/>
                  </a:ext>
                </a:extLst>
              </a:tr>
              <a:tr h="254285">
                <a:tc>
                  <a:txBody>
                    <a:bodyPr/>
                    <a:lstStyle/>
                    <a:p>
                      <a:r>
                        <a:rPr lang="en-US" sz="1200" kern="1200" dirty="0" smtClean="0">
                          <a:solidFill>
                            <a:schemeClr val="dk1"/>
                          </a:solidFill>
                          <a:effectLst/>
                          <a:latin typeface="Arial" panose="020B0604020202020204" pitchFamily="34" charset="0"/>
                          <a:ea typeface="+mn-ea"/>
                          <a:cs typeface="Arial" panose="020B0604020202020204" pitchFamily="34" charset="0"/>
                        </a:rPr>
                        <a:t>For bespoke sponsorship packages please contact our Sales Team at </a:t>
                      </a:r>
                      <a:r>
                        <a:rPr lang="en-US" sz="1200" u="sng" kern="1200" dirty="0" smtClean="0">
                          <a:solidFill>
                            <a:schemeClr val="dk1"/>
                          </a:solidFill>
                          <a:effectLst/>
                          <a:latin typeface="Arial" panose="020B0604020202020204" pitchFamily="34" charset="0"/>
                          <a:ea typeface="+mn-ea"/>
                          <a:cs typeface="Arial" panose="020B0604020202020204" pitchFamily="34" charset="0"/>
                          <a:hlinkClick r:id="rId5"/>
                        </a:rPr>
                        <a:t>sales@humanresourcesonline.net</a:t>
                      </a:r>
                      <a:endParaRPr lang="en-US" sz="1200" kern="1200" dirty="0">
                        <a:solidFill>
                          <a:schemeClr val="dk1"/>
                        </a:solidFill>
                        <a:effectLst/>
                        <a:latin typeface="Arial" panose="020B0604020202020204" pitchFamily="34" charset="0"/>
                        <a:ea typeface="+mn-ea"/>
                        <a:cs typeface="Arial" panose="020B0604020202020204" pitchFamily="34" charset="0"/>
                      </a:endParaRPr>
                    </a:p>
                  </a:txBody>
                  <a:tcPr/>
                </a:tc>
                <a:extLst>
                  <a:ext uri="{0D108BD9-81ED-4DB2-BD59-A6C34878D82A}">
                    <a16:rowId xmlns="" xmlns:a16="http://schemas.microsoft.com/office/drawing/2014/main" val="10001"/>
                  </a:ext>
                </a:extLst>
              </a:tr>
            </a:tbl>
          </a:graphicData>
        </a:graphic>
      </p:graphicFrame>
      <p:sp>
        <p:nvSpPr>
          <p:cNvPr id="13" name="Title 1"/>
          <p:cNvSpPr txBox="1">
            <a:spLocks/>
          </p:cNvSpPr>
          <p:nvPr/>
        </p:nvSpPr>
        <p:spPr>
          <a:xfrm>
            <a:off x="7143768" y="214290"/>
            <a:ext cx="1785950" cy="785818"/>
          </a:xfrm>
          <a:prstGeom prst="rect">
            <a:avLst/>
          </a:prstGeom>
        </p:spPr>
        <p:txBody>
          <a:bodyPr vert="horz" lIns="91440" tIns="45720" rIns="91440" bIns="45720" rtlCol="0" anchor="ctr">
            <a:noAutofit/>
          </a:bodyPr>
          <a:lstStyle/>
          <a:p>
            <a:pPr lvl="0">
              <a:spcBef>
                <a:spcPct val="0"/>
              </a:spcBef>
              <a:defRPr/>
            </a:pPr>
            <a:r>
              <a:rPr lang="en-SG" sz="1400" b="1" spc="100" dirty="0">
                <a:solidFill>
                  <a:srgbClr val="FFFF99"/>
                </a:solidFill>
                <a:latin typeface="Coupe-Normal" pitchFamily="18" charset="0"/>
                <a:ea typeface="+mj-ea"/>
                <a:cs typeface="Arial" pitchFamily="34" charset="0"/>
              </a:rPr>
              <a:t>NOVEMBER</a:t>
            </a:r>
          </a:p>
          <a:p>
            <a:pPr lvl="0">
              <a:spcBef>
                <a:spcPct val="0"/>
              </a:spcBef>
              <a:defRPr/>
            </a:pPr>
            <a:r>
              <a:rPr lang="en-SG" sz="1400" b="1" spc="100" dirty="0">
                <a:solidFill>
                  <a:schemeClr val="accent6">
                    <a:lumMod val="75000"/>
                  </a:schemeClr>
                </a:solidFill>
                <a:latin typeface="Coupe-Normal" pitchFamily="18" charset="0"/>
                <a:ea typeface="+mj-ea"/>
                <a:cs typeface="Arial" pitchFamily="34" charset="0"/>
              </a:rPr>
              <a:t>SINGAPORE</a:t>
            </a:r>
          </a:p>
        </p:txBody>
      </p:sp>
    </p:spTree>
    <p:extLst>
      <p:ext uri="{BB962C8B-B14F-4D97-AF65-F5344CB8AC3E}">
        <p14:creationId xmlns:p14="http://schemas.microsoft.com/office/powerpoint/2010/main" val="18589998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3850</TotalTime>
  <Words>402</Words>
  <Application>Microsoft Office PowerPoint</Application>
  <PresentationFormat>On-screen Show (16:9)</PresentationFormat>
  <Paragraphs>137</Paragraphs>
  <Slides>8</Slides>
  <Notes>2</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Award Entry Form</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Booney Tay</dc:creator>
  <cp:lastModifiedBy>Joleen Quek</cp:lastModifiedBy>
  <cp:revision>517</cp:revision>
  <dcterms:created xsi:type="dcterms:W3CDTF">2006-08-16T00:00:00Z</dcterms:created>
  <dcterms:modified xsi:type="dcterms:W3CDTF">2022-04-20T07:15:48Z</dcterms:modified>
</cp:coreProperties>
</file>