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0" r:id="rId3"/>
    <p:sldId id="259" r:id="rId4"/>
    <p:sldId id="262" r:id="rId5"/>
    <p:sldId id="263" r:id="rId6"/>
    <p:sldId id="286" r:id="rId7"/>
    <p:sldId id="287" r:id="rId8"/>
    <p:sldId id="288" r:id="rId9"/>
    <p:sldId id="285"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73"/>
    <p:restoredTop sz="94656"/>
  </p:normalViewPr>
  <p:slideViewPr>
    <p:cSldViewPr>
      <p:cViewPr>
        <p:scale>
          <a:sx n="100" d="100"/>
          <a:sy n="100" d="100"/>
        </p:scale>
        <p:origin x="-378" y="-7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4/20/2022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4/20/2022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carizar@humanresourcesonline.net" TargetMode="External"/><Relationship Id="rId2" Type="http://schemas.openxmlformats.org/officeDocument/2006/relationships/hyperlink" Target="mailto:seraphinen@humanresourcesonline.net" TargetMode="External"/><Relationship Id="rId1" Type="http://schemas.openxmlformats.org/officeDocument/2006/relationships/slideLayout" Target="../slideLayouts/slideLayout2.xml"/><Relationship Id="rId5" Type="http://schemas.openxmlformats.org/officeDocument/2006/relationships/hyperlink" Target="mailto:sales@humanresourcesonline.net" TargetMode="External"/><Relationship Id="rId4" Type="http://schemas.openxmlformats.org/officeDocument/2006/relationships/hyperlink" Target="mailto:shanee@humanresourcesonline.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txBox="1">
            <a:spLocks/>
          </p:cNvSpPr>
          <p:nvPr/>
        </p:nvSpPr>
        <p:spPr>
          <a:xfrm>
            <a:off x="7358050" y="394335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3" name="Title 1"/>
          <p:cNvSpPr>
            <a:spLocks noGrp="1"/>
          </p:cNvSpPr>
          <p:nvPr>
            <p:ph type="ctrTitle" idx="4294967295"/>
          </p:nvPr>
        </p:nvSpPr>
        <p:spPr>
          <a:xfrm>
            <a:off x="4283968" y="3507854"/>
            <a:ext cx="3851920" cy="635495"/>
          </a:xfrm>
        </p:spPr>
        <p:txBody>
          <a:bodyPr>
            <a:normAutofit/>
          </a:bodyPr>
          <a:lstStyle/>
          <a:p>
            <a:r>
              <a:rPr lang="en-US" altLang="zh-TW" sz="2500" b="1" dirty="0" smtClean="0">
                <a:solidFill>
                  <a:schemeClr val="bg1"/>
                </a:solidFill>
                <a:latin typeface="Arial" panose="020B0604020202020204" pitchFamily="34" charset="0"/>
                <a:cs typeface="Arial" panose="020B0604020202020204" pitchFamily="34" charset="0"/>
              </a:rPr>
              <a:t>Award Entry Form</a:t>
            </a:r>
            <a:endParaRPr lang="en-US" sz="2500" dirty="0">
              <a:solidFill>
                <a:schemeClr val="bg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5" name="TextBox 4">
            <a:extLst>
              <a:ext uri="{FF2B5EF4-FFF2-40B4-BE49-F238E27FC236}">
                <a16:creationId xmlns:a16="http://schemas.microsoft.com/office/drawing/2014/main" xmlns="" id="{7DE30B24-DCB0-7242-BA2F-D9A7FD9A4B11}"/>
              </a:ext>
            </a:extLst>
          </p:cNvPr>
          <p:cNvSpPr txBox="1"/>
          <p:nvPr/>
        </p:nvSpPr>
        <p:spPr>
          <a:xfrm>
            <a:off x="104589" y="967833"/>
            <a:ext cx="4876800" cy="307773"/>
          </a:xfrm>
          <a:prstGeom prst="rect">
            <a:avLst/>
          </a:prstGeom>
          <a:noFill/>
        </p:spPr>
        <p:txBody>
          <a:bodyPr wrap="square" lIns="91435" tIns="45718" rIns="91435" bIns="45718" rtlCol="0">
            <a:spAutoFit/>
          </a:bodyPr>
          <a:lstStyle/>
          <a:p>
            <a:pPr algn="just"/>
            <a:r>
              <a:rPr lang="en-SG" sz="1400" b="1" u="sng" dirty="0" smtClean="0">
                <a:solidFill>
                  <a:schemeClr val="accent6">
                    <a:lumMod val="75000"/>
                  </a:schemeClr>
                </a:solidFill>
                <a:latin typeface="Arial" pitchFamily="34" charset="0"/>
                <a:cs typeface="Arial" pitchFamily="34" charset="0"/>
              </a:rPr>
              <a:t>Entry Form- Individual</a:t>
            </a:r>
            <a:endParaRPr lang="en-SG" sz="1100" u="sng" dirty="0">
              <a:latin typeface="Arial" pitchFamily="34" charset="0"/>
              <a:cs typeface="Arial" pitchFamily="34" charset="0"/>
            </a:endParaRPr>
          </a:p>
        </p:txBody>
      </p:sp>
      <p:sp>
        <p:nvSpPr>
          <p:cNvPr id="9" name="TextBox 8">
            <a:extLst>
              <a:ext uri="{FF2B5EF4-FFF2-40B4-BE49-F238E27FC236}">
                <a16:creationId xmlns:a16="http://schemas.microsoft.com/office/drawing/2014/main" xmlns="" id="{E40590D4-903F-F94A-A4E0-92BB51DC0A10}"/>
              </a:ext>
            </a:extLst>
          </p:cNvPr>
          <p:cNvSpPr txBox="1"/>
          <p:nvPr/>
        </p:nvSpPr>
        <p:spPr>
          <a:xfrm>
            <a:off x="104588" y="1275606"/>
            <a:ext cx="4755443" cy="3693315"/>
          </a:xfrm>
          <a:prstGeom prst="rect">
            <a:avLst/>
          </a:prstGeom>
          <a:noFill/>
        </p:spPr>
        <p:txBody>
          <a:bodyPr wrap="square" lIns="91435" tIns="45718" rIns="91435" bIns="45718" numCol="1" rtlCol="0">
            <a:spAutoFit/>
          </a:bodyPr>
          <a:lstStyle/>
          <a:p>
            <a:r>
              <a:rPr lang="en-US" sz="900" dirty="0">
                <a:latin typeface="Arial" panose="020B0604020202020204" pitchFamily="34" charset="0"/>
                <a:cs typeface="Arial" panose="020B0604020202020204" pitchFamily="34" charset="0"/>
              </a:rPr>
              <a:t>This form is specifically for Leader of the Year category. Here are some guiding pointers that judges will be looking out for. Please ensure your entry answers the points below for the various sections along with the guiding pointers in the respective categories. </a:t>
            </a:r>
            <a:r>
              <a:rPr lang="en-US" sz="900" dirty="0" smtClean="0">
                <a:latin typeface="Arial" panose="020B0604020202020204" pitchFamily="34" charset="0"/>
                <a:cs typeface="Arial" panose="020B0604020202020204" pitchFamily="34" charset="0"/>
              </a:rPr>
              <a:t>(Word Count: 2000) </a:t>
            </a:r>
            <a:endParaRPr lang="en-US" sz="900" dirty="0">
              <a:latin typeface="Arial" panose="020B0604020202020204" pitchFamily="34" charset="0"/>
              <a:cs typeface="Arial" panose="020B0604020202020204" pitchFamily="34" charset="0"/>
            </a:endParaRPr>
          </a:p>
          <a:p>
            <a:endParaRPr lang="en-US" sz="900" dirty="0" smtClean="0">
              <a:latin typeface="Arial" panose="020B0604020202020204" pitchFamily="34" charset="0"/>
              <a:ea typeface="Helvetica Neue" panose="02000503000000020004" pitchFamily="2" charset="0"/>
              <a:cs typeface="Arial" panose="020B0604020202020204" pitchFamily="34" charset="0"/>
            </a:endParaRPr>
          </a:p>
          <a:p>
            <a:r>
              <a:rPr lang="en-US" sz="900" dirty="0" smtClean="0">
                <a:latin typeface="Arial" panose="020B0604020202020204" pitchFamily="34" charset="0"/>
                <a:ea typeface="Helvetica Neue" panose="02000503000000020004" pitchFamily="2" charset="0"/>
                <a:cs typeface="Arial" panose="020B0604020202020204" pitchFamily="34" charset="0"/>
              </a:rPr>
              <a:t>1</a:t>
            </a:r>
            <a:r>
              <a:rPr lang="en-US" sz="900" dirty="0">
                <a:latin typeface="Arial" panose="020B0604020202020204" pitchFamily="34" charset="0"/>
                <a:ea typeface="Helvetica Neue" panose="02000503000000020004" pitchFamily="2" charset="0"/>
                <a:cs typeface="Arial" panose="020B0604020202020204" pitchFamily="34" charset="0"/>
              </a:rPr>
              <a:t>. </a:t>
            </a:r>
            <a:r>
              <a:rPr lang="en-US" sz="900" u="sng" dirty="0">
                <a:latin typeface="Arial" panose="020B0604020202020204" pitchFamily="34" charset="0"/>
                <a:ea typeface="Helvetica Neue" panose="02000503000000020004" pitchFamily="2" charset="0"/>
                <a:cs typeface="Arial" panose="020B0604020202020204" pitchFamily="34" charset="0"/>
              </a:rPr>
              <a:t>Vision and goals (</a:t>
            </a:r>
            <a:r>
              <a:rPr lang="en-US" sz="900" dirty="0">
                <a:latin typeface="Arial" panose="020B0604020202020204" pitchFamily="34" charset="0"/>
                <a:ea typeface="Helvetica Neue" panose="02000503000000020004" pitchFamily="2" charset="0"/>
                <a:cs typeface="Arial" panose="020B0604020202020204" pitchFamily="34" charset="0"/>
              </a:rPr>
              <a:t>25%)</a:t>
            </a: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is the background of your nominee?  His/her vision for HR in the organisation?</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did your nominee set out to achieve 12 months ago?</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Detail attributes this individual possesses that benefit the business.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List your nominee’s innovative approach to people management.</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How would colleagues describe this individual? What are some personal attributes?</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are some innovative and/or new changes implemented and/or challenged by the nominee? What is the expected business ROI from the changes incorporated?</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Please include some testimonials from peers/senior management/clients. </a:t>
            </a:r>
            <a:endParaRPr lang="en-SG" sz="900" dirty="0">
              <a:latin typeface="Arial" panose="020B0604020202020204" pitchFamily="34" charset="0"/>
              <a:ea typeface="Helvetica Neue" panose="02000503000000020004" pitchFamily="2" charset="0"/>
              <a:cs typeface="Arial" panose="020B0604020202020204" pitchFamily="34" charset="0"/>
            </a:endParaRPr>
          </a:p>
          <a:p>
            <a:r>
              <a:rPr lang="en-US" sz="900" dirty="0">
                <a:latin typeface="Arial" panose="020B0604020202020204" pitchFamily="34" charset="0"/>
                <a:ea typeface="Helvetica Neue" panose="02000503000000020004" pitchFamily="2" charset="0"/>
                <a:cs typeface="Arial" panose="020B0604020202020204" pitchFamily="34" charset="0"/>
              </a:rPr>
              <a:t> </a:t>
            </a:r>
          </a:p>
          <a:p>
            <a:r>
              <a:rPr lang="en-US" sz="900" dirty="0">
                <a:latin typeface="Arial" panose="020B0604020202020204" pitchFamily="34" charset="0"/>
                <a:ea typeface="Helvetica Neue" panose="02000503000000020004" pitchFamily="2" charset="0"/>
                <a:cs typeface="Arial" panose="020B0604020202020204" pitchFamily="34" charset="0"/>
              </a:rPr>
              <a:t>2. </a:t>
            </a:r>
            <a:r>
              <a:rPr lang="en-US" sz="900" u="sng" dirty="0">
                <a:latin typeface="Arial" panose="020B0604020202020204" pitchFamily="34" charset="0"/>
                <a:ea typeface="Helvetica Neue" panose="02000503000000020004" pitchFamily="2" charset="0"/>
                <a:cs typeface="Arial" panose="020B0604020202020204" pitchFamily="34" charset="0"/>
              </a:rPr>
              <a:t>Implementation </a:t>
            </a:r>
            <a:r>
              <a:rPr lang="en-US" sz="900" dirty="0">
                <a:latin typeface="Arial" panose="020B0604020202020204" pitchFamily="34" charset="0"/>
                <a:ea typeface="Helvetica Neue" panose="02000503000000020004" pitchFamily="2" charset="0"/>
                <a:cs typeface="Arial" panose="020B0604020202020204" pitchFamily="34" charset="0"/>
              </a:rPr>
              <a:t>(25%)</a:t>
            </a: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are some initiatives/programmes led by this individual from his/her managerial leadership?</a:t>
            </a:r>
            <a:r>
              <a:rPr lang="en-SG" sz="900" dirty="0">
                <a:latin typeface="Arial" panose="020B0604020202020204" pitchFamily="34" charset="0"/>
                <a:ea typeface="Helvetica Neue" panose="02000503000000020004" pitchFamily="2" charset="0"/>
                <a:cs typeface="Arial" panose="020B0604020202020204" pitchFamily="34" charset="0"/>
              </a:rPr>
              <a:t> </a:t>
            </a:r>
            <a:r>
              <a:rPr lang="en-AU" sz="900" dirty="0">
                <a:latin typeface="Arial" panose="020B0604020202020204" pitchFamily="34" charset="0"/>
                <a:ea typeface="Helvetica Neue" panose="02000503000000020004" pitchFamily="2" charset="0"/>
                <a:cs typeface="Arial" panose="020B0604020202020204" pitchFamily="34" charset="0"/>
              </a:rPr>
              <a:t>How did your nominee decide on the particular strategy?</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business problem(s) is your nominee trying to address?</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Demonstrates why the strategy was implemented and its impact.</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challenges did your nominee encounter and how did s/he solve them?</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Please explain in greater detail a situation in which this individual stepped up.</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How is this nominee’s implementation different or unique?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How did the individual get the buy-in from the respective stakeholders? </a:t>
            </a:r>
            <a:endParaRPr lang="en-SG" sz="900" dirty="0">
              <a:latin typeface="Arial" panose="020B0604020202020204" pitchFamily="34" charset="0"/>
              <a:ea typeface="Helvetica Neue" panose="02000503000000020004" pitchFamily="2" charset="0"/>
              <a:cs typeface="Arial" panose="020B0604020202020204" pitchFamily="34" charset="0"/>
            </a:endParaRPr>
          </a:p>
          <a:p>
            <a:endParaRPr lang="en-US" sz="900" dirty="0" smtClean="0">
              <a:latin typeface="Arial" panose="020B0604020202020204" pitchFamily="34" charset="0"/>
              <a:cs typeface="Arial" panose="020B0604020202020204" pitchFamily="34" charset="0"/>
            </a:endParaRPr>
          </a:p>
          <a:p>
            <a:endParaRPr lang="en-US" sz="900" dirty="0">
              <a:latin typeface="Arial" panose="020B0604020202020204" pitchFamily="34" charset="0"/>
              <a:cs typeface="Arial" panose="020B0604020202020204" pitchFamily="34" charset="0"/>
            </a:endParaRPr>
          </a:p>
        </p:txBody>
      </p:sp>
      <p:sp>
        <p:nvSpPr>
          <p:cNvPr id="2" name="TextBox 1"/>
          <p:cNvSpPr txBox="1"/>
          <p:nvPr/>
        </p:nvSpPr>
        <p:spPr>
          <a:xfrm>
            <a:off x="4860031" y="1149953"/>
            <a:ext cx="4185940" cy="3554819"/>
          </a:xfrm>
          <a:prstGeom prst="rect">
            <a:avLst/>
          </a:prstGeom>
          <a:noFill/>
        </p:spPr>
        <p:txBody>
          <a:bodyPr wrap="square" rtlCol="0">
            <a:spAutoFit/>
          </a:bodyPr>
          <a:lstStyle/>
          <a:p>
            <a:r>
              <a:rPr lang="en-US" sz="900" dirty="0">
                <a:latin typeface="Arial" panose="020B0604020202020204" pitchFamily="34" charset="0"/>
                <a:ea typeface="Helvetica Neue" panose="02000503000000020004" pitchFamily="2" charset="0"/>
                <a:cs typeface="Arial" panose="020B0604020202020204" pitchFamily="34" charset="0"/>
              </a:rPr>
              <a:t>3. </a:t>
            </a:r>
            <a:r>
              <a:rPr lang="en-US" sz="900" u="sng" dirty="0">
                <a:latin typeface="Arial" panose="020B0604020202020204" pitchFamily="34" charset="0"/>
                <a:ea typeface="Helvetica Neue" panose="02000503000000020004" pitchFamily="2" charset="0"/>
                <a:cs typeface="Arial" panose="020B0604020202020204" pitchFamily="34" charset="0"/>
              </a:rPr>
              <a:t>Impact </a:t>
            </a:r>
            <a:r>
              <a:rPr lang="en-US" sz="900" dirty="0">
                <a:latin typeface="Arial" panose="020B0604020202020204" pitchFamily="34" charset="0"/>
                <a:ea typeface="Helvetica Neue" panose="02000503000000020004" pitchFamily="2" charset="0"/>
                <a:cs typeface="Arial" panose="020B0604020202020204" pitchFamily="34" charset="0"/>
              </a:rPr>
              <a:t>(25%) </a:t>
            </a: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HR metrics did your nominee achieve?</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How did your nominee contribute to your organisation’s commercial/business goals?</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was the feedback from stakeholders (employees, line management, top management) post implementation?</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Please list the primary and secondary impact.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Evidence of success: How has the idea/strategy strengthened the organisation? Please use metrics, anecdotes and case studies.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Judges will consider feedback from stakeholders. </a:t>
            </a:r>
            <a:endParaRPr lang="en-SG" sz="900" dirty="0">
              <a:latin typeface="Arial" panose="020B0604020202020204" pitchFamily="34" charset="0"/>
              <a:ea typeface="Helvetica Neue" panose="02000503000000020004" pitchFamily="2" charset="0"/>
              <a:cs typeface="Arial" panose="020B0604020202020204" pitchFamily="34" charset="0"/>
            </a:endParaRPr>
          </a:p>
          <a:p>
            <a:endParaRPr lang="en-US" sz="900" dirty="0">
              <a:latin typeface="Arial" panose="020B0604020202020204" pitchFamily="34" charset="0"/>
              <a:ea typeface="Helvetica Neue" panose="02000503000000020004" pitchFamily="2" charset="0"/>
              <a:cs typeface="Arial" panose="020B0604020202020204" pitchFamily="34" charset="0"/>
            </a:endParaRPr>
          </a:p>
          <a:p>
            <a:r>
              <a:rPr lang="en-US" sz="900" dirty="0">
                <a:latin typeface="Arial" panose="020B0604020202020204" pitchFamily="34" charset="0"/>
                <a:ea typeface="Helvetica Neue" panose="02000503000000020004" pitchFamily="2" charset="0"/>
                <a:cs typeface="Arial" panose="020B0604020202020204" pitchFamily="34" charset="0"/>
              </a:rPr>
              <a:t>4. </a:t>
            </a:r>
            <a:r>
              <a:rPr lang="en-US" sz="900" u="sng" dirty="0">
                <a:latin typeface="Arial" panose="020B0604020202020204" pitchFamily="34" charset="0"/>
                <a:ea typeface="Helvetica Neue" panose="02000503000000020004" pitchFamily="2" charset="0"/>
                <a:cs typeface="Arial" panose="020B0604020202020204" pitchFamily="34" charset="0"/>
              </a:rPr>
              <a:t>Future plans </a:t>
            </a:r>
            <a:r>
              <a:rPr lang="en-US" sz="900" dirty="0">
                <a:latin typeface="Arial" panose="020B0604020202020204" pitchFamily="34" charset="0"/>
                <a:ea typeface="Helvetica Neue" panose="02000503000000020004" pitchFamily="2" charset="0"/>
                <a:cs typeface="Arial" panose="020B0604020202020204" pitchFamily="34" charset="0"/>
              </a:rPr>
              <a:t>(25%) </a:t>
            </a: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objectives does your nominee plan to pursue next?</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Has your nominee’s performance affected the way your organisation approaches HR policy changes?</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else can be done differently to further improve?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are some other support areas your nominee could benefit from in the future?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are some room for areas of improvement?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has your nominee’s performance taught your team about what else is achievable?</a:t>
            </a:r>
            <a:endParaRPr lang="en-SG" sz="900" dirty="0">
              <a:latin typeface="Arial" panose="020B0604020202020204" pitchFamily="34" charset="0"/>
              <a:ea typeface="Helvetica Neue" panose="02000503000000020004" pitchFamily="2" charset="0"/>
              <a:cs typeface="Arial" panose="020B0604020202020204" pitchFamily="34" charset="0"/>
            </a:endParaRPr>
          </a:p>
          <a:p>
            <a:endParaRPr lang="en-US" sz="900" dirty="0">
              <a:latin typeface="Arial" panose="020B0604020202020204" pitchFamily="34" charset="0"/>
              <a:ea typeface="Helvetica Neue" panose="02000503000000020004" pitchFamily="2" charset="0"/>
              <a:cs typeface="Arial" panose="020B0604020202020204" pitchFamily="34" charset="0"/>
            </a:endParaRPr>
          </a:p>
          <a:p>
            <a:r>
              <a:rPr lang="en-US" sz="900" dirty="0">
                <a:latin typeface="Arial" panose="020B0604020202020204" pitchFamily="34" charset="0"/>
                <a:ea typeface="Helvetica Neue" panose="02000503000000020004" pitchFamily="2" charset="0"/>
                <a:cs typeface="Arial" panose="020B0604020202020204" pitchFamily="34" charset="0"/>
              </a:rPr>
              <a:t>Your entry could focus on an existing or a  new initiative, </a:t>
            </a:r>
            <a:r>
              <a:rPr lang="en-US" sz="900" dirty="0" err="1">
                <a:latin typeface="Arial" panose="020B0604020202020204" pitchFamily="34" charset="0"/>
                <a:ea typeface="Helvetica Neue" panose="02000503000000020004" pitchFamily="2" charset="0"/>
                <a:cs typeface="Arial" panose="020B0604020202020204" pitchFamily="34" charset="0"/>
              </a:rPr>
              <a:t>programme</a:t>
            </a:r>
            <a:r>
              <a:rPr lang="en-US" sz="900" dirty="0">
                <a:latin typeface="Arial" panose="020B0604020202020204" pitchFamily="34" charset="0"/>
                <a:ea typeface="Helvetica Neue" panose="02000503000000020004" pitchFamily="2" charset="0"/>
                <a:cs typeface="Arial" panose="020B0604020202020204" pitchFamily="34" charset="0"/>
              </a:rPr>
              <a:t>, campaign, project, etc. </a:t>
            </a:r>
          </a:p>
          <a:p>
            <a:endParaRPr lang="en-US" sz="900" dirty="0"/>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34397" y="4239293"/>
            <a:ext cx="304800" cy="2286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3" name="TextBox 2">
            <a:extLst>
              <a:ext uri="{FF2B5EF4-FFF2-40B4-BE49-F238E27FC236}">
                <a16:creationId xmlns:a16="http://schemas.microsoft.com/office/drawing/2014/main" xmlns="" id="{7DE30B24-DCB0-7242-BA2F-D9A7FD9A4B11}"/>
              </a:ext>
            </a:extLst>
          </p:cNvPr>
          <p:cNvSpPr txBox="1"/>
          <p:nvPr/>
        </p:nvSpPr>
        <p:spPr>
          <a:xfrm>
            <a:off x="123056" y="1059582"/>
            <a:ext cx="4953000" cy="307773"/>
          </a:xfrm>
          <a:prstGeom prst="rect">
            <a:avLst/>
          </a:prstGeom>
          <a:noFill/>
        </p:spPr>
        <p:txBody>
          <a:bodyPr wrap="square" lIns="91435" tIns="45718" rIns="91435" bIns="45718" rtlCol="0">
            <a:spAutoFit/>
          </a:bodyPr>
          <a:lstStyle/>
          <a:p>
            <a:r>
              <a:rPr lang="en-US" sz="1400" b="1" u="sng" dirty="0" smtClean="0">
                <a:solidFill>
                  <a:schemeClr val="accent6">
                    <a:lumMod val="75000"/>
                  </a:schemeClr>
                </a:solidFill>
                <a:latin typeface="Arial" pitchFamily="34" charset="0"/>
                <a:cs typeface="Arial" pitchFamily="34" charset="0"/>
              </a:rPr>
              <a:t>ENTRY DETAILS</a:t>
            </a:r>
            <a:endParaRPr lang="en-US" sz="1400" b="1" u="sng" dirty="0">
              <a:solidFill>
                <a:schemeClr val="accent6">
                  <a:lumMod val="75000"/>
                </a:schemeClr>
              </a:solidFill>
              <a:latin typeface="Arial" pitchFamily="34" charset="0"/>
              <a:cs typeface="Arial" pitchFamily="34" charset="0"/>
            </a:endParaRPr>
          </a:p>
        </p:txBody>
      </p:sp>
      <p:sp>
        <p:nvSpPr>
          <p:cNvPr id="7" name="TextBox 6"/>
          <p:cNvSpPr txBox="1"/>
          <p:nvPr/>
        </p:nvSpPr>
        <p:spPr>
          <a:xfrm>
            <a:off x="107504" y="1491630"/>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a:t>
            </a:r>
            <a:r>
              <a:rPr lang="en-US" altLang="zh-TW" sz="1050" b="1" dirty="0" smtClean="0">
                <a:latin typeface="Arial" panose="020B0604020202020204" pitchFamily="34" charset="0"/>
                <a:ea typeface="+mj-ea"/>
                <a:cs typeface="Arial" panose="020B0604020202020204" pitchFamily="34" charset="0"/>
              </a:rPr>
              <a:t>information:</a:t>
            </a:r>
            <a:endParaRPr lang="en-US" altLang="zh-TW" sz="1050" b="1" dirty="0">
              <a:latin typeface="Arial" panose="020B0604020202020204" pitchFamily="34" charset="0"/>
              <a:ea typeface="+mj-ea"/>
              <a:cs typeface="Arial" panose="020B0604020202020204" pitchFamily="34" charset="0"/>
            </a:endParaRPr>
          </a:p>
          <a:p>
            <a:pPr marL="457200" indent="-457200">
              <a:defRPr/>
            </a:pPr>
            <a:r>
              <a:rPr lang="en-US" altLang="zh-TW" sz="1050" dirty="0" smtClean="0">
                <a:latin typeface="Arial" panose="020B0604020202020204" pitchFamily="34" charset="0"/>
                <a:ea typeface="+mj-ea"/>
                <a:cs typeface="Arial" panose="020B0604020202020204" pitchFamily="34" charset="0"/>
              </a:rPr>
              <a:t>Company Name:</a:t>
            </a:r>
          </a:p>
          <a:p>
            <a:pPr marL="457200" indent="-457200">
              <a:defRPr/>
            </a:pPr>
            <a:r>
              <a:rPr lang="en-GB" altLang="zh-TW" sz="1050" dirty="0" smtClean="0">
                <a:latin typeface="Arial" panose="020B0604020202020204" pitchFamily="34" charset="0"/>
                <a:cs typeface="Arial" panose="020B0604020202020204" pitchFamily="34" charset="0"/>
              </a:rPr>
              <a:t>Name of Contact Person (</a:t>
            </a:r>
            <a:r>
              <a:rPr lang="en-GB" altLang="zh-TW" sz="1050" dirty="0">
                <a:latin typeface="Arial" panose="020B0604020202020204" pitchFamily="34" charset="0"/>
                <a:cs typeface="Arial" panose="020B0604020202020204" pitchFamily="34" charset="0"/>
              </a:rPr>
              <a:t>Full Name / Direct Line / Mobile</a:t>
            </a:r>
            <a:r>
              <a:rPr lang="en-GB" altLang="zh-TW" sz="1050" dirty="0" smtClean="0">
                <a:latin typeface="Arial" panose="020B0604020202020204" pitchFamily="34" charset="0"/>
                <a:cs typeface="Arial" panose="020B0604020202020204" pitchFamily="34" charset="0"/>
              </a:rPr>
              <a:t>):</a:t>
            </a:r>
          </a:p>
          <a:p>
            <a:pPr marL="457200" indent="-457200">
              <a:defRPr/>
            </a:pPr>
            <a:r>
              <a:rPr lang="en-GB" altLang="zh-TW" sz="1050" dirty="0" smtClean="0">
                <a:latin typeface="Arial" panose="020B0604020202020204" pitchFamily="34" charset="0"/>
                <a:cs typeface="Arial" panose="020B0604020202020204" pitchFamily="34" charset="0"/>
              </a:rPr>
              <a:t>Designation: </a:t>
            </a:r>
          </a:p>
          <a:p>
            <a:pPr marL="457200" indent="-457200">
              <a:defRPr/>
            </a:pPr>
            <a:r>
              <a:rPr lang="en-GB" altLang="zh-TW" sz="1050" dirty="0" smtClean="0">
                <a:latin typeface="Arial" panose="020B0604020202020204" pitchFamily="34" charset="0"/>
                <a:ea typeface="+mj-ea"/>
                <a:cs typeface="Arial" panose="020B0604020202020204" pitchFamily="34" charset="0"/>
              </a:rPr>
              <a:t>Country:</a:t>
            </a:r>
          </a:p>
          <a:p>
            <a:pPr marL="457200" indent="-457200">
              <a:defRPr/>
            </a:pPr>
            <a:r>
              <a:rPr lang="en-US" altLang="zh-TW" sz="1050" dirty="0" smtClean="0">
                <a:latin typeface="Arial" panose="020B0604020202020204" pitchFamily="34" charset="0"/>
                <a:ea typeface="+mj-ea"/>
                <a:cs typeface="Arial" panose="020B0604020202020204" pitchFamily="34" charset="0"/>
              </a:rPr>
              <a:t>Name of Category: </a:t>
            </a:r>
            <a:r>
              <a:rPr lang="en-US" altLang="zh-TW" sz="1050" dirty="0" smtClean="0">
                <a:solidFill>
                  <a:schemeClr val="tx1">
                    <a:lumMod val="50000"/>
                    <a:lumOff val="50000"/>
                  </a:schemeClr>
                </a:solidFill>
                <a:latin typeface="Arial" panose="020B0604020202020204" pitchFamily="34" charset="0"/>
                <a:ea typeface="+mj-ea"/>
                <a:cs typeface="Arial" panose="020B0604020202020204" pitchFamily="34" charset="0"/>
              </a:rPr>
              <a:t>Leader of the Year</a:t>
            </a:r>
          </a:p>
          <a:p>
            <a:pPr marL="457200" indent="-457200">
              <a:defRPr/>
            </a:pPr>
            <a:r>
              <a:rPr lang="en-US" altLang="zh-TW" sz="1050" dirty="0" smtClean="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smtClean="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a:t>
            </a:r>
            <a:r>
              <a:rPr lang="en-US" altLang="zh-TW" sz="900" i="1" dirty="0" smtClean="0">
                <a:latin typeface="Arial" panose="020B0604020202020204" pitchFamily="34" charset="0"/>
                <a:ea typeface="+mj-ea"/>
                <a:cs typeface="Arial" panose="020B0604020202020204" pitchFamily="34" charset="0"/>
              </a:rPr>
              <a:t>subscriptions@marketing-interactive.com):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60032" y="1120179"/>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a:t>
            </a:r>
            <a:r>
              <a:rPr lang="en-US" altLang="zh-TW" sz="1400" dirty="0" err="1" smtClean="0">
                <a:latin typeface="Arial" panose="020B0604020202020204" pitchFamily="34" charset="0"/>
                <a:cs typeface="Arial" panose="020B0604020202020204" pitchFamily="34" charset="0"/>
              </a:rPr>
              <a:t>organisation</a:t>
            </a:r>
            <a:r>
              <a:rPr lang="en-US" altLang="zh-TW" sz="1400" dirty="0" smtClean="0">
                <a:latin typeface="Arial" panose="020B0604020202020204" pitchFamily="34" charset="0"/>
                <a:cs typeface="Arial" panose="020B0604020202020204" pitchFamily="34" charset="0"/>
              </a:rPr>
              <a:t>/brand </a:t>
            </a:r>
            <a:r>
              <a:rPr lang="en-US" altLang="zh-TW" sz="1400" dirty="0">
                <a:latin typeface="Arial" panose="020B0604020202020204" pitchFamily="34" charset="0"/>
                <a:cs typeface="Arial" panose="020B0604020202020204" pitchFamily="34" charset="0"/>
              </a:rPr>
              <a:t>logo here</a:t>
            </a:r>
            <a: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
        <p:nvSpPr>
          <p:cNvPr id="9" name="Rectangle 10"/>
          <p:cNvSpPr>
            <a:spLocks noChangeArrowheads="1"/>
          </p:cNvSpPr>
          <p:nvPr/>
        </p:nvSpPr>
        <p:spPr bwMode="auto">
          <a:xfrm>
            <a:off x="-4142" y="4105609"/>
            <a:ext cx="8907021" cy="656590"/>
          </a:xfrm>
          <a:prstGeom prst="rect">
            <a:avLst/>
          </a:prstGeom>
          <a:noFill/>
          <a:ln w="9525">
            <a:noFill/>
            <a:miter lim="800000"/>
            <a:headEnd/>
            <a:tailEnd/>
          </a:ln>
        </p:spPr>
        <p:txBody>
          <a:bodyPr wrap="square">
            <a:spAutoFit/>
          </a:bodyPr>
          <a:lstStyle/>
          <a:p>
            <a:pPr>
              <a:lnSpc>
                <a:spcPts val="1100"/>
              </a:lnSpc>
            </a:pPr>
            <a:r>
              <a:rPr lang="en-US" altLang="zh-TW" sz="900" dirty="0">
                <a:latin typeface="+mj-lt"/>
                <a:cs typeface="Arial" panose="020B0604020202020204" pitchFamily="34" charset="0"/>
              </a:rPr>
              <a:t>NOTE: </a:t>
            </a:r>
            <a:br>
              <a:rPr lang="en-US" altLang="zh-TW" sz="900" dirty="0">
                <a:latin typeface="+mj-lt"/>
                <a:cs typeface="Arial" panose="020B0604020202020204" pitchFamily="34" charset="0"/>
              </a:rPr>
            </a:br>
            <a:r>
              <a:rPr lang="en-US" altLang="zh-TW" sz="900" dirty="0">
                <a:latin typeface="+mj-lt"/>
                <a:cs typeface="Arial" panose="020B0604020202020204" pitchFamily="34" charset="0"/>
              </a:rPr>
              <a:t>Any specific information or content intended for judging purposes only must be clearly indicated in </a:t>
            </a:r>
            <a:r>
              <a:rPr lang="en-US" altLang="zh-TW" sz="900" dirty="0">
                <a:solidFill>
                  <a:srgbClr val="FF0000"/>
                </a:solidFill>
                <a:latin typeface="+mj-lt"/>
                <a:cs typeface="Arial" panose="020B0604020202020204" pitchFamily="34" charset="0"/>
              </a:rPr>
              <a:t>Red</a:t>
            </a:r>
            <a:r>
              <a:rPr lang="en-US" altLang="zh-TW" sz="900" dirty="0">
                <a:latin typeface="+mj-lt"/>
                <a:cs typeface="Arial" panose="020B0604020202020204" pitchFamily="34" charset="0"/>
              </a:rPr>
              <a:t>, or highlighted in </a:t>
            </a:r>
            <a:r>
              <a:rPr lang="en-US" altLang="zh-TW" sz="900" dirty="0" smtClean="0">
                <a:solidFill>
                  <a:schemeClr val="bg1"/>
                </a:solidFill>
                <a:latin typeface="+mj-lt"/>
                <a:cs typeface="Arial" panose="020B0604020202020204" pitchFamily="34" charset="0"/>
              </a:rPr>
              <a:t>Red.</a:t>
            </a:r>
            <a:r>
              <a:rPr lang="en-US" altLang="zh-TW" sz="900" dirty="0">
                <a:latin typeface="+mj-lt"/>
                <a:cs typeface="Arial" panose="020B0604020202020204" pitchFamily="34" charset="0"/>
              </a:rPr>
              <a:t> </a:t>
            </a:r>
            <a:br>
              <a:rPr lang="en-US" altLang="zh-TW" sz="900" dirty="0">
                <a:latin typeface="+mj-lt"/>
                <a:cs typeface="Arial" panose="020B0604020202020204" pitchFamily="34" charset="0"/>
              </a:rPr>
            </a:br>
            <a:r>
              <a:rPr lang="en-US" altLang="zh-TW" sz="900" dirty="0">
                <a:latin typeface="+mj-lt"/>
                <a:cs typeface="Arial" panose="020B0604020202020204" pitchFamily="34" charset="0"/>
              </a:rPr>
              <a:t>Marks may be deducted if  the entry submission exceeds </a:t>
            </a:r>
            <a:r>
              <a:rPr lang="en-US" altLang="zh-TW" sz="900" dirty="0" smtClean="0">
                <a:latin typeface="+mj-lt"/>
                <a:cs typeface="Arial" panose="020B0604020202020204" pitchFamily="34" charset="0"/>
              </a:rPr>
              <a:t>the maximum word count.</a:t>
            </a:r>
          </a:p>
          <a:p>
            <a:pPr lvl="0">
              <a:lnSpc>
                <a:spcPts val="1100"/>
              </a:lnSpc>
            </a:pPr>
            <a:r>
              <a:rPr lang="en-AU" sz="900" dirty="0">
                <a:latin typeface="+mj-lt"/>
                <a:cs typeface="Arial" panose="020B0604020202020204" pitchFamily="34" charset="0"/>
              </a:rPr>
              <a:t>*Please take note that we will omit </a:t>
            </a:r>
            <a:r>
              <a:rPr lang="en-AU" sz="900" dirty="0" err="1">
                <a:latin typeface="+mj-lt"/>
                <a:cs typeface="Arial" panose="020B0604020202020204" pitchFamily="34" charset="0"/>
              </a:rPr>
              <a:t>Inc</a:t>
            </a:r>
            <a:r>
              <a:rPr lang="en-AU" sz="900" dirty="0">
                <a:latin typeface="+mj-lt"/>
                <a:cs typeface="Arial" panose="020B0604020202020204" pitchFamily="34" charset="0"/>
              </a:rPr>
              <a:t>, Corporation, </a:t>
            </a:r>
            <a:r>
              <a:rPr lang="en-AU" sz="900" dirty="0" err="1">
                <a:latin typeface="+mj-lt"/>
                <a:cs typeface="Arial" panose="020B0604020202020204" pitchFamily="34" charset="0"/>
              </a:rPr>
              <a:t>Pte.</a:t>
            </a:r>
            <a:r>
              <a:rPr lang="en-AU" sz="900" dirty="0">
                <a:latin typeface="+mj-lt"/>
                <a:cs typeface="Arial" panose="020B0604020202020204" pitchFamily="34" charset="0"/>
              </a:rPr>
              <a:t> Ltd, PT, </a:t>
            </a:r>
            <a:r>
              <a:rPr lang="en-AU" sz="900" dirty="0" err="1">
                <a:latin typeface="+mj-lt"/>
                <a:cs typeface="Arial" panose="020B0604020202020204" pitchFamily="34" charset="0"/>
              </a:rPr>
              <a:t>Berhad</a:t>
            </a:r>
            <a:r>
              <a:rPr lang="en-AU" sz="900" dirty="0">
                <a:latin typeface="+mj-lt"/>
                <a:cs typeface="Arial" panose="020B0604020202020204" pitchFamily="34" charset="0"/>
              </a:rPr>
              <a:t>, </a:t>
            </a:r>
            <a:r>
              <a:rPr lang="en-AU" sz="900" dirty="0" err="1">
                <a:latin typeface="+mj-lt"/>
                <a:cs typeface="Arial" panose="020B0604020202020204" pitchFamily="34" charset="0"/>
              </a:rPr>
              <a:t>Sdn</a:t>
            </a:r>
            <a:r>
              <a:rPr lang="en-AU" sz="900" dirty="0">
                <a:latin typeface="+mj-lt"/>
                <a:cs typeface="Arial" panose="020B0604020202020204" pitchFamily="34" charset="0"/>
              </a:rPr>
              <a:t>. </a:t>
            </a:r>
            <a:r>
              <a:rPr lang="en-AU" sz="900" dirty="0" err="1">
                <a:latin typeface="+mj-lt"/>
                <a:cs typeface="Arial" panose="020B0604020202020204" pitchFamily="34" charset="0"/>
              </a:rPr>
              <a:t>Bhd</a:t>
            </a:r>
            <a:r>
              <a:rPr lang="en-AU" sz="900" dirty="0">
                <a:latin typeface="+mj-lt"/>
                <a:cs typeface="Arial" panose="020B0604020202020204" pitchFamily="34" charset="0"/>
              </a:rPr>
              <a:t> and </a:t>
            </a:r>
            <a:r>
              <a:rPr lang="en-AU" sz="900" dirty="0" err="1">
                <a:latin typeface="+mj-lt"/>
                <a:cs typeface="Arial" panose="020B0604020202020204" pitchFamily="34" charset="0"/>
              </a:rPr>
              <a:t>etc</a:t>
            </a:r>
            <a:r>
              <a:rPr lang="en-AU" sz="900" dirty="0">
                <a:latin typeface="+mj-lt"/>
                <a:cs typeface="Arial" panose="020B0604020202020204" pitchFamily="34" charset="0"/>
              </a:rPr>
              <a:t> in order to follow our editorial design guidelines in all marketing collaterals including trophy</a:t>
            </a:r>
            <a:r>
              <a:rPr lang="en-AU" sz="900" dirty="0" smtClean="0">
                <a:latin typeface="+mj-lt"/>
                <a:cs typeface="Arial" panose="020B0604020202020204" pitchFamily="34" charset="0"/>
              </a:rPr>
              <a:t>.</a:t>
            </a:r>
            <a:endParaRPr lang="en-US" sz="900" dirty="0">
              <a:latin typeface="+mj-lt"/>
              <a:cs typeface="Arial" panose="020B0604020202020204" pitchFamily="34" charset="0"/>
            </a:endParaRPr>
          </a:p>
        </p:txBody>
      </p:sp>
    </p:spTree>
    <p:extLst>
      <p:ext uri="{BB962C8B-B14F-4D97-AF65-F5344CB8AC3E}">
        <p14:creationId xmlns:p14="http://schemas.microsoft.com/office/powerpoint/2010/main" val="1630593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7" name="TextBox 6">
            <a:extLst>
              <a:ext uri="{FF2B5EF4-FFF2-40B4-BE49-F238E27FC236}">
                <a16:creationId xmlns:a16="http://schemas.microsoft.com/office/drawing/2014/main" xmlns="" id="{7DE30B24-DCB0-7242-BA2F-D9A7FD9A4B11}"/>
              </a:ext>
            </a:extLst>
          </p:cNvPr>
          <p:cNvSpPr txBox="1"/>
          <p:nvPr/>
        </p:nvSpPr>
        <p:spPr>
          <a:xfrm>
            <a:off x="201960" y="1043366"/>
            <a:ext cx="4876800" cy="338550"/>
          </a:xfrm>
          <a:prstGeom prst="rect">
            <a:avLst/>
          </a:prstGeom>
          <a:noFill/>
        </p:spPr>
        <p:txBody>
          <a:bodyPr wrap="square" lIns="91435" tIns="45718" rIns="91435" bIns="45718" rtlCol="0">
            <a:spAutoFit/>
          </a:bodyPr>
          <a:lstStyle/>
          <a:p>
            <a:pPr algn="just"/>
            <a:r>
              <a:rPr lang="en-SG" sz="1600" b="1" u="sng" dirty="0" smtClean="0">
                <a:solidFill>
                  <a:schemeClr val="accent6">
                    <a:lumMod val="75000"/>
                  </a:schemeClr>
                </a:solidFill>
                <a:latin typeface="Arial" pitchFamily="34" charset="0"/>
                <a:cs typeface="Arial" pitchFamily="34" charset="0"/>
              </a:rPr>
              <a:t>Entry Details (cont.) </a:t>
            </a:r>
            <a:endParaRPr lang="en-SG" sz="1200" u="sng" dirty="0">
              <a:latin typeface="Arial" pitchFamily="34" charset="0"/>
              <a:cs typeface="Arial" pitchFamily="34" charset="0"/>
            </a:endParaRPr>
          </a:p>
        </p:txBody>
      </p:sp>
      <p:sp>
        <p:nvSpPr>
          <p:cNvPr id="8" name="TextBox 7"/>
          <p:cNvSpPr txBox="1"/>
          <p:nvPr/>
        </p:nvSpPr>
        <p:spPr>
          <a:xfrm>
            <a:off x="467544" y="1491630"/>
            <a:ext cx="8136904" cy="2862322"/>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 company description: </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2505988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4" name="TextBox 3"/>
          <p:cNvSpPr txBox="1"/>
          <p:nvPr/>
        </p:nvSpPr>
        <p:spPr>
          <a:xfrm>
            <a:off x="472877" y="1491630"/>
            <a:ext cx="8136904" cy="3139321"/>
          </a:xfrm>
          <a:prstGeom prst="rect">
            <a:avLst/>
          </a:prstGeom>
          <a:noFill/>
          <a:ln w="12700">
            <a:solidFill>
              <a:schemeClr val="tx1"/>
            </a:solidFill>
          </a:ln>
        </p:spPr>
        <p:txBody>
          <a:bodyPr wrap="square" rtlCol="0">
            <a:spAutoFit/>
          </a:bodyPr>
          <a:lstStyle/>
          <a:p>
            <a:endParaRPr lang="en-US" dirty="0" smtClean="0"/>
          </a:p>
          <a:p>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
        <p:nvSpPr>
          <p:cNvPr id="6" name="Rectangle 5"/>
          <p:cNvSpPr/>
          <p:nvPr/>
        </p:nvSpPr>
        <p:spPr>
          <a:xfrm>
            <a:off x="472505" y="1000108"/>
            <a:ext cx="4572000" cy="461665"/>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1</a:t>
            </a:r>
            <a:r>
              <a:rPr lang="en-US" altLang="zh-TW" sz="1200" b="1" dirty="0" smtClean="0">
                <a:latin typeface="Arial" panose="020B0604020202020204" pitchFamily="34" charset="0"/>
                <a:cs typeface="Arial" panose="020B0604020202020204" pitchFamily="34" charset="0"/>
              </a:rPr>
              <a:t>: Vision and Goals (</a:t>
            </a:r>
            <a:r>
              <a:rPr lang="en-US" altLang="zh-TW" sz="1200" b="1" dirty="0">
                <a:latin typeface="Arial" panose="020B0604020202020204" pitchFamily="34" charset="0"/>
                <a:cs typeface="Arial" panose="020B0604020202020204" pitchFamily="34" charset="0"/>
              </a:rPr>
              <a:t>25%) </a:t>
            </a:r>
            <a:br>
              <a:rPr lang="en-US" altLang="zh-TW" sz="1200" b="1" dirty="0">
                <a:latin typeface="Arial" panose="020B0604020202020204" pitchFamily="34" charset="0"/>
                <a:cs typeface="Arial" panose="020B0604020202020204" pitchFamily="34" charset="0"/>
              </a:rPr>
            </a:br>
            <a:r>
              <a:rPr lang="en-US" altLang="zh-TW" sz="1100" b="1" dirty="0">
                <a:latin typeface="Arial" panose="020B0604020202020204" pitchFamily="34" charset="0"/>
                <a:cs typeface="Arial" panose="020B0604020202020204" pitchFamily="34" charset="0"/>
              </a:rPr>
              <a:t>Keep total word count to 2000 words across all 4 sections. </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2208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72877" y="1491630"/>
            <a:ext cx="8136904" cy="3139321"/>
          </a:xfrm>
          <a:prstGeom prst="rect">
            <a:avLst/>
          </a:prstGeom>
          <a:noFill/>
          <a:ln w="12700">
            <a:solidFill>
              <a:schemeClr val="tx1"/>
            </a:solidFill>
          </a:ln>
        </p:spPr>
        <p:txBody>
          <a:bodyPr wrap="square" rtlCol="0">
            <a:spAutoFit/>
          </a:bodyPr>
          <a:lstStyle/>
          <a:p>
            <a:endParaRPr lang="en-US" dirty="0" smtClean="0"/>
          </a:p>
          <a:p>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
        <p:nvSpPr>
          <p:cNvPr id="7" name="Rectangle 6"/>
          <p:cNvSpPr/>
          <p:nvPr/>
        </p:nvSpPr>
        <p:spPr>
          <a:xfrm>
            <a:off x="472505" y="1000108"/>
            <a:ext cx="4572000" cy="461665"/>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a:t>
            </a:r>
            <a:r>
              <a:rPr lang="en-US" altLang="zh-TW" sz="1200" b="1" dirty="0" smtClean="0">
                <a:latin typeface="Arial" panose="020B0604020202020204" pitchFamily="34" charset="0"/>
                <a:cs typeface="Arial" panose="020B0604020202020204" pitchFamily="34" charset="0"/>
              </a:rPr>
              <a:t>2: Implementation (25</a:t>
            </a:r>
            <a:r>
              <a:rPr lang="en-US" altLang="zh-TW" sz="1200" b="1" dirty="0">
                <a:latin typeface="Arial" panose="020B0604020202020204" pitchFamily="34" charset="0"/>
                <a:cs typeface="Arial" panose="020B0604020202020204" pitchFamily="34" charset="0"/>
              </a:rPr>
              <a:t>%) </a:t>
            </a:r>
            <a:br>
              <a:rPr lang="en-US" altLang="zh-TW" sz="1200" b="1" dirty="0">
                <a:latin typeface="Arial" panose="020B0604020202020204" pitchFamily="34" charset="0"/>
                <a:cs typeface="Arial" panose="020B0604020202020204" pitchFamily="34" charset="0"/>
              </a:rPr>
            </a:br>
            <a:r>
              <a:rPr lang="en-US" altLang="zh-TW" sz="1100" b="1" dirty="0">
                <a:latin typeface="Arial" panose="020B0604020202020204" pitchFamily="34" charset="0"/>
                <a:cs typeface="Arial" panose="020B0604020202020204" pitchFamily="34" charset="0"/>
              </a:rPr>
              <a:t>Keep total word count to 2000 words across all 4 sections. </a:t>
            </a:r>
            <a:endParaRPr lang="zh-TW" altLang="en-US" sz="1200" b="1" dirty="0">
              <a:latin typeface="Arial" panose="020B0604020202020204" pitchFamily="34" charset="0"/>
              <a:cs typeface="Arial" panose="020B0604020202020204" pitchFamily="34" charset="0"/>
            </a:endParaRPr>
          </a:p>
        </p:txBody>
      </p:sp>
      <p:sp>
        <p:nvSpPr>
          <p:cNvPr id="4"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Tree>
    <p:extLst>
      <p:ext uri="{BB962C8B-B14F-4D97-AF65-F5344CB8AC3E}">
        <p14:creationId xmlns:p14="http://schemas.microsoft.com/office/powerpoint/2010/main" val="633881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2877" y="1491630"/>
            <a:ext cx="8136904" cy="3139321"/>
          </a:xfrm>
          <a:prstGeom prst="rect">
            <a:avLst/>
          </a:prstGeom>
          <a:noFill/>
          <a:ln w="12700">
            <a:solidFill>
              <a:schemeClr val="tx1"/>
            </a:solidFill>
          </a:ln>
        </p:spPr>
        <p:txBody>
          <a:bodyPr wrap="square" rtlCol="0">
            <a:spAutoFit/>
          </a:bodyPr>
          <a:lstStyle/>
          <a:p>
            <a:endParaRPr lang="en-US" dirty="0" smtClean="0"/>
          </a:p>
          <a:p>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
        <p:nvSpPr>
          <p:cNvPr id="5" name="Rectangle 4"/>
          <p:cNvSpPr/>
          <p:nvPr/>
        </p:nvSpPr>
        <p:spPr>
          <a:xfrm>
            <a:off x="472505" y="1000108"/>
            <a:ext cx="4572000" cy="461665"/>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a:t>
            </a:r>
            <a:r>
              <a:rPr lang="en-US" altLang="zh-TW" sz="1200" b="1" dirty="0" smtClean="0">
                <a:latin typeface="Arial" panose="020B0604020202020204" pitchFamily="34" charset="0"/>
                <a:cs typeface="Arial" panose="020B0604020202020204" pitchFamily="34" charset="0"/>
              </a:rPr>
              <a:t>3: Impact (25</a:t>
            </a:r>
            <a:r>
              <a:rPr lang="en-US" altLang="zh-TW" sz="1200" b="1" dirty="0">
                <a:latin typeface="Arial" panose="020B0604020202020204" pitchFamily="34" charset="0"/>
                <a:cs typeface="Arial" panose="020B0604020202020204" pitchFamily="34" charset="0"/>
              </a:rPr>
              <a:t>%) </a:t>
            </a:r>
            <a:br>
              <a:rPr lang="en-US" altLang="zh-TW" sz="1200" b="1" dirty="0">
                <a:latin typeface="Arial" panose="020B0604020202020204" pitchFamily="34" charset="0"/>
                <a:cs typeface="Arial" panose="020B0604020202020204" pitchFamily="34" charset="0"/>
              </a:rPr>
            </a:br>
            <a:r>
              <a:rPr lang="en-US" altLang="zh-TW" sz="1100" b="1" dirty="0">
                <a:latin typeface="Arial" panose="020B0604020202020204" pitchFamily="34" charset="0"/>
                <a:cs typeface="Arial" panose="020B0604020202020204" pitchFamily="34" charset="0"/>
              </a:rPr>
              <a:t>Keep total word count to 2000 words across all 4 sections. </a:t>
            </a:r>
            <a:endParaRPr lang="zh-TW" altLang="en-US" sz="1200" b="1" dirty="0">
              <a:latin typeface="Arial" panose="020B0604020202020204" pitchFamily="34" charset="0"/>
              <a:cs typeface="Arial" panose="020B0604020202020204" pitchFamily="34" charset="0"/>
            </a:endParaRPr>
          </a:p>
        </p:txBody>
      </p:sp>
      <p:sp>
        <p:nvSpPr>
          <p:cNvPr id="6"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Tree>
    <p:extLst>
      <p:ext uri="{BB962C8B-B14F-4D97-AF65-F5344CB8AC3E}">
        <p14:creationId xmlns:p14="http://schemas.microsoft.com/office/powerpoint/2010/main" val="2671719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2877" y="1491630"/>
            <a:ext cx="8136904" cy="3139321"/>
          </a:xfrm>
          <a:prstGeom prst="rect">
            <a:avLst/>
          </a:prstGeom>
          <a:noFill/>
          <a:ln w="12700">
            <a:solidFill>
              <a:schemeClr val="tx1"/>
            </a:solidFill>
          </a:ln>
        </p:spPr>
        <p:txBody>
          <a:bodyPr wrap="square" rtlCol="0">
            <a:spAutoFit/>
          </a:bodyPr>
          <a:lstStyle/>
          <a:p>
            <a:endParaRPr lang="en-US" dirty="0" smtClean="0"/>
          </a:p>
          <a:p>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
        <p:nvSpPr>
          <p:cNvPr id="5" name="Rectangle 4"/>
          <p:cNvSpPr/>
          <p:nvPr/>
        </p:nvSpPr>
        <p:spPr>
          <a:xfrm>
            <a:off x="472505" y="1000108"/>
            <a:ext cx="4572000" cy="461665"/>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a:t>
            </a:r>
            <a:r>
              <a:rPr lang="en-US" altLang="zh-TW" sz="1200" b="1" dirty="0" smtClean="0">
                <a:latin typeface="Arial" panose="020B0604020202020204" pitchFamily="34" charset="0"/>
                <a:cs typeface="Arial" panose="020B0604020202020204" pitchFamily="34" charset="0"/>
              </a:rPr>
              <a:t>4: Future Plans (25</a:t>
            </a:r>
            <a:r>
              <a:rPr lang="en-US" altLang="zh-TW" sz="1200" b="1" dirty="0">
                <a:latin typeface="Arial" panose="020B0604020202020204" pitchFamily="34" charset="0"/>
                <a:cs typeface="Arial" panose="020B0604020202020204" pitchFamily="34" charset="0"/>
              </a:rPr>
              <a:t>%) </a:t>
            </a:r>
            <a:br>
              <a:rPr lang="en-US" altLang="zh-TW" sz="1200" b="1" dirty="0">
                <a:latin typeface="Arial" panose="020B0604020202020204" pitchFamily="34" charset="0"/>
                <a:cs typeface="Arial" panose="020B0604020202020204" pitchFamily="34" charset="0"/>
              </a:rPr>
            </a:br>
            <a:r>
              <a:rPr lang="en-US" altLang="zh-TW" sz="1100" b="1" dirty="0">
                <a:latin typeface="Arial" panose="020B0604020202020204" pitchFamily="34" charset="0"/>
                <a:cs typeface="Arial" panose="020B0604020202020204" pitchFamily="34" charset="0"/>
              </a:rPr>
              <a:t>Keep total word count to 2000 words across all 4 sections. </a:t>
            </a:r>
            <a:endParaRPr lang="zh-TW" altLang="en-US" sz="1200" b="1" dirty="0">
              <a:latin typeface="Arial" panose="020B0604020202020204" pitchFamily="34" charset="0"/>
              <a:cs typeface="Arial" panose="020B0604020202020204" pitchFamily="34" charset="0"/>
            </a:endParaRPr>
          </a:p>
        </p:txBody>
      </p:sp>
      <p:sp>
        <p:nvSpPr>
          <p:cNvPr id="6"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Tree>
    <p:extLst>
      <p:ext uri="{BB962C8B-B14F-4D97-AF65-F5344CB8AC3E}">
        <p14:creationId xmlns:p14="http://schemas.microsoft.com/office/powerpoint/2010/main" val="1126803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0A27231D-ECB7-CC4B-84B8-838D870037EB}"/>
              </a:ext>
            </a:extLst>
          </p:cNvPr>
          <p:cNvSpPr txBox="1"/>
          <p:nvPr/>
        </p:nvSpPr>
        <p:spPr>
          <a:xfrm>
            <a:off x="15240" y="1000108"/>
            <a:ext cx="4495800" cy="4539700"/>
          </a:xfrm>
          <a:prstGeom prst="rect">
            <a:avLst/>
          </a:prstGeom>
          <a:noFill/>
        </p:spPr>
        <p:txBody>
          <a:bodyPr wrap="square" lIns="91435" tIns="45718" rIns="91435" bIns="45718" rtlCol="0">
            <a:spAutoFit/>
          </a:bodyPr>
          <a:lstStyle/>
          <a:p>
            <a:pPr algn="just"/>
            <a:r>
              <a:rPr lang="en-US" sz="1600" b="1" u="sng" dirty="0">
                <a:solidFill>
                  <a:schemeClr val="accent6">
                    <a:lumMod val="75000"/>
                  </a:schemeClr>
                </a:solidFill>
                <a:latin typeface="Arial" pitchFamily="34" charset="0"/>
                <a:cs typeface="Arial" pitchFamily="34" charset="0"/>
              </a:rPr>
              <a:t>Contact us </a:t>
            </a:r>
          </a:p>
          <a:p>
            <a:pPr algn="just"/>
            <a:endParaRPr lang="en-US" sz="1300" b="1" dirty="0">
              <a:solidFill>
                <a:schemeClr val="accent6">
                  <a:lumMod val="75000"/>
                </a:schemeClr>
              </a:solidFill>
              <a:latin typeface="Arial" pitchFamily="34" charset="0"/>
              <a:cs typeface="Arial" pitchFamily="34" charset="0"/>
            </a:endParaRPr>
          </a:p>
          <a:p>
            <a:pPr algn="just"/>
            <a:r>
              <a:rPr lang="en-US" sz="1300" b="1" dirty="0">
                <a:solidFill>
                  <a:schemeClr val="accent6">
                    <a:lumMod val="75000"/>
                  </a:schemeClr>
                </a:solidFill>
                <a:latin typeface="Arial" pitchFamily="34" charset="0"/>
                <a:cs typeface="Arial" pitchFamily="34" charset="0"/>
              </a:rPr>
              <a:t>Registration </a:t>
            </a:r>
            <a:endParaRPr lang="en-US" sz="1300" b="1" dirty="0" smtClean="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r>
              <a:rPr lang="en-US" sz="1300" b="1" dirty="0">
                <a:solidFill>
                  <a:schemeClr val="accent6">
                    <a:lumMod val="75000"/>
                  </a:schemeClr>
                </a:solidFill>
                <a:latin typeface="Arial" pitchFamily="34" charset="0"/>
                <a:cs typeface="Arial" pitchFamily="34" charset="0"/>
              </a:rPr>
              <a:t>Judging opportunities </a:t>
            </a: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SG" sz="1300" b="1" u="sng" dirty="0">
              <a:solidFill>
                <a:schemeClr val="accent6">
                  <a:lumMod val="75000"/>
                </a:schemeClr>
              </a:solidFill>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pPr algn="just"/>
            <a:endParaRPr lang="en-US" sz="1300" dirty="0">
              <a:solidFill>
                <a:schemeClr val="tx1">
                  <a:lumMod val="65000"/>
                  <a:lumOff val="35000"/>
                </a:schemeClr>
              </a:solidFill>
              <a:latin typeface="Arial" pitchFamily="34" charset="0"/>
              <a:cs typeface="Arial" pitchFamily="34" charset="0"/>
            </a:endParaRPr>
          </a:p>
        </p:txBody>
      </p:sp>
      <p:graphicFrame>
        <p:nvGraphicFramePr>
          <p:cNvPr id="7" name="Table 6">
            <a:extLst>
              <a:ext uri="{FF2B5EF4-FFF2-40B4-BE49-F238E27FC236}">
                <a16:creationId xmlns:a16="http://schemas.microsoft.com/office/drawing/2014/main" xmlns="" id="{8E5A2380-0CB1-C34D-91F1-7C3FD2788C9F}"/>
              </a:ext>
            </a:extLst>
          </p:cNvPr>
          <p:cNvGraphicFramePr>
            <a:graphicFrameLocks noGrp="1"/>
          </p:cNvGraphicFramePr>
          <p:nvPr>
            <p:extLst>
              <p:ext uri="{D42A27DB-BD31-4B8C-83A1-F6EECF244321}">
                <p14:modId xmlns:p14="http://schemas.microsoft.com/office/powerpoint/2010/main" val="530093132"/>
              </p:ext>
            </p:extLst>
          </p:nvPr>
        </p:nvGraphicFramePr>
        <p:xfrm>
          <a:off x="179512" y="1779662"/>
          <a:ext cx="4446110" cy="1188720"/>
        </p:xfrm>
        <a:graphic>
          <a:graphicData uri="http://schemas.openxmlformats.org/drawingml/2006/table">
            <a:tbl>
              <a:tblPr firstRow="1" bandRow="1">
                <a:tableStyleId>{93296810-A885-4BE3-A3E7-6D5BEEA58F35}</a:tableStyleId>
              </a:tblPr>
              <a:tblGrid>
                <a:gridCol w="1447800">
                  <a:extLst>
                    <a:ext uri="{9D8B030D-6E8A-4147-A177-3AD203B41FA5}">
                      <a16:colId xmlns:a16="http://schemas.microsoft.com/office/drawing/2014/main" xmlns="" val="20000"/>
                    </a:ext>
                  </a:extLst>
                </a:gridCol>
                <a:gridCol w="2998310">
                  <a:extLst>
                    <a:ext uri="{9D8B030D-6E8A-4147-A177-3AD203B41FA5}">
                      <a16:colId xmlns:a16="http://schemas.microsoft.com/office/drawing/2014/main" xmlns="" val="20001"/>
                    </a:ext>
                  </a:extLst>
                </a:gridCol>
              </a:tblGrid>
              <a:tr h="152253">
                <a:tc>
                  <a:txBody>
                    <a:bodyPr/>
                    <a:lstStyle/>
                    <a:p>
                      <a:r>
                        <a:rPr lang="en-US" sz="1200" b="1" dirty="0">
                          <a:latin typeface="Arial" pitchFamily="34" charset="0"/>
                          <a:cs typeface="Arial" pitchFamily="34" charset="0"/>
                        </a:rPr>
                        <a:t>Name</a:t>
                      </a:r>
                      <a:endParaRPr lang="en-SG" sz="1200" b="1" dirty="0">
                        <a:latin typeface="Arial" pitchFamily="34" charset="0"/>
                        <a:cs typeface="Arial" pitchFamily="34" charset="0"/>
                      </a:endParaRPr>
                    </a:p>
                  </a:txBody>
                  <a:tcPr/>
                </a:tc>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a16="http://schemas.microsoft.com/office/drawing/2014/main" xmlns="" val="10000"/>
                  </a:ext>
                </a:extLst>
              </a:tr>
              <a:tr h="250770">
                <a:tc>
                  <a:txBody>
                    <a:bodyPr/>
                    <a:lstStyle/>
                    <a:p>
                      <a:r>
                        <a:rPr lang="en-US" sz="1200" dirty="0" err="1" smtClean="0">
                          <a:latin typeface="Arial" pitchFamily="34" charset="0"/>
                          <a:cs typeface="Arial" pitchFamily="34" charset="0"/>
                        </a:rPr>
                        <a:t>Seraphine</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Neoh</a:t>
                      </a:r>
                      <a:endParaRPr lang="en-SG"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hlinkClick r:id="rId2"/>
                        </a:rPr>
                        <a:t>seraphinen@humanresourcesonline.net</a:t>
                      </a:r>
                      <a:r>
                        <a:rPr lang="en-US" sz="1200" baseline="0" dirty="0" smtClean="0">
                          <a:latin typeface="Arial" pitchFamily="34" charset="0"/>
                          <a:cs typeface="Arial" pitchFamily="34" charset="0"/>
                        </a:rPr>
                        <a:t> </a:t>
                      </a:r>
                      <a:endParaRPr lang="en-US" sz="1200" dirty="0" smtClean="0">
                        <a:latin typeface="Arial" pitchFamily="34" charset="0"/>
                        <a:cs typeface="Arial" pitchFamily="34" charset="0"/>
                      </a:endParaRPr>
                    </a:p>
                    <a:p>
                      <a:pPr marL="0" marR="0" indent="0" algn="l" defTabSz="914353" rtl="0" eaLnBrk="1" fontAlgn="auto" latinLnBrk="0" hangingPunct="1">
                        <a:lnSpc>
                          <a:spcPct val="100000"/>
                        </a:lnSpc>
                        <a:spcBef>
                          <a:spcPts val="0"/>
                        </a:spcBef>
                        <a:spcAft>
                          <a:spcPts val="0"/>
                        </a:spcAft>
                        <a:buClrTx/>
                        <a:buSzTx/>
                        <a:buFontTx/>
                        <a:buNone/>
                        <a:tabLst/>
                        <a:defRPr/>
                      </a:pPr>
                      <a:r>
                        <a:rPr lang="en-US" sz="1200" baseline="0" dirty="0" smtClean="0">
                          <a:latin typeface="Arial" pitchFamily="34" charset="0"/>
                          <a:cs typeface="Arial" pitchFamily="34" charset="0"/>
                        </a:rPr>
                        <a:t>Office: +65 6423 0329 </a:t>
                      </a:r>
                      <a:r>
                        <a:rPr lang="en-US" sz="1200" baseline="0" dirty="0" err="1" smtClean="0">
                          <a:latin typeface="Arial" pitchFamily="34" charset="0"/>
                          <a:cs typeface="Arial" pitchFamily="34" charset="0"/>
                        </a:rPr>
                        <a:t>ext</a:t>
                      </a:r>
                      <a:r>
                        <a:rPr lang="en-US" sz="1200" baseline="0" dirty="0" smtClean="0">
                          <a:latin typeface="Arial" pitchFamily="34" charset="0"/>
                          <a:cs typeface="Arial" pitchFamily="34" charset="0"/>
                        </a:rPr>
                        <a:t> 232</a:t>
                      </a:r>
                    </a:p>
                  </a:txBody>
                  <a:tcPr/>
                </a:tc>
                <a:extLst>
                  <a:ext uri="{0D108BD9-81ED-4DB2-BD59-A6C34878D82A}">
                    <a16:rowId xmlns:a16="http://schemas.microsoft.com/office/drawing/2014/main" xmlns="" val="10001"/>
                  </a:ext>
                </a:extLst>
              </a:tr>
              <a:tr h="282778">
                <a:tc>
                  <a:txBody>
                    <a:bodyPr/>
                    <a:lstStyle/>
                    <a:p>
                      <a:r>
                        <a:rPr lang="en-US" sz="1200" dirty="0" err="1" smtClean="0">
                          <a:latin typeface="Arial" pitchFamily="34" charset="0"/>
                          <a:cs typeface="Arial" pitchFamily="34" charset="0"/>
                        </a:rPr>
                        <a:t>Cariza</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Ratin</a:t>
                      </a:r>
                      <a:endParaRPr lang="en-SG"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hlinkClick r:id="rId3"/>
                        </a:rPr>
                        <a:t>carizar@humanresourcesonline.net</a:t>
                      </a:r>
                      <a:r>
                        <a:rPr lang="en-US" sz="1200" baseline="0" dirty="0" smtClean="0">
                          <a:latin typeface="Arial" pitchFamily="34" charset="0"/>
                          <a:cs typeface="Arial" pitchFamily="34" charset="0"/>
                        </a:rPr>
                        <a:t> </a:t>
                      </a:r>
                      <a:endParaRPr lang="en-US" sz="1200" dirty="0">
                        <a:latin typeface="Arial" pitchFamily="34" charset="0"/>
                        <a:cs typeface="Arial" pitchFamily="34" charset="0"/>
                      </a:endParaRPr>
                    </a:p>
                    <a:p>
                      <a:pPr marL="0" marR="0" indent="0" algn="l" defTabSz="914353" rtl="0" eaLnBrk="1" fontAlgn="auto" latinLnBrk="0" hangingPunct="1">
                        <a:lnSpc>
                          <a:spcPct val="100000"/>
                        </a:lnSpc>
                        <a:spcBef>
                          <a:spcPts val="0"/>
                        </a:spcBef>
                        <a:spcAft>
                          <a:spcPts val="0"/>
                        </a:spcAft>
                        <a:buClrTx/>
                        <a:buSzTx/>
                        <a:buFontTx/>
                        <a:buNone/>
                        <a:tabLst/>
                        <a:defRPr/>
                      </a:pPr>
                      <a:r>
                        <a:rPr lang="en-US" sz="1200" baseline="0" dirty="0" smtClean="0">
                          <a:latin typeface="Arial" pitchFamily="34" charset="0"/>
                          <a:cs typeface="Arial" pitchFamily="34" charset="0"/>
                        </a:rPr>
                        <a:t>Tel: +63 9773992585</a:t>
                      </a:r>
                    </a:p>
                  </a:txBody>
                  <a:tcPr/>
                </a:tc>
                <a:extLst>
                  <a:ext uri="{0D108BD9-81ED-4DB2-BD59-A6C34878D82A}">
                    <a16:rowId xmlns:a16="http://schemas.microsoft.com/office/drawing/2014/main" xmlns="" val="10002"/>
                  </a:ext>
                </a:extLst>
              </a:tr>
            </a:tbl>
          </a:graphicData>
        </a:graphic>
      </p:graphicFrame>
      <p:graphicFrame>
        <p:nvGraphicFramePr>
          <p:cNvPr id="8" name="Table 7">
            <a:extLst>
              <a:ext uri="{FF2B5EF4-FFF2-40B4-BE49-F238E27FC236}">
                <a16:creationId xmlns:a16="http://schemas.microsoft.com/office/drawing/2014/main" xmlns="" id="{11080C0C-C965-8749-91EF-E102AB1E9994}"/>
              </a:ext>
            </a:extLst>
          </p:cNvPr>
          <p:cNvGraphicFramePr>
            <a:graphicFrameLocks noGrp="1"/>
          </p:cNvGraphicFramePr>
          <p:nvPr>
            <p:extLst>
              <p:ext uri="{D42A27DB-BD31-4B8C-83A1-F6EECF244321}">
                <p14:modId xmlns:p14="http://schemas.microsoft.com/office/powerpoint/2010/main" val="4075914321"/>
              </p:ext>
            </p:extLst>
          </p:nvPr>
        </p:nvGraphicFramePr>
        <p:xfrm>
          <a:off x="184436" y="3579862"/>
          <a:ext cx="4347192" cy="914400"/>
        </p:xfrm>
        <a:graphic>
          <a:graphicData uri="http://schemas.openxmlformats.org/drawingml/2006/table">
            <a:tbl>
              <a:tblPr firstRow="1" bandRow="1">
                <a:tableStyleId>{93296810-A885-4BE3-A3E7-6D5BEEA58F35}</a:tableStyleId>
              </a:tblPr>
              <a:tblGrid>
                <a:gridCol w="1385667">
                  <a:extLst>
                    <a:ext uri="{9D8B030D-6E8A-4147-A177-3AD203B41FA5}">
                      <a16:colId xmlns:a16="http://schemas.microsoft.com/office/drawing/2014/main" xmlns="" val="20000"/>
                    </a:ext>
                  </a:extLst>
                </a:gridCol>
                <a:gridCol w="2961525">
                  <a:extLst>
                    <a:ext uri="{9D8B030D-6E8A-4147-A177-3AD203B41FA5}">
                      <a16:colId xmlns:a16="http://schemas.microsoft.com/office/drawing/2014/main" xmlns="" val="20001"/>
                    </a:ext>
                  </a:extLst>
                </a:gridCol>
              </a:tblGrid>
              <a:tr h="274320">
                <a:tc>
                  <a:txBody>
                    <a:bodyPr/>
                    <a:lstStyle/>
                    <a:p>
                      <a:r>
                        <a:rPr lang="en-US" sz="1200" b="1" dirty="0" err="1" smtClean="0">
                          <a:latin typeface="Arial" pitchFamily="34" charset="0"/>
                          <a:cs typeface="Arial" pitchFamily="34" charset="0"/>
                        </a:rPr>
                        <a:t>Namev</a:t>
                      </a:r>
                      <a:endParaRPr lang="en-SG" sz="1200" b="1" dirty="0">
                        <a:latin typeface="Arial" pitchFamily="34" charset="0"/>
                        <a:cs typeface="Arial" pitchFamily="34" charset="0"/>
                      </a:endParaRPr>
                    </a:p>
                  </a:txBody>
                  <a:tcPr/>
                </a:tc>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a16="http://schemas.microsoft.com/office/drawing/2014/main" xmlns="" val="10000"/>
                  </a:ext>
                </a:extLst>
              </a:tr>
              <a:tr h="254285">
                <a:tc>
                  <a:txBody>
                    <a:bodyPr/>
                    <a:lstStyle/>
                    <a:p>
                      <a:r>
                        <a:rPr lang="en-US" sz="1200" dirty="0" smtClean="0">
                          <a:latin typeface="Arial" pitchFamily="34" charset="0"/>
                          <a:cs typeface="Arial" pitchFamily="34" charset="0"/>
                        </a:rPr>
                        <a:t>Shan</a:t>
                      </a:r>
                      <a:r>
                        <a:rPr lang="en-US" sz="1200" baseline="0" dirty="0" smtClean="0">
                          <a:latin typeface="Arial" pitchFamily="34" charset="0"/>
                          <a:cs typeface="Arial" pitchFamily="34" charset="0"/>
                        </a:rPr>
                        <a:t> </a:t>
                      </a:r>
                      <a:r>
                        <a:rPr lang="en-US" sz="1200" baseline="0" dirty="0" err="1" smtClean="0">
                          <a:latin typeface="Arial" pitchFamily="34" charset="0"/>
                          <a:cs typeface="Arial" pitchFamily="34" charset="0"/>
                        </a:rPr>
                        <a:t>Ee</a:t>
                      </a:r>
                      <a:endParaRPr lang="en-SG"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hlinkClick r:id="rId4"/>
                        </a:rPr>
                        <a:t>shanee@humanresourcesonline.net</a:t>
                      </a:r>
                      <a:endParaRPr lang="en-US" sz="1200" baseline="0" dirty="0">
                        <a:latin typeface="Arial" pitchFamily="34" charset="0"/>
                        <a:cs typeface="Arial" pitchFamily="34" charset="0"/>
                      </a:endParaRPr>
                    </a:p>
                    <a:p>
                      <a:r>
                        <a:rPr lang="en-US" sz="1200" baseline="0" dirty="0" smtClean="0">
                          <a:latin typeface="Arial" pitchFamily="34" charset="0"/>
                          <a:cs typeface="Arial" pitchFamily="34" charset="0"/>
                        </a:rPr>
                        <a:t>Office: +65 </a:t>
                      </a:r>
                      <a:r>
                        <a:rPr lang="en-US" sz="1200" baseline="0" dirty="0">
                          <a:latin typeface="Arial" pitchFamily="34" charset="0"/>
                          <a:cs typeface="Arial" pitchFamily="34" charset="0"/>
                        </a:rPr>
                        <a:t>6423 </a:t>
                      </a:r>
                      <a:r>
                        <a:rPr lang="en-US" sz="1200" baseline="0" dirty="0" smtClean="0">
                          <a:latin typeface="Arial" pitchFamily="34" charset="0"/>
                          <a:cs typeface="Arial" pitchFamily="34" charset="0"/>
                        </a:rPr>
                        <a:t>0329 </a:t>
                      </a:r>
                    </a:p>
                    <a:p>
                      <a:r>
                        <a:rPr lang="en-US" sz="1200" b="0" i="0" kern="1200" dirty="0" smtClean="0">
                          <a:solidFill>
                            <a:schemeClr val="dk1"/>
                          </a:solidFill>
                          <a:latin typeface="Arial" pitchFamily="34" charset="0"/>
                          <a:ea typeface="+mn-ea"/>
                          <a:cs typeface="Arial" pitchFamily="34" charset="0"/>
                        </a:rPr>
                        <a:t>Mobile: +65 9322 0432</a:t>
                      </a:r>
                      <a:endParaRPr lang="en-SG" sz="1200" dirty="0">
                        <a:latin typeface="Arial" pitchFamily="34" charset="0"/>
                        <a:cs typeface="Arial" pitchFamily="34" charset="0"/>
                      </a:endParaRPr>
                    </a:p>
                  </a:txBody>
                  <a:tcPr/>
                </a:tc>
                <a:extLst>
                  <a:ext uri="{0D108BD9-81ED-4DB2-BD59-A6C34878D82A}">
                    <a16:rowId xmlns:a16="http://schemas.microsoft.com/office/drawing/2014/main" xmlns="" val="10001"/>
                  </a:ext>
                </a:extLst>
              </a:tr>
            </a:tbl>
          </a:graphicData>
        </a:graphic>
      </p:graphicFrame>
      <p:sp>
        <p:nvSpPr>
          <p:cNvPr id="9" name="TextBox 8">
            <a:extLst>
              <a:ext uri="{FF2B5EF4-FFF2-40B4-BE49-F238E27FC236}">
                <a16:creationId xmlns:a16="http://schemas.microsoft.com/office/drawing/2014/main" xmlns="" id="{0A27231D-ECB7-CC4B-84B8-838D870037EB}"/>
              </a:ext>
            </a:extLst>
          </p:cNvPr>
          <p:cNvSpPr txBox="1"/>
          <p:nvPr/>
        </p:nvSpPr>
        <p:spPr>
          <a:xfrm>
            <a:off x="4724400" y="1198696"/>
            <a:ext cx="4648200" cy="1938988"/>
          </a:xfrm>
          <a:prstGeom prst="rect">
            <a:avLst/>
          </a:prstGeom>
          <a:noFill/>
        </p:spPr>
        <p:txBody>
          <a:bodyPr wrap="square" lIns="91435" tIns="45718" rIns="91435" bIns="45718" rtlCol="0">
            <a:spAutoFit/>
          </a:bodyPr>
          <a:lstStyle/>
          <a:p>
            <a:pPr algn="just"/>
            <a:r>
              <a:rPr lang="en-US" sz="1600" b="1" u="sng" dirty="0" smtClean="0">
                <a:solidFill>
                  <a:schemeClr val="accent6">
                    <a:lumMod val="75000"/>
                  </a:schemeClr>
                </a:solidFill>
                <a:latin typeface="Arial" pitchFamily="34" charset="0"/>
                <a:cs typeface="Arial" pitchFamily="34" charset="0"/>
              </a:rPr>
              <a:t> </a:t>
            </a:r>
            <a:endParaRPr lang="en-US" sz="1600" b="1" u="sng" dirty="0">
              <a:solidFill>
                <a:schemeClr val="accent6">
                  <a:lumMod val="75000"/>
                </a:schemeClr>
              </a:solidFill>
              <a:latin typeface="Arial" pitchFamily="34" charset="0"/>
              <a:cs typeface="Arial" pitchFamily="34" charset="0"/>
            </a:endParaRPr>
          </a:p>
          <a:p>
            <a:pPr algn="just"/>
            <a:r>
              <a:rPr lang="en-US" sz="1300" b="1" dirty="0" smtClean="0">
                <a:solidFill>
                  <a:schemeClr val="accent6">
                    <a:lumMod val="75000"/>
                  </a:schemeClr>
                </a:solidFill>
                <a:latin typeface="Arial" pitchFamily="34" charset="0"/>
                <a:cs typeface="Arial" pitchFamily="34" charset="0"/>
              </a:rPr>
              <a:t>Sponsorship opportunities </a:t>
            </a:r>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SG" sz="1300" b="1" u="sng" dirty="0">
              <a:solidFill>
                <a:schemeClr val="accent6">
                  <a:lumMod val="75000"/>
                </a:schemeClr>
              </a:solidFill>
              <a:latin typeface="Arial" pitchFamily="34" charset="0"/>
              <a:cs typeface="Arial" pitchFamily="34" charset="0"/>
            </a:endParaRPr>
          </a:p>
          <a:p>
            <a:endParaRPr lang="en-US" sz="1300" dirty="0">
              <a:latin typeface="Arial" pitchFamily="34" charset="0"/>
              <a:cs typeface="Arial" pitchFamily="34" charset="0"/>
            </a:endParaRPr>
          </a:p>
          <a:p>
            <a:endParaRPr lang="en-US" sz="1300" dirty="0" smtClean="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pPr algn="just"/>
            <a:endParaRPr lang="en-US" sz="1300" dirty="0">
              <a:solidFill>
                <a:schemeClr val="tx1">
                  <a:lumMod val="65000"/>
                  <a:lumOff val="35000"/>
                </a:schemeClr>
              </a:solidFill>
              <a:latin typeface="Arial" pitchFamily="34" charset="0"/>
              <a:cs typeface="Arial" pitchFamily="34" charset="0"/>
            </a:endParaRPr>
          </a:p>
        </p:txBody>
      </p:sp>
      <p:graphicFrame>
        <p:nvGraphicFramePr>
          <p:cNvPr id="10" name="Table 9">
            <a:extLst>
              <a:ext uri="{FF2B5EF4-FFF2-40B4-BE49-F238E27FC236}">
                <a16:creationId xmlns:a16="http://schemas.microsoft.com/office/drawing/2014/main" xmlns="" id="{F27658B4-B046-DC4B-829E-335F8349818B}"/>
              </a:ext>
            </a:extLst>
          </p:cNvPr>
          <p:cNvGraphicFramePr>
            <a:graphicFrameLocks noGrp="1"/>
          </p:cNvGraphicFramePr>
          <p:nvPr>
            <p:extLst>
              <p:ext uri="{D42A27DB-BD31-4B8C-83A1-F6EECF244321}">
                <p14:modId xmlns:p14="http://schemas.microsoft.com/office/powerpoint/2010/main" val="2479167973"/>
              </p:ext>
            </p:extLst>
          </p:nvPr>
        </p:nvGraphicFramePr>
        <p:xfrm>
          <a:off x="4835604" y="1779662"/>
          <a:ext cx="4094113" cy="731520"/>
        </p:xfrm>
        <a:graphic>
          <a:graphicData uri="http://schemas.openxmlformats.org/drawingml/2006/table">
            <a:tbl>
              <a:tblPr firstRow="1" bandRow="1">
                <a:tableStyleId>{93296810-A885-4BE3-A3E7-6D5BEEA58F35}</a:tableStyleId>
              </a:tblPr>
              <a:tblGrid>
                <a:gridCol w="4094113">
                  <a:extLst>
                    <a:ext uri="{9D8B030D-6E8A-4147-A177-3AD203B41FA5}">
                      <a16:colId xmlns:a16="http://schemas.microsoft.com/office/drawing/2014/main" xmlns="" val="20001"/>
                    </a:ext>
                  </a:extLst>
                </a:gridCol>
              </a:tblGrid>
              <a:tr h="240158">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a16="http://schemas.microsoft.com/office/drawing/2014/main" xmlns="" val="10000"/>
                  </a:ext>
                </a:extLst>
              </a:tr>
              <a:tr h="254285">
                <a:tc>
                  <a:txBody>
                    <a:bodyPr/>
                    <a:lstStyle/>
                    <a:p>
                      <a:r>
                        <a:rPr lang="en-US" sz="1200" kern="1200" dirty="0" smtClean="0">
                          <a:solidFill>
                            <a:schemeClr val="dk1"/>
                          </a:solidFill>
                          <a:effectLst/>
                          <a:latin typeface="Arial" panose="020B0604020202020204" pitchFamily="34" charset="0"/>
                          <a:ea typeface="+mn-ea"/>
                          <a:cs typeface="Arial" panose="020B0604020202020204" pitchFamily="34" charset="0"/>
                        </a:rPr>
                        <a:t>For bespoke sponsorship packages please contact our Sales Team at </a:t>
                      </a:r>
                      <a:r>
                        <a:rPr lang="en-US" sz="1200" u="sng" kern="1200" dirty="0" smtClean="0">
                          <a:solidFill>
                            <a:schemeClr val="dk1"/>
                          </a:solidFill>
                          <a:effectLst/>
                          <a:latin typeface="Arial" panose="020B0604020202020204" pitchFamily="34" charset="0"/>
                          <a:ea typeface="+mn-ea"/>
                          <a:cs typeface="Arial" panose="020B0604020202020204" pitchFamily="34" charset="0"/>
                          <a:hlinkClick r:id="rId5"/>
                        </a:rPr>
                        <a:t>sales@humanresourcesonline.net</a:t>
                      </a:r>
                      <a:endParaRPr lang="en-US" sz="12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xmlns="" val="10001"/>
                  </a:ext>
                </a:extLst>
              </a:tr>
            </a:tbl>
          </a:graphicData>
        </a:graphic>
      </p:graphicFrame>
      <p:sp>
        <p:nvSpPr>
          <p:cNvPr id="11"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Tree>
    <p:extLst>
      <p:ext uri="{BB962C8B-B14F-4D97-AF65-F5344CB8AC3E}">
        <p14:creationId xmlns:p14="http://schemas.microsoft.com/office/powerpoint/2010/main" val="1858999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3864</TotalTime>
  <Words>622</Words>
  <Application>Microsoft Office PowerPoint</Application>
  <PresentationFormat>On-screen Show (16:9)</PresentationFormat>
  <Paragraphs>162</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Award Entry 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538</cp:revision>
  <dcterms:created xsi:type="dcterms:W3CDTF">2006-08-16T00:00:00Z</dcterms:created>
  <dcterms:modified xsi:type="dcterms:W3CDTF">2022-04-20T07:15:04Z</dcterms:modified>
</cp:coreProperties>
</file>