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60" r:id="rId3"/>
    <p:sldId id="259" r:id="rId4"/>
    <p:sldId id="262" r:id="rId5"/>
    <p:sldId id="263" r:id="rId6"/>
    <p:sldId id="286" r:id="rId7"/>
    <p:sldId id="287" r:id="rId8"/>
    <p:sldId id="288" r:id="rId9"/>
    <p:sldId id="285" r:id="rId10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73"/>
    <p:restoredTop sz="94656"/>
  </p:normalViewPr>
  <p:slideViewPr>
    <p:cSldViewPr>
      <p:cViewPr varScale="1">
        <p:scale>
          <a:sx n="95" d="100"/>
          <a:sy n="95" d="100"/>
        </p:scale>
        <p:origin x="810" y="9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3B4EE3-ECEA-C242-845D-2BC1C3F9E94E}" type="datetimeFigureOut">
              <a:rPr lang="en-US" smtClean="0"/>
              <a:pPr/>
              <a:t>4/18/2023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1B98A9-6A52-9349-91A7-D6CDA629B3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36483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1B98A9-6A52-9349-91A7-D6CDA629B332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1B98A9-6A52-9349-91A7-D6CDA629B332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mailto:sales@humanresourcesonline.net" TargetMode="External"/><Relationship Id="rId2" Type="http://schemas.openxmlformats.org/officeDocument/2006/relationships/hyperlink" Target="mailto:shanee@humanresourcesonline.net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carizar@humanresourcesonline.net" TargetMode="External"/><Relationship Id="rId4" Type="http://schemas.openxmlformats.org/officeDocument/2006/relationships/hyperlink" Target="mailto:seraphinen@humanresourcesonline.net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A824D453-4686-EBD1-03D5-276D039E57D4}"/>
              </a:ext>
            </a:extLst>
          </p:cNvPr>
          <p:cNvSpPr txBox="1">
            <a:spLocks/>
          </p:cNvSpPr>
          <p:nvPr/>
        </p:nvSpPr>
        <p:spPr>
          <a:xfrm>
            <a:off x="5004048" y="3723878"/>
            <a:ext cx="2160240" cy="3474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TW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ENTRY FORM (PROVIDERS)</a:t>
            </a:r>
            <a:endParaRPr lang="en-US" sz="11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DD65E24-1EAD-5059-24D9-0F10AB8CD533}"/>
              </a:ext>
            </a:extLst>
          </p:cNvPr>
          <p:cNvSpPr txBox="1"/>
          <p:nvPr/>
        </p:nvSpPr>
        <p:spPr>
          <a:xfrm>
            <a:off x="251520" y="1203598"/>
            <a:ext cx="4876800" cy="338550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just"/>
            <a:r>
              <a:rPr lang="en-SG" sz="1600" b="1" u="sng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Entry Form- Providers </a:t>
            </a:r>
            <a:endParaRPr lang="en-SG" sz="1200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F920B7B-8AB0-2BDD-67BE-47B415256D89}"/>
              </a:ext>
            </a:extLst>
          </p:cNvPr>
          <p:cNvSpPr/>
          <p:nvPr/>
        </p:nvSpPr>
        <p:spPr>
          <a:xfrm>
            <a:off x="260698" y="1491630"/>
            <a:ext cx="757458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This form is Specifically for the following categories. For all other categories, use the form for Products.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33BDB45-1E80-A833-95B9-ACF44581E6E5}"/>
              </a:ext>
            </a:extLst>
          </p:cNvPr>
          <p:cNvSpPr/>
          <p:nvPr/>
        </p:nvSpPr>
        <p:spPr>
          <a:xfrm>
            <a:off x="260698" y="1923678"/>
            <a:ext cx="7574581" cy="3816429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pPr marL="342900" indent="-342900">
              <a:buAutoNum type="arabicPeriod"/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Best Corporate Healthcare Provider</a:t>
            </a:r>
          </a:p>
          <a:p>
            <a:pPr marL="342900" indent="-342900">
              <a:buFontTx/>
              <a:buAutoNum type="arabicPeriod"/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Best Corporate Wellness Provider</a:t>
            </a:r>
          </a:p>
          <a:p>
            <a:pPr marL="342900" indent="-342900">
              <a:buFontTx/>
              <a:buAutoNum type="arabicPeriod"/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Best Digital Learning Provider</a:t>
            </a:r>
          </a:p>
          <a:p>
            <a:pPr marL="342900" indent="-342900">
              <a:buFontTx/>
              <a:buAutoNum type="arabicPeriod"/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Best Employee Engagement Consultancy</a:t>
            </a:r>
          </a:p>
          <a:p>
            <a:pPr marL="342900" indent="-342900">
              <a:buFontTx/>
              <a:buAutoNum type="arabicPeriod"/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Best Employee Insurance Provider </a:t>
            </a:r>
          </a:p>
          <a:p>
            <a:pPr marL="342900" indent="-342900">
              <a:buFontTx/>
              <a:buAutoNum type="arabicPeriod"/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Best Employer of Record Service Provider </a:t>
            </a:r>
            <a:endParaRPr lang="en-US" sz="11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Tx/>
              <a:buAutoNum type="arabicPeriod"/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Best Executive Search Firm</a:t>
            </a:r>
          </a:p>
          <a:p>
            <a:pPr marL="342900" indent="-342900">
              <a:buAutoNum type="arabicPeriod"/>
            </a:pP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Best HR Management Consulting Firm *NEW*</a:t>
            </a:r>
          </a:p>
          <a:p>
            <a:pPr marL="342900" indent="-342900">
              <a:buFontTx/>
              <a:buAutoNum type="arabicPeriod"/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Best HR Outsourcing Partner </a:t>
            </a:r>
          </a:p>
          <a:p>
            <a:pPr marL="342900" indent="-342900">
              <a:buAutoNum type="arabicPeriod"/>
            </a:pP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Best Instructional Design Provider *NEW*</a:t>
            </a:r>
          </a:p>
          <a:p>
            <a:pPr marL="342900" indent="-342900">
              <a:buFontTx/>
              <a:buAutoNum type="arabicPeriod"/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Best Leadership Development Consultancy</a:t>
            </a:r>
          </a:p>
          <a:p>
            <a:pPr marL="342900" indent="-342900">
              <a:buFontTx/>
              <a:buAutoNum type="arabicPeriod"/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Best Management Training Provider </a:t>
            </a:r>
          </a:p>
          <a:p>
            <a:pPr marL="342900" indent="-342900">
              <a:buFontTx/>
              <a:buAutoNum type="arabicPeriod"/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Best Mid-Management Recruitment Firm </a:t>
            </a:r>
          </a:p>
          <a:p>
            <a:pPr marL="342900" indent="-342900">
              <a:buFontTx/>
              <a:buAutoNum type="arabicPeriod"/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Best Mobility &amp; Orientation Consultancy  </a:t>
            </a:r>
          </a:p>
          <a:p>
            <a:pPr marL="342900" indent="-342900">
              <a:buFontTx/>
              <a:buAutoNum type="arabicPeriod"/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Best New Recruitment Firm</a:t>
            </a:r>
          </a:p>
          <a:p>
            <a:pPr marL="342900" indent="-342900">
              <a:buFontTx/>
              <a:buAutoNum type="arabicPeriod"/>
            </a:pP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Tx/>
              <a:buAutoNum type="arabicPeriod"/>
            </a:pP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Tx/>
              <a:buAutoNum type="arabicPeriod"/>
            </a:pP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Tx/>
              <a:buAutoNum type="arabicPeriod"/>
            </a:pP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Tx/>
              <a:buAutoNum type="arabicPeriod"/>
            </a:pP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Tx/>
              <a:buAutoNum type="arabicPeriod"/>
            </a:pP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Tx/>
              <a:buAutoNum type="arabicPeriod"/>
            </a:pP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Tx/>
              <a:buAutoNum type="arabicPeriod"/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Best Payroll Outsourcing Partner </a:t>
            </a:r>
          </a:p>
          <a:p>
            <a:pPr marL="342900" indent="-342900">
              <a:buFontTx/>
              <a:buAutoNum type="arabicPeriod"/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Best Psychometric Testing Provider </a:t>
            </a:r>
          </a:p>
          <a:p>
            <a:pPr marL="342900" indent="-342900">
              <a:buFontTx/>
              <a:buAutoNum type="arabicPeriod"/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Best Recruitment Process Outsourcing Partner </a:t>
            </a:r>
          </a:p>
          <a:p>
            <a:pPr marL="342900" indent="-342900">
              <a:buFontTx/>
              <a:buAutoNum type="arabicPeriod"/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Best Sales Training Provider</a:t>
            </a:r>
          </a:p>
          <a:p>
            <a:pPr marL="342900" indent="-342900">
              <a:buFontTx/>
              <a:buAutoNum type="arabicPeriod"/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Best Serviced Apartment / Corporate Stay Provider </a:t>
            </a:r>
          </a:p>
          <a:p>
            <a:pPr marL="342900" indent="-342900">
              <a:buFontTx/>
              <a:buAutoNum type="arabicPeriod"/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Best Staffing Firm </a:t>
            </a:r>
          </a:p>
          <a:p>
            <a:pPr marL="342900" indent="-342900">
              <a:buFontTx/>
              <a:buAutoNum type="arabicPeriod"/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Best Team Building Provider </a:t>
            </a:r>
          </a:p>
          <a:p>
            <a:pPr marL="342900" indent="-342900">
              <a:buFontTx/>
              <a:buAutoNum type="arabicPeriod"/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Local Hero</a:t>
            </a:r>
          </a:p>
        </p:txBody>
      </p:sp>
    </p:spTree>
    <p:extLst>
      <p:ext uri="{BB962C8B-B14F-4D97-AF65-F5344CB8AC3E}">
        <p14:creationId xmlns:p14="http://schemas.microsoft.com/office/powerpoint/2010/main" val="8474559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5779368" y="4215358"/>
            <a:ext cx="304800" cy="2286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DE30B24-DCB0-7242-BA2F-D9A7FD9A4B11}"/>
              </a:ext>
            </a:extLst>
          </p:cNvPr>
          <p:cNvSpPr txBox="1"/>
          <p:nvPr/>
        </p:nvSpPr>
        <p:spPr>
          <a:xfrm>
            <a:off x="179512" y="1243016"/>
            <a:ext cx="4953000" cy="307773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sz="1400" b="1" u="sng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ENTRY DETAILS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63960" y="1675064"/>
            <a:ext cx="4392488" cy="1384995"/>
          </a:xfrm>
          <a:prstGeom prst="rect">
            <a:avLst/>
          </a:prstGeom>
          <a:noFill/>
          <a:ln w="3175"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TW" sz="1050" b="1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Please provide the following information:</a:t>
            </a:r>
          </a:p>
          <a:p>
            <a:pPr marL="457200" indent="-457200">
              <a:defRPr/>
            </a:pPr>
            <a:r>
              <a:rPr lang="en-US" altLang="zh-TW" sz="105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Company Name:</a:t>
            </a:r>
          </a:p>
          <a:p>
            <a:pPr marL="457200" indent="-457200">
              <a:defRPr/>
            </a:pPr>
            <a:r>
              <a:rPr lang="en-GB" altLang="zh-TW" sz="1050" dirty="0">
                <a:latin typeface="Arial" panose="020B0604020202020204" pitchFamily="34" charset="0"/>
                <a:cs typeface="Arial" panose="020B0604020202020204" pitchFamily="34" charset="0"/>
              </a:rPr>
              <a:t>Name of Contact Person (Full Name / Direct Line / Mobile):</a:t>
            </a:r>
          </a:p>
          <a:p>
            <a:pPr marL="457200" indent="-457200">
              <a:defRPr/>
            </a:pPr>
            <a:r>
              <a:rPr lang="en-GB" altLang="zh-TW" sz="105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Country:</a:t>
            </a:r>
          </a:p>
          <a:p>
            <a:pPr marL="457200" indent="-457200">
              <a:defRPr/>
            </a:pPr>
            <a:r>
              <a:rPr lang="en-GB" altLang="zh-TW" sz="105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Category Group:</a:t>
            </a:r>
            <a:endParaRPr lang="en-US" altLang="zh-TW" sz="1050" dirty="0"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marL="457200" indent="-457200">
              <a:defRPr/>
            </a:pPr>
            <a:r>
              <a:rPr lang="en-US" altLang="zh-TW" sz="105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Name of Category: </a:t>
            </a:r>
          </a:p>
          <a:p>
            <a:pPr marL="457200" indent="-457200">
              <a:defRPr/>
            </a:pPr>
            <a:r>
              <a:rPr lang="en-US" altLang="zh-TW" sz="105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Company Website URL: </a:t>
            </a:r>
          </a:p>
          <a:p>
            <a:pPr marL="457200" indent="-457200">
              <a:defRPr/>
            </a:pPr>
            <a:r>
              <a:rPr lang="en-US" altLang="zh-TW" sz="105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Email </a:t>
            </a:r>
            <a:r>
              <a:rPr lang="en-US" altLang="zh-TW" sz="900" i="1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(generic, e.g. subscriptions@humanresoucesonline.net): </a:t>
            </a:r>
            <a:endParaRPr lang="en-US" altLang="zh-TW" sz="1050" i="1" dirty="0"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860032" y="1243016"/>
            <a:ext cx="4069686" cy="2736305"/>
          </a:xfrm>
          <a:prstGeom prst="rect">
            <a:avLst/>
          </a:prstGeom>
          <a:ln w="19050">
            <a:solidFill>
              <a:schemeClr val="tx1">
                <a:lumMod val="50000"/>
                <a:lumOff val="50000"/>
                <a:alpha val="95000"/>
              </a:schemeClr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TW" sz="1400" dirty="0">
                <a:latin typeface="Arial" panose="020B0604020202020204" pitchFamily="34" charset="0"/>
                <a:cs typeface="Arial" panose="020B0604020202020204" pitchFamily="34" charset="0"/>
              </a:rPr>
              <a:t>Please paste your organisation / brand logo here</a:t>
            </a:r>
            <a:br>
              <a:rPr kumimoji="0" lang="en-US" altLang="zh-TW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endParaRPr kumimoji="0" lang="zh-TW" altLang="en-US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0" y="4083918"/>
            <a:ext cx="8907021" cy="65178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1100"/>
              </a:lnSpc>
            </a:pPr>
            <a:r>
              <a:rPr lang="en-US" altLang="zh-TW" sz="900" dirty="0">
                <a:latin typeface="Calibri" pitchFamily="34" charset="0"/>
              </a:rPr>
              <a:t>NOTE: </a:t>
            </a:r>
            <a:br>
              <a:rPr lang="en-US" altLang="zh-TW" sz="900" dirty="0">
                <a:latin typeface="Calibri" pitchFamily="34" charset="0"/>
              </a:rPr>
            </a:br>
            <a:r>
              <a:rPr lang="en-US" altLang="zh-TW" sz="900" dirty="0">
                <a:latin typeface="Calibri" pitchFamily="34" charset="0"/>
              </a:rPr>
              <a:t>Any specific information or content intended for judging purposes only must be clearly indicated in </a:t>
            </a:r>
            <a:r>
              <a:rPr lang="en-US" altLang="zh-TW" sz="900" dirty="0">
                <a:solidFill>
                  <a:srgbClr val="FF0000"/>
                </a:solidFill>
                <a:latin typeface="Calibri" pitchFamily="34" charset="0"/>
              </a:rPr>
              <a:t>Red</a:t>
            </a:r>
            <a:r>
              <a:rPr lang="en-US" altLang="zh-TW" sz="900" dirty="0">
                <a:latin typeface="Calibri" pitchFamily="34" charset="0"/>
              </a:rPr>
              <a:t>, or </a:t>
            </a:r>
            <a:r>
              <a:rPr lang="en-US" altLang="zh-TW" sz="900" dirty="0">
                <a:solidFill>
                  <a:schemeClr val="bg1"/>
                </a:solidFill>
                <a:highlight>
                  <a:srgbClr val="FF0000"/>
                </a:highlight>
                <a:latin typeface="Calibri" pitchFamily="34" charset="0"/>
              </a:rPr>
              <a:t>highlighted in Red. </a:t>
            </a:r>
            <a:br>
              <a:rPr lang="en-US" altLang="zh-TW" sz="900" dirty="0">
                <a:highlight>
                  <a:srgbClr val="FF0000"/>
                </a:highlight>
                <a:latin typeface="Calibri" pitchFamily="34" charset="0"/>
              </a:rPr>
            </a:br>
            <a:r>
              <a:rPr lang="en-US" altLang="zh-TW" sz="900" dirty="0">
                <a:latin typeface="Calibri" pitchFamily="34" charset="0"/>
              </a:rPr>
              <a:t>Marks may be deducted if  the entry submission exceeds the maximum word count.</a:t>
            </a:r>
          </a:p>
          <a:p>
            <a:pPr lvl="0">
              <a:lnSpc>
                <a:spcPts val="1100"/>
              </a:lnSpc>
            </a:pPr>
            <a:r>
              <a:rPr lang="en-AU" sz="900" dirty="0"/>
              <a:t>*Please take note that we will omit </a:t>
            </a:r>
            <a:r>
              <a:rPr lang="en-AU" sz="900" dirty="0" err="1"/>
              <a:t>Inc</a:t>
            </a:r>
            <a:r>
              <a:rPr lang="en-AU" sz="900" dirty="0"/>
              <a:t>, Corporation, </a:t>
            </a:r>
            <a:r>
              <a:rPr lang="en-AU" sz="900" dirty="0" err="1"/>
              <a:t>Pte.</a:t>
            </a:r>
            <a:r>
              <a:rPr lang="en-AU" sz="900" dirty="0"/>
              <a:t> Ltd, PT, </a:t>
            </a:r>
            <a:r>
              <a:rPr lang="en-AU" sz="900" dirty="0" err="1"/>
              <a:t>Berhad</a:t>
            </a:r>
            <a:r>
              <a:rPr lang="en-AU" sz="900" dirty="0"/>
              <a:t>, </a:t>
            </a:r>
            <a:r>
              <a:rPr lang="en-AU" sz="900" dirty="0" err="1"/>
              <a:t>Sdn</a:t>
            </a:r>
            <a:r>
              <a:rPr lang="en-AU" sz="900" dirty="0"/>
              <a:t>. </a:t>
            </a:r>
            <a:r>
              <a:rPr lang="en-AU" sz="900" dirty="0" err="1"/>
              <a:t>Bhd</a:t>
            </a:r>
            <a:r>
              <a:rPr lang="en-AU" sz="900" dirty="0"/>
              <a:t> and </a:t>
            </a:r>
            <a:r>
              <a:rPr lang="en-AU" sz="900" dirty="0" err="1"/>
              <a:t>etc</a:t>
            </a:r>
            <a:r>
              <a:rPr lang="en-AU" sz="900" dirty="0"/>
              <a:t> in order to follow our editorial design guidelines in all marketing collaterals including trophy.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6305932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7DE30B24-DCB0-7242-BA2F-D9A7FD9A4B11}"/>
              </a:ext>
            </a:extLst>
          </p:cNvPr>
          <p:cNvSpPr txBox="1"/>
          <p:nvPr/>
        </p:nvSpPr>
        <p:spPr>
          <a:xfrm>
            <a:off x="452983" y="1136484"/>
            <a:ext cx="4876800" cy="338550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just"/>
            <a:r>
              <a:rPr lang="en-SG" sz="1600" b="1" u="sng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Entry Details (cont.) </a:t>
            </a:r>
            <a:endParaRPr lang="en-SG" sz="1200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7544" y="1491630"/>
            <a:ext cx="8136904" cy="286232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altLang="zh-TW" sz="1100" b="1" dirty="0">
                <a:latin typeface="Arial" panose="020B0604020202020204" pitchFamily="34" charset="0"/>
                <a:cs typeface="Arial" panose="020B0604020202020204" pitchFamily="34" charset="0"/>
              </a:rPr>
              <a:t>Please provide a max. 300 words company description: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59886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1520661"/>
            <a:ext cx="8136904" cy="313932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5AB40F3-6C9D-6FE7-D705-E96BD24EE889}"/>
              </a:ext>
            </a:extLst>
          </p:cNvPr>
          <p:cNvSpPr/>
          <p:nvPr/>
        </p:nvSpPr>
        <p:spPr>
          <a:xfrm>
            <a:off x="467544" y="1243662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zh-TW" sz="1200" b="1" dirty="0">
                <a:latin typeface="Arial" panose="020B0604020202020204" pitchFamily="34" charset="0"/>
                <a:cs typeface="Arial" panose="020B0604020202020204" pitchFamily="34" charset="0"/>
              </a:rPr>
              <a:t>Section 1: Profile – 25% (Max. 500 words)</a:t>
            </a:r>
            <a:endParaRPr lang="zh-TW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22085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67544" y="1520661"/>
            <a:ext cx="8136904" cy="313932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4715326-1483-A167-65A3-FDBE9F4D48BF}"/>
              </a:ext>
            </a:extLst>
          </p:cNvPr>
          <p:cNvSpPr/>
          <p:nvPr/>
        </p:nvSpPr>
        <p:spPr>
          <a:xfrm>
            <a:off x="467544" y="1243662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zh-TW" sz="1200" b="1" dirty="0">
                <a:latin typeface="Arial" panose="020B0604020202020204" pitchFamily="34" charset="0"/>
                <a:cs typeface="Arial" panose="020B0604020202020204" pitchFamily="34" charset="0"/>
              </a:rPr>
              <a:t>Section 2: People – 25% (Max. 500 words)</a:t>
            </a:r>
            <a:endParaRPr lang="zh-TW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62730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67544" y="1520661"/>
            <a:ext cx="8136904" cy="313932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EF3FB01-4929-742A-CE68-B24FB6DA6A80}"/>
              </a:ext>
            </a:extLst>
          </p:cNvPr>
          <p:cNvSpPr/>
          <p:nvPr/>
        </p:nvSpPr>
        <p:spPr>
          <a:xfrm>
            <a:off x="467544" y="1243662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zh-TW" sz="1200" b="1" dirty="0">
                <a:latin typeface="Arial" panose="020B0604020202020204" pitchFamily="34" charset="0"/>
                <a:cs typeface="Arial" panose="020B0604020202020204" pitchFamily="34" charset="0"/>
              </a:rPr>
              <a:t>Section 3: Products/Services – 25% (Max. 500 words)</a:t>
            </a:r>
            <a:endParaRPr lang="zh-TW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75159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1520661"/>
            <a:ext cx="8136904" cy="313932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9D7FE8B-A550-1E12-3524-4D1288A2949A}"/>
              </a:ext>
            </a:extLst>
          </p:cNvPr>
          <p:cNvSpPr/>
          <p:nvPr/>
        </p:nvSpPr>
        <p:spPr>
          <a:xfrm>
            <a:off x="467544" y="1243662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zh-TW" sz="1200" b="1" dirty="0">
                <a:latin typeface="Arial" panose="020B0604020202020204" pitchFamily="34" charset="0"/>
                <a:cs typeface="Arial" panose="020B0604020202020204" pitchFamily="34" charset="0"/>
              </a:rPr>
              <a:t>Section 4: Perspective – 25% (Max. 500 words)</a:t>
            </a:r>
            <a:r>
              <a:rPr lang="en-US" altLang="zh-TW" sz="11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TW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70430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A4F05AE-9318-7CFA-C554-745285C7C227}"/>
              </a:ext>
            </a:extLst>
          </p:cNvPr>
          <p:cNvSpPr txBox="1"/>
          <p:nvPr/>
        </p:nvSpPr>
        <p:spPr>
          <a:xfrm>
            <a:off x="140779" y="1088050"/>
            <a:ext cx="4495800" cy="3524038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just"/>
            <a:r>
              <a:rPr lang="en-US" sz="1400" b="1" u="sng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Contact us </a:t>
            </a:r>
          </a:p>
          <a:p>
            <a:pPr algn="just"/>
            <a:endParaRPr lang="en-US" sz="1100" b="1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US" sz="11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Registration </a:t>
            </a:r>
          </a:p>
          <a:p>
            <a:pPr algn="just"/>
            <a:endParaRPr lang="en-US" sz="1100" b="1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en-US" sz="1100" b="1" u="sng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en-US" sz="1100" b="1" u="sng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en-US" sz="1100" b="1" u="sng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en-US" sz="1100" b="1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en-US" sz="1100" b="1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en-US" sz="1100" b="1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en-US" sz="1100" b="1" u="sng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en-US" sz="1100" b="1" u="sng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en-US" sz="1100" b="1" u="sng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en-US" sz="1100" b="1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en-SG" sz="1100" b="1" u="sng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sz="1100" dirty="0">
              <a:latin typeface="Arial" pitchFamily="34" charset="0"/>
              <a:cs typeface="Arial" pitchFamily="34" charset="0"/>
            </a:endParaRPr>
          </a:p>
          <a:p>
            <a:endParaRPr lang="en-US" sz="1100" dirty="0">
              <a:latin typeface="Arial" pitchFamily="34" charset="0"/>
              <a:cs typeface="Arial" pitchFamily="34" charset="0"/>
            </a:endParaRPr>
          </a:p>
          <a:p>
            <a:endParaRPr lang="en-US" sz="1100" dirty="0">
              <a:latin typeface="Arial" pitchFamily="34" charset="0"/>
              <a:cs typeface="Arial" pitchFamily="34" charset="0"/>
            </a:endParaRPr>
          </a:p>
          <a:p>
            <a:endParaRPr lang="en-US" sz="1100" dirty="0">
              <a:latin typeface="Arial" pitchFamily="34" charset="0"/>
              <a:cs typeface="Arial" pitchFamily="34" charset="0"/>
            </a:endParaRPr>
          </a:p>
          <a:p>
            <a:pPr algn="just"/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7A130141-7319-F844-A55B-228847A9FF3D}"/>
              </a:ext>
            </a:extLst>
          </p:cNvPr>
          <p:cNvGraphicFramePr>
            <a:graphicFrameLocks noGrp="1"/>
          </p:cNvGraphicFramePr>
          <p:nvPr/>
        </p:nvGraphicFramePr>
        <p:xfrm>
          <a:off x="4832861" y="1788140"/>
          <a:ext cx="4140392" cy="8305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3197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206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4320">
                <a:tc>
                  <a:txBody>
                    <a:bodyPr/>
                    <a:lstStyle/>
                    <a:p>
                      <a:r>
                        <a:rPr lang="en-US" sz="1050" b="1" dirty="0">
                          <a:latin typeface="Arial" pitchFamily="34" charset="0"/>
                          <a:cs typeface="Arial" pitchFamily="34" charset="0"/>
                        </a:rPr>
                        <a:t>Name</a:t>
                      </a:r>
                      <a:endParaRPr lang="en-SG" sz="105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b="1" baseline="0" dirty="0">
                          <a:latin typeface="Arial" pitchFamily="34" charset="0"/>
                          <a:cs typeface="Arial" pitchFamily="34" charset="0"/>
                        </a:rPr>
                        <a:t>Contact No / </a:t>
                      </a:r>
                      <a:r>
                        <a:rPr lang="en-US" sz="1050" b="1" dirty="0">
                          <a:latin typeface="Arial" pitchFamily="34" charset="0"/>
                          <a:cs typeface="Arial" pitchFamily="34" charset="0"/>
                        </a:rPr>
                        <a:t>Email</a:t>
                      </a:r>
                      <a:r>
                        <a:rPr lang="en-US" sz="1050" b="1" baseline="0" dirty="0">
                          <a:latin typeface="Arial" pitchFamily="34" charset="0"/>
                          <a:cs typeface="Arial" pitchFamily="34" charset="0"/>
                        </a:rPr>
                        <a:t> Address</a:t>
                      </a:r>
                      <a:endParaRPr lang="en-SG" sz="105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4285">
                <a:tc>
                  <a:txBody>
                    <a:bodyPr/>
                    <a:lstStyle/>
                    <a:p>
                      <a:r>
                        <a:rPr lang="en-US" sz="1050" b="1" dirty="0">
                          <a:latin typeface="Arial" pitchFamily="34" charset="0"/>
                          <a:cs typeface="Arial" pitchFamily="34" charset="0"/>
                        </a:rPr>
                        <a:t>Shan</a:t>
                      </a:r>
                      <a:r>
                        <a:rPr lang="en-US" sz="1050" b="1" baseline="0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050" b="1" baseline="0" dirty="0" err="1">
                          <a:latin typeface="Arial" pitchFamily="34" charset="0"/>
                          <a:cs typeface="Arial" pitchFamily="34" charset="0"/>
                        </a:rPr>
                        <a:t>Ee</a:t>
                      </a:r>
                      <a:endParaRPr lang="en-SG" sz="1050" b="0" baseline="0" dirty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r>
                        <a:rPr lang="en-SG" sz="1000" b="0" i="1" baseline="0" dirty="0">
                          <a:latin typeface="Arial" pitchFamily="34" charset="0"/>
                          <a:cs typeface="Arial" pitchFamily="34" charset="0"/>
                        </a:rPr>
                        <a:t>Senior Regional Event Producer</a:t>
                      </a:r>
                      <a:endParaRPr lang="en-US" sz="1000" b="1" i="1" baseline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baseline="0" dirty="0">
                          <a:latin typeface="Arial" pitchFamily="34" charset="0"/>
                          <a:cs typeface="Arial" pitchFamily="34" charset="0"/>
                        </a:rPr>
                        <a:t>Tel: </a:t>
                      </a:r>
                      <a:r>
                        <a:rPr lang="en-US" sz="1000" baseline="0" dirty="0">
                          <a:latin typeface="Arial" pitchFamily="34" charset="0"/>
                          <a:cs typeface="Arial" pitchFamily="34" charset="0"/>
                        </a:rPr>
                        <a:t>+65 6423 0329 Ext : 219</a:t>
                      </a:r>
                    </a:p>
                    <a:p>
                      <a:r>
                        <a:rPr lang="en-US" sz="1000" b="1" dirty="0">
                          <a:latin typeface="Arial" pitchFamily="34" charset="0"/>
                          <a:cs typeface="Arial" pitchFamily="34" charset="0"/>
                        </a:rPr>
                        <a:t>Email: </a:t>
                      </a:r>
                      <a:r>
                        <a:rPr lang="en-US" sz="1000" dirty="0">
                          <a:latin typeface="Arial" pitchFamily="34" charset="0"/>
                          <a:cs typeface="Arial" pitchFamily="34" charset="0"/>
                          <a:hlinkClick r:id="rId2"/>
                        </a:rPr>
                        <a:t>shanee@humanresourcesonline.net</a:t>
                      </a:r>
                      <a:endParaRPr lang="en-US" sz="1000" baseline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46150818-7A01-952C-59E7-75745E77A65B}"/>
              </a:ext>
            </a:extLst>
          </p:cNvPr>
          <p:cNvSpPr txBox="1"/>
          <p:nvPr/>
        </p:nvSpPr>
        <p:spPr>
          <a:xfrm>
            <a:off x="4748336" y="2571750"/>
            <a:ext cx="4648200" cy="1661989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just"/>
            <a:r>
              <a:rPr lang="en-US" sz="1400" b="1" u="sng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just"/>
            <a:r>
              <a:rPr lang="en-US" sz="11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Sponsorship opportunities </a:t>
            </a:r>
            <a:endParaRPr lang="en-US" sz="1100" b="1" u="sng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en-US" sz="1100" b="1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en-SG" sz="1100" b="1" u="sng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sz="1100" dirty="0">
              <a:latin typeface="Arial" pitchFamily="34" charset="0"/>
              <a:cs typeface="Arial" pitchFamily="34" charset="0"/>
            </a:endParaRPr>
          </a:p>
          <a:p>
            <a:endParaRPr lang="en-US" sz="1100" dirty="0">
              <a:latin typeface="Arial" pitchFamily="34" charset="0"/>
              <a:cs typeface="Arial" pitchFamily="34" charset="0"/>
            </a:endParaRPr>
          </a:p>
          <a:p>
            <a:endParaRPr lang="en-US" sz="1100" dirty="0">
              <a:latin typeface="Arial" pitchFamily="34" charset="0"/>
              <a:cs typeface="Arial" pitchFamily="34" charset="0"/>
            </a:endParaRPr>
          </a:p>
          <a:p>
            <a:endParaRPr lang="en-US" sz="1100" dirty="0">
              <a:latin typeface="Arial" pitchFamily="34" charset="0"/>
              <a:cs typeface="Arial" pitchFamily="34" charset="0"/>
            </a:endParaRPr>
          </a:p>
          <a:p>
            <a:pPr algn="just"/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A8FE14FA-BD5D-4E20-2439-AAB0D650A0EF}"/>
              </a:ext>
            </a:extLst>
          </p:cNvPr>
          <p:cNvGraphicFramePr>
            <a:graphicFrameLocks noGrp="1"/>
          </p:cNvGraphicFramePr>
          <p:nvPr/>
        </p:nvGraphicFramePr>
        <p:xfrm>
          <a:off x="4832860" y="3019717"/>
          <a:ext cx="4094113" cy="6400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0941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40158">
                <a:tc>
                  <a:txBody>
                    <a:bodyPr/>
                    <a:lstStyle/>
                    <a:p>
                      <a:r>
                        <a:rPr lang="en-US" sz="1000" b="1" dirty="0">
                          <a:latin typeface="Arial" pitchFamily="34" charset="0"/>
                          <a:cs typeface="Arial" pitchFamily="34" charset="0"/>
                        </a:rPr>
                        <a:t>Email</a:t>
                      </a:r>
                      <a:r>
                        <a:rPr lang="en-US" sz="1000" b="1" baseline="0" dirty="0">
                          <a:latin typeface="Arial" pitchFamily="34" charset="0"/>
                          <a:cs typeface="Arial" pitchFamily="34" charset="0"/>
                        </a:rPr>
                        <a:t> Address </a:t>
                      </a:r>
                      <a:endParaRPr lang="en-SG" sz="1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4285">
                <a:tc>
                  <a:txBody>
                    <a:bodyPr/>
                    <a:lstStyle/>
                    <a:p>
                      <a:r>
                        <a:rPr lang="en-US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For bespoke sponsorship packages please contact our Sales Team at </a:t>
                      </a:r>
                      <a:r>
                        <a:rPr lang="en-US" sz="1000" u="sng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hlinkClick r:id="rId3"/>
                        </a:rPr>
                        <a:t>sales@humanresourcesonline.net</a:t>
                      </a:r>
                      <a:endParaRPr lang="en-US" sz="10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D8956580-6A16-D9C9-283F-7C66DCFB114F}"/>
              </a:ext>
            </a:extLst>
          </p:cNvPr>
          <p:cNvSpPr txBox="1"/>
          <p:nvPr/>
        </p:nvSpPr>
        <p:spPr>
          <a:xfrm>
            <a:off x="4788024" y="1563638"/>
            <a:ext cx="468880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1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Judging opportunities </a:t>
            </a:r>
          </a:p>
        </p:txBody>
      </p:sp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95170B5D-FB15-2F25-760F-1C639A27D9A5}"/>
              </a:ext>
            </a:extLst>
          </p:cNvPr>
          <p:cNvGraphicFramePr>
            <a:graphicFrameLocks noGrp="1"/>
          </p:cNvGraphicFramePr>
          <p:nvPr/>
        </p:nvGraphicFramePr>
        <p:xfrm>
          <a:off x="179512" y="1779662"/>
          <a:ext cx="4446109" cy="134112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447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983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52253">
                <a:tc>
                  <a:txBody>
                    <a:bodyPr/>
                    <a:lstStyle/>
                    <a:p>
                      <a:r>
                        <a:rPr lang="en-US" sz="1000" b="1" dirty="0">
                          <a:latin typeface="Arial" pitchFamily="34" charset="0"/>
                          <a:cs typeface="Arial" pitchFamily="34" charset="0"/>
                        </a:rPr>
                        <a:t>Name</a:t>
                      </a:r>
                      <a:endParaRPr lang="en-SG" sz="1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baseline="0" dirty="0">
                          <a:latin typeface="Arial" pitchFamily="34" charset="0"/>
                          <a:cs typeface="Arial" pitchFamily="34" charset="0"/>
                        </a:rPr>
                        <a:t>Contact No / </a:t>
                      </a:r>
                      <a:r>
                        <a:rPr lang="en-US" sz="1000" b="1" dirty="0">
                          <a:latin typeface="Arial" pitchFamily="34" charset="0"/>
                          <a:cs typeface="Arial" pitchFamily="34" charset="0"/>
                        </a:rPr>
                        <a:t>Email</a:t>
                      </a:r>
                      <a:r>
                        <a:rPr lang="en-US" sz="1000" b="1" baseline="0" dirty="0">
                          <a:latin typeface="Arial" pitchFamily="34" charset="0"/>
                          <a:cs typeface="Arial" pitchFamily="34" charset="0"/>
                        </a:rPr>
                        <a:t> Address</a:t>
                      </a:r>
                      <a:endParaRPr lang="en-SG" sz="1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0770">
                <a:tc>
                  <a:txBody>
                    <a:bodyPr/>
                    <a:lstStyle/>
                    <a:p>
                      <a:r>
                        <a:rPr lang="en-US" sz="1000" b="1" dirty="0"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Seraphine </a:t>
                      </a:r>
                      <a:r>
                        <a:rPr lang="en-US" sz="1000" b="1" dirty="0" err="1"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Neoh</a:t>
                      </a:r>
                      <a:endParaRPr lang="en-US" sz="1000" b="1" dirty="0">
                        <a:latin typeface="Arial" panose="020B0604020202020204" pitchFamily="34" charset="0"/>
                        <a:ea typeface="Helvetica Neue" panose="02000503000000020004" pitchFamily="2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en-US" sz="1000" i="1" dirty="0"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Senior Regional Project Manager</a:t>
                      </a:r>
                      <a:endParaRPr lang="en-SG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14300" indent="0">
                        <a:spcBef>
                          <a:spcPts val="0"/>
                        </a:spcBef>
                        <a:buNone/>
                      </a:pPr>
                      <a:r>
                        <a:rPr lang="en-US" sz="1000" b="1" dirty="0"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Tel: </a:t>
                      </a:r>
                      <a:r>
                        <a:rPr lang="en-US" sz="1000" dirty="0"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+65 6423 0329 Ext 232</a:t>
                      </a:r>
                      <a:br>
                        <a:rPr lang="en-US" sz="1000" dirty="0"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</a:br>
                      <a:r>
                        <a:rPr lang="en-US" sz="1000" b="1" dirty="0"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Email: </a:t>
                      </a:r>
                      <a:r>
                        <a:rPr lang="en-US" sz="1000" dirty="0"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  <a:hlinkClick r:id="rId4"/>
                        </a:rPr>
                        <a:t>seraphinen@humanresourcesonline.net</a:t>
                      </a:r>
                      <a:endParaRPr lang="en-US" sz="1000" dirty="0">
                        <a:latin typeface="Arial" panose="020B0604020202020204" pitchFamily="34" charset="0"/>
                        <a:ea typeface="Helvetica Neue" panose="02000503000000020004" pitchFamily="2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27646308"/>
                  </a:ext>
                </a:extLst>
              </a:tr>
              <a:tr h="250770">
                <a:tc>
                  <a:txBody>
                    <a:bodyPr/>
                    <a:lstStyle/>
                    <a:p>
                      <a:r>
                        <a:rPr lang="en-US" sz="1000" b="1" dirty="0" err="1"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Cariza</a:t>
                      </a:r>
                      <a:r>
                        <a:rPr lang="en-US" sz="1000" b="1" dirty="0"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000" b="1" dirty="0" err="1"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Ratin</a:t>
                      </a:r>
                      <a:endParaRPr lang="en-US" sz="1000" b="1" dirty="0">
                        <a:latin typeface="Arial" panose="020B0604020202020204" pitchFamily="34" charset="0"/>
                        <a:ea typeface="Helvetica Neue" panose="02000503000000020004" pitchFamily="2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en-US" sz="1000" i="1" dirty="0"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Regional Project Manager</a:t>
                      </a:r>
                      <a:endParaRPr lang="en-SG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14300" indent="0">
                        <a:spcBef>
                          <a:spcPts val="0"/>
                        </a:spcBef>
                        <a:buNone/>
                      </a:pPr>
                      <a:r>
                        <a:rPr lang="en-US" sz="1000" b="1" dirty="0"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Tel: </a:t>
                      </a:r>
                      <a:r>
                        <a:rPr lang="en-US" sz="1000" dirty="0"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+65 6692 9031 Ext 815</a:t>
                      </a:r>
                      <a:br>
                        <a:rPr lang="en-US" sz="1000" dirty="0"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</a:br>
                      <a:r>
                        <a:rPr lang="en-US" sz="1000" b="1" dirty="0"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Mobile: </a:t>
                      </a:r>
                      <a:r>
                        <a:rPr lang="en-US" sz="1000" dirty="0"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+63 9773992585</a:t>
                      </a:r>
                      <a:br>
                        <a:rPr lang="en-US" sz="1000" dirty="0"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</a:br>
                      <a:r>
                        <a:rPr lang="en-US" sz="1000" b="1" dirty="0"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Email: </a:t>
                      </a:r>
                      <a:r>
                        <a:rPr lang="en-US" sz="1000" dirty="0"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  <a:hlinkClick r:id="rId5"/>
                        </a:rPr>
                        <a:t>carizar@humanresourcesonline.net</a:t>
                      </a:r>
                      <a:endParaRPr lang="en-US" sz="1000" dirty="0">
                        <a:latin typeface="Arial" panose="020B0604020202020204" pitchFamily="34" charset="0"/>
                        <a:ea typeface="Helvetica Neue" panose="02000503000000020004" pitchFamily="2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55633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589998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3872</TotalTime>
  <Words>450</Words>
  <Application>Microsoft Office PowerPoint</Application>
  <PresentationFormat>On-screen Show (16:9)</PresentationFormat>
  <Paragraphs>138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Booney Tay</dc:creator>
  <cp:lastModifiedBy>Light House</cp:lastModifiedBy>
  <cp:revision>528</cp:revision>
  <dcterms:created xsi:type="dcterms:W3CDTF">2006-08-16T00:00:00Z</dcterms:created>
  <dcterms:modified xsi:type="dcterms:W3CDTF">2023-04-18T04:20:20Z</dcterms:modified>
</cp:coreProperties>
</file>