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0" r:id="rId3"/>
    <p:sldId id="259" r:id="rId4"/>
    <p:sldId id="262" r:id="rId5"/>
    <p:sldId id="263" r:id="rId6"/>
    <p:sldId id="287" r:id="rId7"/>
    <p:sldId id="286" r:id="rId8"/>
    <p:sldId id="285"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73"/>
    <p:restoredTop sz="94656"/>
  </p:normalViewPr>
  <p:slideViewPr>
    <p:cSldViewPr>
      <p:cViewPr varScale="1">
        <p:scale>
          <a:sx n="95" d="100"/>
          <a:sy n="95" d="100"/>
        </p:scale>
        <p:origin x="810" y="90"/>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4/18/2023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4/18/2023</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ailto:sales@humanresourcesonline.net" TargetMode="External"/><Relationship Id="rId2" Type="http://schemas.openxmlformats.org/officeDocument/2006/relationships/hyperlink" Target="mailto:shanee@humanresourcesonline.net" TargetMode="External"/><Relationship Id="rId1" Type="http://schemas.openxmlformats.org/officeDocument/2006/relationships/slideLayout" Target="../slideLayouts/slideLayout2.xml"/><Relationship Id="rId5" Type="http://schemas.openxmlformats.org/officeDocument/2006/relationships/hyperlink" Target="mailto:carizar@humanresourcesonline.net" TargetMode="External"/><Relationship Id="rId4" Type="http://schemas.openxmlformats.org/officeDocument/2006/relationships/hyperlink" Target="mailto:seraphinen@humanresourcesonline.n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949E58F-CFB7-33B8-7308-D6D0C719A518}"/>
              </a:ext>
            </a:extLst>
          </p:cNvPr>
          <p:cNvSpPr txBox="1">
            <a:spLocks/>
          </p:cNvSpPr>
          <p:nvPr/>
        </p:nvSpPr>
        <p:spPr>
          <a:xfrm>
            <a:off x="4932040" y="3795886"/>
            <a:ext cx="2160240" cy="34746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TW" sz="1100" b="1" dirty="0">
                <a:solidFill>
                  <a:schemeClr val="bg1"/>
                </a:solidFill>
                <a:latin typeface="Arial" panose="020B0604020202020204" pitchFamily="34" charset="0"/>
                <a:cs typeface="Arial" panose="020B0604020202020204" pitchFamily="34" charset="0"/>
              </a:rPr>
              <a:t>Award Entry Form </a:t>
            </a:r>
          </a:p>
          <a:p>
            <a:r>
              <a:rPr lang="en-US" altLang="zh-TW" sz="1100" b="1" dirty="0">
                <a:solidFill>
                  <a:schemeClr val="bg1"/>
                </a:solidFill>
                <a:latin typeface="Arial" panose="020B0604020202020204" pitchFamily="34" charset="0"/>
                <a:cs typeface="Arial" panose="020B0604020202020204" pitchFamily="34" charset="0"/>
              </a:rPr>
              <a:t>(Products/Services)</a:t>
            </a:r>
            <a:endParaRPr lang="en-US" sz="1100" dirty="0">
              <a:solidFill>
                <a:schemeClr val="bg1"/>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143768" y="214290"/>
            <a:ext cx="1785950" cy="785818"/>
          </a:xfrm>
          <a:prstGeom prst="rect">
            <a:avLst/>
          </a:prstGeom>
        </p:spPr>
        <p:txBody>
          <a:bodyPr vert="horz" lIns="91440" tIns="45720" rIns="91440" bIns="45720" rtlCol="0" anchor="ctr">
            <a:noAutofit/>
          </a:bodyPr>
          <a:lstStyle/>
          <a:p>
            <a:pPr lvl="0">
              <a:spcBef>
                <a:spcPct val="0"/>
              </a:spcBef>
              <a:defRPr/>
            </a:pPr>
            <a:r>
              <a:rPr lang="en-SG" sz="1400" b="1" spc="100" dirty="0">
                <a:solidFill>
                  <a:srgbClr val="FFFF99"/>
                </a:solidFill>
                <a:latin typeface="Coupe-Normal" pitchFamily="18" charset="0"/>
                <a:ea typeface="+mj-ea"/>
                <a:cs typeface="Arial" pitchFamily="34" charset="0"/>
              </a:rPr>
              <a:t>NOVEMBER</a:t>
            </a:r>
          </a:p>
          <a:p>
            <a:pPr lvl="0">
              <a:spcBef>
                <a:spcPct val="0"/>
              </a:spcBef>
              <a:defRPr/>
            </a:pPr>
            <a:r>
              <a:rPr lang="en-SG" sz="1400" b="1" spc="100" dirty="0">
                <a:solidFill>
                  <a:schemeClr val="accent6">
                    <a:lumMod val="75000"/>
                  </a:schemeClr>
                </a:solidFill>
                <a:latin typeface="Coupe-Normal" pitchFamily="18" charset="0"/>
                <a:ea typeface="+mj-ea"/>
                <a:cs typeface="Arial" pitchFamily="34" charset="0"/>
              </a:rPr>
              <a:t>SINGAPORE</a:t>
            </a:r>
          </a:p>
        </p:txBody>
      </p:sp>
      <p:sp>
        <p:nvSpPr>
          <p:cNvPr id="2" name="TextBox 1">
            <a:extLst>
              <a:ext uri="{FF2B5EF4-FFF2-40B4-BE49-F238E27FC236}">
                <a16:creationId xmlns:a16="http://schemas.microsoft.com/office/drawing/2014/main" id="{7601910F-3D4F-308A-79C7-2EC4E247CFA8}"/>
              </a:ext>
            </a:extLst>
          </p:cNvPr>
          <p:cNvSpPr txBox="1"/>
          <p:nvPr/>
        </p:nvSpPr>
        <p:spPr>
          <a:xfrm>
            <a:off x="169386" y="1275606"/>
            <a:ext cx="4267200" cy="2739207"/>
          </a:xfrm>
          <a:prstGeom prst="rect">
            <a:avLst/>
          </a:prstGeom>
          <a:noFill/>
        </p:spPr>
        <p:txBody>
          <a:bodyPr wrap="square" lIns="91435" tIns="45718" rIns="91435" bIns="45718" rtlCol="0">
            <a:spAutoFit/>
          </a:bodyPr>
          <a:lstStyle/>
          <a:p>
            <a:r>
              <a:rPr lang="en-US" sz="1100" b="1" u="sng" dirty="0">
                <a:solidFill>
                  <a:schemeClr val="accent6">
                    <a:lumMod val="75000"/>
                  </a:schemeClr>
                </a:solidFill>
                <a:latin typeface="Arial" pitchFamily="34" charset="0"/>
                <a:cs typeface="Arial" pitchFamily="34" charset="0"/>
              </a:rPr>
              <a:t>Entry form – Products / Services</a:t>
            </a:r>
            <a:endParaRPr lang="en-US" sz="1400" b="1" u="sng" dirty="0">
              <a:solidFill>
                <a:schemeClr val="accent6">
                  <a:lumMod val="75000"/>
                </a:schemeClr>
              </a:solidFill>
              <a:latin typeface="Arial" pitchFamily="34" charset="0"/>
              <a:cs typeface="Arial" pitchFamily="34" charset="0"/>
            </a:endParaRPr>
          </a:p>
          <a:p>
            <a:pPr lvl="0"/>
            <a:endParaRPr lang="en-US" sz="1050" dirty="0">
              <a:solidFill>
                <a:prstClr val="black"/>
              </a:solidFill>
              <a:latin typeface="Arial" panose="020B0604020202020204" pitchFamily="34" charset="0"/>
              <a:cs typeface="Arial" panose="020B0604020202020204" pitchFamily="34" charset="0"/>
            </a:endParaRPr>
          </a:p>
          <a:p>
            <a:pPr lvl="0"/>
            <a:r>
              <a:rPr lang="en-US" sz="1000" dirty="0">
                <a:solidFill>
                  <a:prstClr val="black"/>
                </a:solidFill>
                <a:latin typeface="Arial" panose="020B0604020202020204" pitchFamily="34" charset="0"/>
                <a:cs typeface="Arial" panose="020B0604020202020204" pitchFamily="34" charset="0"/>
              </a:rPr>
              <a:t>This form is Specifically for the following categories. For all other categories, use the form for Providers / Services</a:t>
            </a:r>
          </a:p>
          <a:p>
            <a:endParaRPr lang="en-US" sz="1000" dirty="0">
              <a:latin typeface="Arial" pitchFamily="34" charset="0"/>
              <a:cs typeface="Arial" pitchFamily="34" charset="0"/>
            </a:endParaRPr>
          </a:p>
          <a:p>
            <a:pPr marL="342900" indent="-342900">
              <a:buFont typeface="Arial" panose="020B0604020202020204" pitchFamily="34" charset="0"/>
              <a:buChar char="•"/>
            </a:pPr>
            <a:r>
              <a:rPr lang="en-US" sz="1000" dirty="0">
                <a:latin typeface="Arial" pitchFamily="34" charset="0"/>
                <a:cs typeface="Arial" pitchFamily="34" charset="0"/>
              </a:rPr>
              <a:t>Best AI Recruitment Software</a:t>
            </a:r>
            <a:r>
              <a:rPr lang="en-US" sz="1000" dirty="0">
                <a:solidFill>
                  <a:srgbClr val="FF0000"/>
                </a:solidFill>
                <a:latin typeface="Arial" panose="020B0604020202020204" pitchFamily="34" charset="0"/>
                <a:cs typeface="Arial" panose="020B0604020202020204" pitchFamily="34" charset="0"/>
              </a:rPr>
              <a:t>  </a:t>
            </a:r>
            <a:endParaRPr lang="en-US" sz="1000" dirty="0">
              <a:latin typeface="Arial" pitchFamily="34" charset="0"/>
              <a:cs typeface="Arial" pitchFamily="34" charset="0"/>
            </a:endParaRPr>
          </a:p>
          <a:p>
            <a:pPr marL="342900" indent="-342900">
              <a:buFont typeface="Arial" panose="020B0604020202020204" pitchFamily="34" charset="0"/>
              <a:buChar char="•"/>
            </a:pPr>
            <a:r>
              <a:rPr lang="en-US" sz="1000" dirty="0">
                <a:latin typeface="Arial" pitchFamily="34" charset="0"/>
                <a:cs typeface="Arial" pitchFamily="34" charset="0"/>
              </a:rPr>
              <a:t>Best Applicant Tracking Software </a:t>
            </a:r>
          </a:p>
          <a:p>
            <a:pPr marL="342900" indent="-342900">
              <a:buFont typeface="Arial" panose="020B0604020202020204" pitchFamily="34" charset="0"/>
              <a:buChar char="•"/>
            </a:pPr>
            <a:r>
              <a:rPr lang="en-US" sz="1000" dirty="0">
                <a:latin typeface="Arial" pitchFamily="34" charset="0"/>
                <a:cs typeface="Arial" pitchFamily="34" charset="0"/>
              </a:rPr>
              <a:t>Best Attendance Automation System </a:t>
            </a:r>
          </a:p>
          <a:p>
            <a:pPr marL="342900" indent="-342900">
              <a:buFont typeface="Arial" panose="020B0604020202020204" pitchFamily="34" charset="0"/>
              <a:buChar char="•"/>
            </a:pPr>
            <a:r>
              <a:rPr lang="en-US" sz="1000" b="1" dirty="0">
                <a:latin typeface="Arial" panose="020B0604020202020204" pitchFamily="34" charset="0"/>
                <a:cs typeface="Arial" panose="020B0604020202020204" pitchFamily="34" charset="0"/>
              </a:rPr>
              <a:t>Best Digital Wellness Platform *NEW*</a:t>
            </a:r>
          </a:p>
          <a:p>
            <a:pPr marL="342900" indent="-342900">
              <a:buFont typeface="Arial" panose="020B0604020202020204" pitchFamily="34" charset="0"/>
              <a:buChar char="•"/>
            </a:pPr>
            <a:r>
              <a:rPr lang="en-US" sz="1000" dirty="0">
                <a:latin typeface="Arial" pitchFamily="34" charset="0"/>
                <a:cs typeface="Arial" pitchFamily="34" charset="0"/>
              </a:rPr>
              <a:t>Best Employee Engagement Software </a:t>
            </a:r>
          </a:p>
          <a:p>
            <a:pPr marL="342900" indent="-342900">
              <a:buFont typeface="Arial" panose="020B0604020202020204" pitchFamily="34" charset="0"/>
              <a:buChar char="•"/>
            </a:pPr>
            <a:r>
              <a:rPr lang="en-US" sz="1000" dirty="0">
                <a:latin typeface="Arial" pitchFamily="34" charset="0"/>
                <a:cs typeface="Arial" pitchFamily="34" charset="0"/>
              </a:rPr>
              <a:t>Best HR Management System (Enterprise) </a:t>
            </a:r>
          </a:p>
          <a:p>
            <a:pPr marL="342900" indent="-342900">
              <a:buFont typeface="Arial" panose="020B0604020202020204" pitchFamily="34" charset="0"/>
              <a:buChar char="•"/>
            </a:pPr>
            <a:r>
              <a:rPr lang="en-US" sz="1000" dirty="0">
                <a:latin typeface="Arial" pitchFamily="34" charset="0"/>
                <a:cs typeface="Arial" pitchFamily="34" charset="0"/>
              </a:rPr>
              <a:t>Best HR Management System (SMB) </a:t>
            </a:r>
          </a:p>
          <a:p>
            <a:pPr marL="342900" indent="-342900">
              <a:buFont typeface="Arial" panose="020B0604020202020204" pitchFamily="34" charset="0"/>
              <a:buChar char="•"/>
            </a:pPr>
            <a:r>
              <a:rPr lang="en-US" sz="1000" dirty="0">
                <a:latin typeface="Arial" pitchFamily="34" charset="0"/>
                <a:cs typeface="Arial" pitchFamily="34" charset="0"/>
              </a:rPr>
              <a:t>Best Innovation for HR </a:t>
            </a:r>
          </a:p>
          <a:p>
            <a:pPr marL="342900" indent="-342900">
              <a:buFont typeface="Arial" panose="020B0604020202020204" pitchFamily="34" charset="0"/>
              <a:buChar char="•"/>
            </a:pPr>
            <a:r>
              <a:rPr lang="en-US" sz="1000" dirty="0">
                <a:latin typeface="Arial" pitchFamily="34" charset="0"/>
                <a:cs typeface="Arial" pitchFamily="34" charset="0"/>
              </a:rPr>
              <a:t>Best Payroll Software </a:t>
            </a:r>
          </a:p>
          <a:p>
            <a:pPr marL="342900" indent="-342900">
              <a:buFont typeface="Arial" panose="020B0604020202020204" pitchFamily="34" charset="0"/>
              <a:buChar char="•"/>
            </a:pPr>
            <a:r>
              <a:rPr lang="en-US" sz="1000" dirty="0">
                <a:latin typeface="Arial" pitchFamily="34" charset="0"/>
                <a:cs typeface="Arial" pitchFamily="34" charset="0"/>
              </a:rPr>
              <a:t>Best Recruitment Portal </a:t>
            </a:r>
          </a:p>
          <a:p>
            <a:pPr marL="342900" indent="-342900">
              <a:buFont typeface="Arial" panose="020B0604020202020204" pitchFamily="34" charset="0"/>
              <a:buChar char="•"/>
            </a:pPr>
            <a:r>
              <a:rPr lang="en-US" sz="1000" b="1" dirty="0">
                <a:latin typeface="Arial" panose="020B0604020202020204" pitchFamily="34" charset="0"/>
                <a:cs typeface="Arial" panose="020B0604020202020204" pitchFamily="34" charset="0"/>
              </a:rPr>
              <a:t>Best Training &amp; Facilitation Skills *NEW*</a:t>
            </a:r>
          </a:p>
          <a:p>
            <a:pPr marL="171450" indent="-171450">
              <a:buFont typeface="Arial" panose="020B0604020202020204" pitchFamily="34" charset="0"/>
              <a:buChar char="•"/>
            </a:pPr>
            <a:endParaRPr lang="en-US" sz="105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4BF11029-C614-EADA-5EEE-D2C1FF2A6E15}"/>
              </a:ext>
            </a:extLst>
          </p:cNvPr>
          <p:cNvSpPr txBox="1"/>
          <p:nvPr/>
        </p:nvSpPr>
        <p:spPr>
          <a:xfrm>
            <a:off x="4312590" y="1851670"/>
            <a:ext cx="4635624" cy="2246765"/>
          </a:xfrm>
          <a:prstGeom prst="rect">
            <a:avLst/>
          </a:prstGeom>
          <a:noFill/>
        </p:spPr>
        <p:txBody>
          <a:bodyPr wrap="square" lIns="91435" tIns="45718" rIns="91435" bIns="45718" rtlCol="0">
            <a:spAutoFit/>
          </a:bodyPr>
          <a:lstStyle/>
          <a:p>
            <a:pPr marL="361950" indent="-361950"/>
            <a:r>
              <a:rPr lang="en-US" sz="1000" b="1" u="sng" dirty="0">
                <a:solidFill>
                  <a:prstClr val="black"/>
                </a:solidFill>
                <a:latin typeface="Arial" panose="020B0604020202020204" pitchFamily="34" charset="0"/>
                <a:cs typeface="Arial" panose="020B0604020202020204" pitchFamily="34" charset="0"/>
              </a:rPr>
              <a:t>Products / Services</a:t>
            </a:r>
            <a:r>
              <a:rPr lang="en-US" sz="1000" b="1" dirty="0">
                <a:solidFill>
                  <a:prstClr val="black"/>
                </a:solidFill>
                <a:latin typeface="Arial" panose="020B0604020202020204" pitchFamily="34" charset="0"/>
                <a:cs typeface="Arial" panose="020B0604020202020204" pitchFamily="34" charset="0"/>
              </a:rPr>
              <a:t> (1000 </a:t>
            </a:r>
            <a:r>
              <a:rPr lang="en-US" sz="1000" b="1" dirty="0">
                <a:latin typeface="Arial" pitchFamily="34" charset="0"/>
                <a:cs typeface="Arial" pitchFamily="34" charset="0"/>
              </a:rPr>
              <a:t>max. words)</a:t>
            </a:r>
            <a:endParaRPr lang="en-US" sz="1000" b="1" dirty="0">
              <a:solidFill>
                <a:prstClr val="black"/>
              </a:solidFill>
              <a:latin typeface="Arial" panose="020B0604020202020204" pitchFamily="34" charset="0"/>
              <a:cs typeface="Arial" panose="020B0604020202020204" pitchFamily="34" charset="0"/>
            </a:endParaRPr>
          </a:p>
          <a:p>
            <a:pPr marL="361950" lvl="0" indent="-361950"/>
            <a:endParaRPr lang="en-US" sz="1000" b="1" dirty="0">
              <a:solidFill>
                <a:prstClr val="black"/>
              </a:solidFill>
              <a:latin typeface="Arial" panose="020B0604020202020204" pitchFamily="34" charset="0"/>
              <a:cs typeface="Arial" panose="020B0604020202020204" pitchFamily="34" charset="0"/>
            </a:endParaRPr>
          </a:p>
          <a:p>
            <a:pPr marL="180975" lvl="0" indent="-180975">
              <a:buFont typeface="Arial" pitchFamily="34" charset="0"/>
              <a:buChar char="•"/>
            </a:pPr>
            <a:r>
              <a:rPr lang="en-US" sz="1000" dirty="0">
                <a:solidFill>
                  <a:prstClr val="black"/>
                </a:solidFill>
                <a:latin typeface="Arial" panose="020B0604020202020204" pitchFamily="34" charset="0"/>
                <a:cs typeface="Arial" panose="020B0604020202020204" pitchFamily="34" charset="0"/>
              </a:rPr>
              <a:t>Describe the software/product/portal/system/tool</a:t>
            </a:r>
          </a:p>
          <a:p>
            <a:pPr marL="180975" lvl="0" indent="-180975">
              <a:buFont typeface="Arial" pitchFamily="34" charset="0"/>
              <a:buChar char="•"/>
            </a:pPr>
            <a:r>
              <a:rPr lang="en-US" sz="1000" dirty="0">
                <a:solidFill>
                  <a:prstClr val="black"/>
                </a:solidFill>
                <a:latin typeface="Arial" panose="020B0604020202020204" pitchFamily="34" charset="0"/>
                <a:cs typeface="Arial" panose="020B0604020202020204" pitchFamily="34" charset="0"/>
              </a:rPr>
              <a:t>What were the primary and secondary objectives / results?</a:t>
            </a:r>
          </a:p>
          <a:p>
            <a:pPr marL="180975" lvl="0" indent="-180975">
              <a:buFont typeface="Arial" pitchFamily="34" charset="0"/>
              <a:buChar char="•"/>
            </a:pPr>
            <a:r>
              <a:rPr lang="en-US" sz="1000" dirty="0">
                <a:solidFill>
                  <a:prstClr val="black"/>
                </a:solidFill>
                <a:latin typeface="Arial" panose="020B0604020202020204" pitchFamily="34" charset="0"/>
                <a:cs typeface="Arial" panose="020B0604020202020204" pitchFamily="34" charset="0"/>
              </a:rPr>
              <a:t>What business/commercial benefits did your product/service deliver?</a:t>
            </a:r>
          </a:p>
          <a:p>
            <a:pPr marL="180975" lvl="0" indent="-180975">
              <a:buFont typeface="Arial" pitchFamily="34" charset="0"/>
              <a:buChar char="•"/>
            </a:pPr>
            <a:r>
              <a:rPr lang="en-US" sz="1000" dirty="0">
                <a:solidFill>
                  <a:prstClr val="black"/>
                </a:solidFill>
                <a:latin typeface="Arial" panose="020B0604020202020204" pitchFamily="34" charset="0"/>
                <a:cs typeface="Arial" panose="020B0604020202020204" pitchFamily="34" charset="0"/>
              </a:rPr>
              <a:t>How did you market this to your target audience? How did you track the effectiveness of your product/service?</a:t>
            </a:r>
          </a:p>
          <a:p>
            <a:pPr marL="180975" lvl="0" indent="-180975">
              <a:buFont typeface="Arial" pitchFamily="34" charset="0"/>
              <a:buChar char="•"/>
            </a:pPr>
            <a:r>
              <a:rPr lang="en-SG" sz="1000" dirty="0">
                <a:solidFill>
                  <a:prstClr val="black"/>
                </a:solidFill>
                <a:latin typeface="Arial" panose="020B0604020202020204" pitchFamily="34" charset="0"/>
                <a:cs typeface="Arial" panose="020B0604020202020204" pitchFamily="34" charset="0"/>
              </a:rPr>
              <a:t>Detail how you have developed your product and services offering. What makes this significant and unique? What objective does it serve to fill in the HR industry?</a:t>
            </a:r>
          </a:p>
          <a:p>
            <a:pPr marL="180975" lvl="0" indent="-180975">
              <a:buFont typeface="Arial" pitchFamily="34" charset="0"/>
              <a:buChar char="•"/>
            </a:pPr>
            <a:r>
              <a:rPr lang="en-US" sz="1000" dirty="0">
                <a:solidFill>
                  <a:prstClr val="black"/>
                </a:solidFill>
                <a:latin typeface="Arial" panose="020B0604020202020204" pitchFamily="34" charset="0"/>
                <a:cs typeface="Arial" panose="020B0604020202020204" pitchFamily="34" charset="0"/>
              </a:rPr>
              <a:t>In addition to these points, answer any relevant questions in the category description in the Entry Guidelines.</a:t>
            </a:r>
          </a:p>
          <a:p>
            <a:pPr marL="180975" lvl="0" indent="-180975">
              <a:buFont typeface="Arial" pitchFamily="34" charset="0"/>
              <a:buChar char="•"/>
            </a:pPr>
            <a:r>
              <a:rPr lang="en-US" sz="1000" dirty="0">
                <a:solidFill>
                  <a:prstClr val="black"/>
                </a:solidFill>
                <a:latin typeface="Arial" panose="020B0604020202020204" pitchFamily="34" charset="0"/>
                <a:cs typeface="Arial" panose="020B0604020202020204" pitchFamily="34" charset="0"/>
              </a:rPr>
              <a:t>Testimonials from clients using the software/product are highly recommended.</a:t>
            </a:r>
          </a:p>
        </p:txBody>
      </p:sp>
      <p:sp>
        <p:nvSpPr>
          <p:cNvPr id="6" name="TextBox 5">
            <a:extLst>
              <a:ext uri="{FF2B5EF4-FFF2-40B4-BE49-F238E27FC236}">
                <a16:creationId xmlns:a16="http://schemas.microsoft.com/office/drawing/2014/main" id="{B2A2827D-5D8B-87AA-9F78-80FF25F2ECC7}"/>
              </a:ext>
            </a:extLst>
          </p:cNvPr>
          <p:cNvSpPr txBox="1"/>
          <p:nvPr/>
        </p:nvSpPr>
        <p:spPr>
          <a:xfrm>
            <a:off x="4312590" y="1275606"/>
            <a:ext cx="4579890" cy="5539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Here are some guiding pointers that judges will be looking out for. Please ensure your entry answers the points below for the various sections along with the guiding pointers in the respective categories.</a:t>
            </a:r>
            <a:endParaRPr lang="en-SG"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47455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779368" y="4215358"/>
            <a:ext cx="304800" cy="2286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7DE30B24-DCB0-7242-BA2F-D9A7FD9A4B11}"/>
              </a:ext>
            </a:extLst>
          </p:cNvPr>
          <p:cNvSpPr txBox="1"/>
          <p:nvPr/>
        </p:nvSpPr>
        <p:spPr>
          <a:xfrm>
            <a:off x="107504" y="1419622"/>
            <a:ext cx="4953000" cy="307773"/>
          </a:xfrm>
          <a:prstGeom prst="rect">
            <a:avLst/>
          </a:prstGeom>
          <a:noFill/>
        </p:spPr>
        <p:txBody>
          <a:bodyPr wrap="square" lIns="91435" tIns="45718" rIns="91435" bIns="45718" rtlCol="0">
            <a:spAutoFit/>
          </a:bodyPr>
          <a:lstStyle/>
          <a:p>
            <a:r>
              <a:rPr lang="en-US" sz="1400" b="1" u="sng" dirty="0">
                <a:solidFill>
                  <a:schemeClr val="accent6">
                    <a:lumMod val="75000"/>
                  </a:schemeClr>
                </a:solidFill>
                <a:latin typeface="Arial" pitchFamily="34" charset="0"/>
                <a:cs typeface="Arial" pitchFamily="34" charset="0"/>
              </a:rPr>
              <a:t>ENTRY DETAILS</a:t>
            </a:r>
          </a:p>
        </p:txBody>
      </p:sp>
      <p:sp>
        <p:nvSpPr>
          <p:cNvPr id="7" name="TextBox 6"/>
          <p:cNvSpPr txBox="1"/>
          <p:nvPr/>
        </p:nvSpPr>
        <p:spPr>
          <a:xfrm>
            <a:off x="91952" y="1851670"/>
            <a:ext cx="4392488" cy="1384995"/>
          </a:xfrm>
          <a:prstGeom prst="rect">
            <a:avLst/>
          </a:prstGeom>
          <a:noFill/>
          <a:ln w="3175">
            <a:noFill/>
          </a:ln>
        </p:spPr>
        <p:txBody>
          <a:bodyPr wrap="square">
            <a:spAutoFit/>
          </a:bodyPr>
          <a:lstStyle/>
          <a:p>
            <a:pPr>
              <a:defRPr/>
            </a:pPr>
            <a:r>
              <a:rPr lang="en-US" altLang="zh-TW" sz="1050" b="1" dirty="0">
                <a:latin typeface="Arial" panose="020B0604020202020204" pitchFamily="34" charset="0"/>
                <a:ea typeface="+mj-ea"/>
                <a:cs typeface="Arial" panose="020B0604020202020204" pitchFamily="34" charset="0"/>
              </a:rPr>
              <a:t>Please provide the following information:</a:t>
            </a:r>
          </a:p>
          <a:p>
            <a:pPr marL="457200" indent="-457200">
              <a:defRPr/>
            </a:pPr>
            <a:r>
              <a:rPr lang="en-US" altLang="zh-TW" sz="1050" dirty="0">
                <a:latin typeface="Arial" panose="020B0604020202020204" pitchFamily="34" charset="0"/>
                <a:ea typeface="+mj-ea"/>
                <a:cs typeface="Arial" panose="020B0604020202020204" pitchFamily="34" charset="0"/>
              </a:rPr>
              <a:t>Company Name:</a:t>
            </a:r>
          </a:p>
          <a:p>
            <a:pPr marL="457200" indent="-457200">
              <a:defRPr/>
            </a:pPr>
            <a:r>
              <a:rPr lang="en-GB" altLang="zh-TW" sz="1050" dirty="0">
                <a:latin typeface="Arial" panose="020B0604020202020204" pitchFamily="34" charset="0"/>
                <a:cs typeface="Arial" panose="020B0604020202020204" pitchFamily="34" charset="0"/>
              </a:rPr>
              <a:t>Name of Contact Person (Full Name / Direct Line / Mobile):</a:t>
            </a:r>
          </a:p>
          <a:p>
            <a:pPr marL="457200" indent="-457200">
              <a:defRPr/>
            </a:pPr>
            <a:r>
              <a:rPr lang="en-GB" altLang="zh-TW" sz="1050" dirty="0">
                <a:latin typeface="Arial" panose="020B0604020202020204" pitchFamily="34" charset="0"/>
                <a:ea typeface="+mj-ea"/>
                <a:cs typeface="Arial" panose="020B0604020202020204" pitchFamily="34" charset="0"/>
              </a:rPr>
              <a:t>Country:</a:t>
            </a:r>
          </a:p>
          <a:p>
            <a:pPr marL="457200" indent="-457200">
              <a:defRPr/>
            </a:pPr>
            <a:r>
              <a:rPr lang="en-GB" altLang="zh-TW" sz="1050" dirty="0">
                <a:latin typeface="Arial" panose="020B0604020202020204" pitchFamily="34" charset="0"/>
                <a:ea typeface="+mj-ea"/>
                <a:cs typeface="Arial" panose="020B0604020202020204" pitchFamily="34" charset="0"/>
              </a:rPr>
              <a:t>Category Group:</a:t>
            </a:r>
            <a:endParaRPr lang="en-US" altLang="zh-TW" sz="1050" dirty="0">
              <a:latin typeface="Arial" panose="020B0604020202020204" pitchFamily="34" charset="0"/>
              <a:ea typeface="+mj-ea"/>
              <a:cs typeface="Arial" panose="020B0604020202020204" pitchFamily="34" charset="0"/>
            </a:endParaRPr>
          </a:p>
          <a:p>
            <a:pPr marL="457200" indent="-457200">
              <a:defRPr/>
            </a:pPr>
            <a:r>
              <a:rPr lang="en-US" altLang="zh-TW" sz="1050" dirty="0">
                <a:latin typeface="Arial" panose="020B0604020202020204" pitchFamily="34" charset="0"/>
                <a:ea typeface="+mj-ea"/>
                <a:cs typeface="Arial" panose="020B0604020202020204" pitchFamily="34" charset="0"/>
              </a:rPr>
              <a:t>Name of Category: </a:t>
            </a:r>
          </a:p>
          <a:p>
            <a:pPr marL="457200" indent="-457200">
              <a:defRPr/>
            </a:pPr>
            <a:r>
              <a:rPr lang="en-US" altLang="zh-TW" sz="1050" dirty="0">
                <a:latin typeface="Arial" panose="020B0604020202020204" pitchFamily="34" charset="0"/>
                <a:ea typeface="+mj-ea"/>
                <a:cs typeface="Arial" panose="020B0604020202020204" pitchFamily="34" charset="0"/>
              </a:rPr>
              <a:t>Company Website URL: </a:t>
            </a:r>
          </a:p>
          <a:p>
            <a:pPr marL="457200" indent="-457200">
              <a:defRPr/>
            </a:pPr>
            <a:r>
              <a:rPr lang="en-US" altLang="zh-TW" sz="1050" dirty="0">
                <a:latin typeface="Arial" panose="020B0604020202020204" pitchFamily="34" charset="0"/>
                <a:ea typeface="+mj-ea"/>
                <a:cs typeface="Arial" panose="020B0604020202020204" pitchFamily="34" charset="0"/>
              </a:rPr>
              <a:t>Email </a:t>
            </a:r>
            <a:r>
              <a:rPr lang="en-US" altLang="zh-TW" sz="900" i="1" dirty="0">
                <a:latin typeface="Arial" panose="020B0604020202020204" pitchFamily="34" charset="0"/>
                <a:ea typeface="+mj-ea"/>
                <a:cs typeface="Arial" panose="020B0604020202020204" pitchFamily="34" charset="0"/>
              </a:rPr>
              <a:t>(generic, e.g. </a:t>
            </a:r>
            <a:r>
              <a:rPr lang="en-US" altLang="zh-TW" sz="900" i="1" dirty="0" err="1">
                <a:latin typeface="Arial" panose="020B0604020202020204" pitchFamily="34" charset="0"/>
                <a:ea typeface="+mj-ea"/>
                <a:cs typeface="Arial" panose="020B0604020202020204" pitchFamily="34" charset="0"/>
              </a:rPr>
              <a:t>subscriptions@</a:t>
            </a:r>
            <a:r>
              <a:rPr lang="en-US" altLang="zh-TW" sz="900" i="1" err="1">
                <a:latin typeface="Arial" panose="020B0604020202020204" pitchFamily="34" charset="0"/>
                <a:ea typeface="+mj-ea"/>
                <a:cs typeface="Arial" panose="020B0604020202020204" pitchFamily="34" charset="0"/>
              </a:rPr>
              <a:t>humanresoucesonline</a:t>
            </a:r>
            <a:r>
              <a:rPr lang="en-US" altLang="zh-TW" sz="900" i="1">
                <a:latin typeface="Arial" panose="020B0604020202020204" pitchFamily="34" charset="0"/>
                <a:ea typeface="+mj-ea"/>
                <a:cs typeface="Arial" panose="020B0604020202020204" pitchFamily="34" charset="0"/>
              </a:rPr>
              <a:t>.net): </a:t>
            </a:r>
            <a:endParaRPr lang="en-US" altLang="zh-TW" sz="1050" i="1" dirty="0">
              <a:latin typeface="Arial" panose="020B0604020202020204" pitchFamily="34" charset="0"/>
              <a:ea typeface="+mj-ea"/>
              <a:cs typeface="Arial" panose="020B0604020202020204" pitchFamily="34" charset="0"/>
            </a:endParaRPr>
          </a:p>
        </p:txBody>
      </p:sp>
      <p:sp>
        <p:nvSpPr>
          <p:cNvPr id="8" name="Title 1"/>
          <p:cNvSpPr txBox="1">
            <a:spLocks/>
          </p:cNvSpPr>
          <p:nvPr/>
        </p:nvSpPr>
        <p:spPr>
          <a:xfrm>
            <a:off x="4837335" y="1281893"/>
            <a:ext cx="4069686" cy="2736305"/>
          </a:xfrm>
          <a:prstGeom prst="rect">
            <a:avLst/>
          </a:prstGeom>
          <a:ln w="19050">
            <a:solidFill>
              <a:schemeClr val="tx1">
                <a:lumMod val="50000"/>
                <a:lumOff val="50000"/>
                <a:alpha val="95000"/>
              </a:schemeClr>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TW" sz="1400" dirty="0">
                <a:latin typeface="Arial" panose="020B0604020202020204" pitchFamily="34" charset="0"/>
                <a:cs typeface="Arial" panose="020B0604020202020204" pitchFamily="34" charset="0"/>
              </a:rPr>
              <a:t>Please paste your organisation / brand logo here</a:t>
            </a:r>
            <a:br>
              <a:rPr kumimoji="0" lang="en-US" altLang="zh-TW"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rPr>
            </a:br>
            <a:endParaRPr kumimoji="0" lang="zh-TW" altLang="en-US"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endParaRPr>
          </a:p>
        </p:txBody>
      </p:sp>
      <p:sp>
        <p:nvSpPr>
          <p:cNvPr id="9" name="Rectangle 10"/>
          <p:cNvSpPr>
            <a:spLocks noChangeArrowheads="1"/>
          </p:cNvSpPr>
          <p:nvPr/>
        </p:nvSpPr>
        <p:spPr bwMode="auto">
          <a:xfrm>
            <a:off x="0" y="4083918"/>
            <a:ext cx="8907021" cy="651781"/>
          </a:xfrm>
          <a:prstGeom prst="rect">
            <a:avLst/>
          </a:prstGeom>
          <a:solidFill>
            <a:schemeClr val="bg1"/>
          </a:solidFill>
          <a:ln w="9525">
            <a:noFill/>
            <a:miter lim="800000"/>
            <a:headEnd/>
            <a:tailEnd/>
          </a:ln>
        </p:spPr>
        <p:txBody>
          <a:bodyPr wrap="square">
            <a:spAutoFit/>
          </a:bodyPr>
          <a:lstStyle/>
          <a:p>
            <a:pPr>
              <a:lnSpc>
                <a:spcPts val="1100"/>
              </a:lnSpc>
            </a:pPr>
            <a:r>
              <a:rPr lang="en-US" altLang="zh-TW" sz="900" dirty="0">
                <a:latin typeface="Calibri" pitchFamily="34" charset="0"/>
              </a:rPr>
              <a:t>NOTE: </a:t>
            </a:r>
            <a:br>
              <a:rPr lang="en-US" altLang="zh-TW" sz="900" dirty="0">
                <a:latin typeface="Calibri" pitchFamily="34" charset="0"/>
              </a:rPr>
            </a:br>
            <a:r>
              <a:rPr lang="en-US" altLang="zh-TW" sz="900" dirty="0">
                <a:latin typeface="Calibri" pitchFamily="34" charset="0"/>
              </a:rPr>
              <a:t>Any specific information or content intended for judging purposes only must be clearly indicated in </a:t>
            </a:r>
            <a:r>
              <a:rPr lang="en-US" altLang="zh-TW" sz="900" dirty="0">
                <a:solidFill>
                  <a:srgbClr val="FF0000"/>
                </a:solidFill>
                <a:latin typeface="Calibri" pitchFamily="34" charset="0"/>
              </a:rPr>
              <a:t>Red</a:t>
            </a:r>
            <a:r>
              <a:rPr lang="en-US" altLang="zh-TW" sz="900" dirty="0">
                <a:latin typeface="Calibri" pitchFamily="34" charset="0"/>
              </a:rPr>
              <a:t>, or </a:t>
            </a:r>
            <a:r>
              <a:rPr lang="en-US" altLang="zh-TW" sz="900" dirty="0">
                <a:solidFill>
                  <a:schemeClr val="bg1"/>
                </a:solidFill>
                <a:highlight>
                  <a:srgbClr val="FF0000"/>
                </a:highlight>
                <a:latin typeface="Calibri" pitchFamily="34" charset="0"/>
              </a:rPr>
              <a:t>highlighted in Red. </a:t>
            </a:r>
            <a:br>
              <a:rPr lang="en-US" altLang="zh-TW" sz="900" dirty="0">
                <a:latin typeface="Calibri" pitchFamily="34" charset="0"/>
              </a:rPr>
            </a:br>
            <a:r>
              <a:rPr lang="en-US" altLang="zh-TW" sz="900" dirty="0">
                <a:latin typeface="Calibri" pitchFamily="34" charset="0"/>
              </a:rPr>
              <a:t>Marks may be deducted if  the entry submission exceeds the maximum word count.</a:t>
            </a:r>
          </a:p>
          <a:p>
            <a:pPr lvl="0">
              <a:lnSpc>
                <a:spcPts val="1100"/>
              </a:lnSpc>
            </a:pPr>
            <a:r>
              <a:rPr lang="en-AU" sz="900" dirty="0"/>
              <a:t>*Please take note that we will omit </a:t>
            </a:r>
            <a:r>
              <a:rPr lang="en-AU" sz="900" dirty="0" err="1"/>
              <a:t>Inc</a:t>
            </a:r>
            <a:r>
              <a:rPr lang="en-AU" sz="900" dirty="0"/>
              <a:t>, Corporation, </a:t>
            </a:r>
            <a:r>
              <a:rPr lang="en-AU" sz="900" dirty="0" err="1"/>
              <a:t>Pte.</a:t>
            </a:r>
            <a:r>
              <a:rPr lang="en-AU" sz="900" dirty="0"/>
              <a:t> Ltd, PT, </a:t>
            </a:r>
            <a:r>
              <a:rPr lang="en-AU" sz="900" dirty="0" err="1"/>
              <a:t>Berhad</a:t>
            </a:r>
            <a:r>
              <a:rPr lang="en-AU" sz="900" dirty="0"/>
              <a:t>, </a:t>
            </a:r>
            <a:r>
              <a:rPr lang="en-AU" sz="900" dirty="0" err="1"/>
              <a:t>Sdn</a:t>
            </a:r>
            <a:r>
              <a:rPr lang="en-AU" sz="900" dirty="0"/>
              <a:t>. </a:t>
            </a:r>
            <a:r>
              <a:rPr lang="en-AU" sz="900" dirty="0" err="1"/>
              <a:t>Bhd</a:t>
            </a:r>
            <a:r>
              <a:rPr lang="en-AU" sz="900" dirty="0"/>
              <a:t> and </a:t>
            </a:r>
            <a:r>
              <a:rPr lang="en-AU" sz="900" dirty="0" err="1"/>
              <a:t>etc</a:t>
            </a:r>
            <a:r>
              <a:rPr lang="en-AU" sz="900" dirty="0"/>
              <a:t> in order to follow our editorial design guidelines in all marketing collaterals including trophy.</a:t>
            </a:r>
            <a:endParaRPr lang="en-US" sz="900" dirty="0"/>
          </a:p>
        </p:txBody>
      </p:sp>
    </p:spTree>
    <p:extLst>
      <p:ext uri="{BB962C8B-B14F-4D97-AF65-F5344CB8AC3E}">
        <p14:creationId xmlns:p14="http://schemas.microsoft.com/office/powerpoint/2010/main" val="16305932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DE30B24-DCB0-7242-BA2F-D9A7FD9A4B11}"/>
              </a:ext>
            </a:extLst>
          </p:cNvPr>
          <p:cNvSpPr txBox="1"/>
          <p:nvPr/>
        </p:nvSpPr>
        <p:spPr>
          <a:xfrm>
            <a:off x="395536" y="1153080"/>
            <a:ext cx="4876800" cy="338550"/>
          </a:xfrm>
          <a:prstGeom prst="rect">
            <a:avLst/>
          </a:prstGeom>
          <a:noFill/>
        </p:spPr>
        <p:txBody>
          <a:bodyPr wrap="square" lIns="91435" tIns="45718" rIns="91435" bIns="45718" rtlCol="0">
            <a:spAutoFit/>
          </a:bodyPr>
          <a:lstStyle/>
          <a:p>
            <a:pPr algn="just"/>
            <a:r>
              <a:rPr lang="en-SG" sz="1600" b="1" u="sng" dirty="0">
                <a:solidFill>
                  <a:schemeClr val="accent6">
                    <a:lumMod val="75000"/>
                  </a:schemeClr>
                </a:solidFill>
                <a:latin typeface="Arial" pitchFamily="34" charset="0"/>
                <a:cs typeface="Arial" pitchFamily="34" charset="0"/>
              </a:rPr>
              <a:t>Entry Details (cont.) </a:t>
            </a:r>
            <a:endParaRPr lang="en-SG" sz="1200" u="sng" dirty="0">
              <a:latin typeface="Arial" pitchFamily="34" charset="0"/>
              <a:cs typeface="Arial" pitchFamily="34" charset="0"/>
            </a:endParaRPr>
          </a:p>
        </p:txBody>
      </p:sp>
      <p:sp>
        <p:nvSpPr>
          <p:cNvPr id="8" name="TextBox 7"/>
          <p:cNvSpPr txBox="1"/>
          <p:nvPr/>
        </p:nvSpPr>
        <p:spPr>
          <a:xfrm>
            <a:off x="467544" y="1491630"/>
            <a:ext cx="8136904" cy="2862322"/>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Please provide a max. 300 words company description: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505988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1275606"/>
            <a:ext cx="8136904" cy="3308598"/>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Keep total word count to 1000 words.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062208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1275606"/>
            <a:ext cx="8136904" cy="3308598"/>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Keep total word count to 1000 words.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318504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1275606"/>
            <a:ext cx="8136904" cy="3308598"/>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Keep total word count to 1000 words.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4484724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4F05AE-9318-7CFA-C554-745285C7C227}"/>
              </a:ext>
            </a:extLst>
          </p:cNvPr>
          <p:cNvSpPr txBox="1"/>
          <p:nvPr/>
        </p:nvSpPr>
        <p:spPr>
          <a:xfrm>
            <a:off x="140779" y="1088050"/>
            <a:ext cx="4495800" cy="3524038"/>
          </a:xfrm>
          <a:prstGeom prst="rect">
            <a:avLst/>
          </a:prstGeom>
          <a:noFill/>
        </p:spPr>
        <p:txBody>
          <a:bodyPr wrap="square" lIns="91435" tIns="45718" rIns="91435" bIns="45718" rtlCol="0">
            <a:spAutoFit/>
          </a:bodyPr>
          <a:lstStyle/>
          <a:p>
            <a:pPr algn="just"/>
            <a:r>
              <a:rPr lang="en-US" sz="1400" b="1" u="sng" dirty="0">
                <a:solidFill>
                  <a:schemeClr val="accent6">
                    <a:lumMod val="75000"/>
                  </a:schemeClr>
                </a:solidFill>
                <a:latin typeface="Arial" pitchFamily="34" charset="0"/>
                <a:cs typeface="Arial" pitchFamily="34" charset="0"/>
              </a:rPr>
              <a:t>Contact us </a:t>
            </a:r>
          </a:p>
          <a:p>
            <a:pPr algn="just"/>
            <a:endParaRPr lang="en-US" sz="1100" b="1" dirty="0">
              <a:solidFill>
                <a:schemeClr val="accent6">
                  <a:lumMod val="75000"/>
                </a:schemeClr>
              </a:solidFill>
              <a:latin typeface="Arial" pitchFamily="34" charset="0"/>
              <a:cs typeface="Arial" pitchFamily="34" charset="0"/>
            </a:endParaRPr>
          </a:p>
          <a:p>
            <a:pPr algn="just"/>
            <a:r>
              <a:rPr lang="en-US" sz="1100" b="1" dirty="0">
                <a:solidFill>
                  <a:schemeClr val="accent6">
                    <a:lumMod val="75000"/>
                  </a:schemeClr>
                </a:solidFill>
                <a:latin typeface="Arial" pitchFamily="34" charset="0"/>
                <a:cs typeface="Arial" pitchFamily="34" charset="0"/>
              </a:rPr>
              <a:t>Registration </a:t>
            </a:r>
          </a:p>
          <a:p>
            <a:pPr algn="just"/>
            <a:endParaRPr lang="en-US" sz="1100" b="1" dirty="0">
              <a:solidFill>
                <a:schemeClr val="accent6">
                  <a:lumMod val="75000"/>
                </a:schemeClr>
              </a:solidFill>
              <a:latin typeface="Arial" pitchFamily="34" charset="0"/>
              <a:cs typeface="Arial" pitchFamily="34" charset="0"/>
            </a:endParaRPr>
          </a:p>
          <a:p>
            <a:pPr algn="just"/>
            <a:endParaRPr lang="en-US" sz="1100" b="1" u="sng" dirty="0">
              <a:solidFill>
                <a:schemeClr val="accent6">
                  <a:lumMod val="75000"/>
                </a:schemeClr>
              </a:solidFill>
              <a:latin typeface="Arial" pitchFamily="34" charset="0"/>
              <a:cs typeface="Arial" pitchFamily="34" charset="0"/>
            </a:endParaRPr>
          </a:p>
          <a:p>
            <a:pPr algn="just"/>
            <a:endParaRPr lang="en-US" sz="1100" b="1" u="sng" dirty="0">
              <a:solidFill>
                <a:schemeClr val="accent6">
                  <a:lumMod val="75000"/>
                </a:schemeClr>
              </a:solidFill>
              <a:latin typeface="Arial" pitchFamily="34" charset="0"/>
              <a:cs typeface="Arial" pitchFamily="34" charset="0"/>
            </a:endParaRPr>
          </a:p>
          <a:p>
            <a:pPr algn="just"/>
            <a:endParaRPr lang="en-US" sz="1100" b="1" u="sng" dirty="0">
              <a:solidFill>
                <a:schemeClr val="accent6">
                  <a:lumMod val="75000"/>
                </a:schemeClr>
              </a:solidFill>
              <a:latin typeface="Arial" pitchFamily="34" charset="0"/>
              <a:cs typeface="Arial" pitchFamily="34" charset="0"/>
            </a:endParaRPr>
          </a:p>
          <a:p>
            <a:pPr algn="just"/>
            <a:endParaRPr lang="en-US" sz="1100" b="1" dirty="0">
              <a:solidFill>
                <a:schemeClr val="accent6">
                  <a:lumMod val="75000"/>
                </a:schemeClr>
              </a:solidFill>
              <a:latin typeface="Arial" pitchFamily="34" charset="0"/>
              <a:cs typeface="Arial" pitchFamily="34" charset="0"/>
            </a:endParaRPr>
          </a:p>
          <a:p>
            <a:pPr algn="just"/>
            <a:endParaRPr lang="en-US" sz="1100" b="1" dirty="0">
              <a:solidFill>
                <a:schemeClr val="accent6">
                  <a:lumMod val="75000"/>
                </a:schemeClr>
              </a:solidFill>
              <a:latin typeface="Arial" pitchFamily="34" charset="0"/>
              <a:cs typeface="Arial" pitchFamily="34" charset="0"/>
            </a:endParaRPr>
          </a:p>
          <a:p>
            <a:pPr algn="just"/>
            <a:endParaRPr lang="en-US" sz="1100" b="1" dirty="0">
              <a:solidFill>
                <a:schemeClr val="accent6">
                  <a:lumMod val="75000"/>
                </a:schemeClr>
              </a:solidFill>
              <a:latin typeface="Arial" pitchFamily="34" charset="0"/>
              <a:cs typeface="Arial" pitchFamily="34" charset="0"/>
            </a:endParaRPr>
          </a:p>
          <a:p>
            <a:pPr algn="just"/>
            <a:endParaRPr lang="en-US" sz="1100" b="1" u="sng" dirty="0">
              <a:solidFill>
                <a:schemeClr val="accent6">
                  <a:lumMod val="75000"/>
                </a:schemeClr>
              </a:solidFill>
              <a:latin typeface="Arial" pitchFamily="34" charset="0"/>
              <a:cs typeface="Arial" pitchFamily="34" charset="0"/>
            </a:endParaRPr>
          </a:p>
          <a:p>
            <a:pPr algn="just"/>
            <a:endParaRPr lang="en-US" sz="1100" b="1" u="sng" dirty="0">
              <a:solidFill>
                <a:schemeClr val="accent6">
                  <a:lumMod val="75000"/>
                </a:schemeClr>
              </a:solidFill>
              <a:latin typeface="Arial" pitchFamily="34" charset="0"/>
              <a:cs typeface="Arial" pitchFamily="34" charset="0"/>
            </a:endParaRPr>
          </a:p>
          <a:p>
            <a:pPr algn="just"/>
            <a:endParaRPr lang="en-US" sz="1100" b="1" u="sng" dirty="0">
              <a:solidFill>
                <a:schemeClr val="accent6">
                  <a:lumMod val="75000"/>
                </a:schemeClr>
              </a:solidFill>
              <a:latin typeface="Arial" pitchFamily="34" charset="0"/>
              <a:cs typeface="Arial" pitchFamily="34" charset="0"/>
            </a:endParaRPr>
          </a:p>
          <a:p>
            <a:pPr algn="just"/>
            <a:endParaRPr lang="en-US" sz="1100" b="1" dirty="0">
              <a:solidFill>
                <a:schemeClr val="accent6">
                  <a:lumMod val="75000"/>
                </a:schemeClr>
              </a:solidFill>
              <a:latin typeface="Arial" pitchFamily="34" charset="0"/>
              <a:cs typeface="Arial" pitchFamily="34" charset="0"/>
            </a:endParaRPr>
          </a:p>
          <a:p>
            <a:pPr algn="just"/>
            <a:endParaRPr lang="en-SG" sz="1100" b="1" u="sng" dirty="0">
              <a:solidFill>
                <a:schemeClr val="accent6">
                  <a:lumMod val="75000"/>
                </a:schemeClr>
              </a:solidFill>
              <a:latin typeface="Arial" pitchFamily="34" charset="0"/>
              <a:cs typeface="Arial" pitchFamily="34" charset="0"/>
            </a:endParaRPr>
          </a:p>
          <a:p>
            <a:endParaRPr lang="en-US" sz="1100" dirty="0">
              <a:latin typeface="Arial" pitchFamily="34" charset="0"/>
              <a:cs typeface="Arial" pitchFamily="34" charset="0"/>
            </a:endParaRPr>
          </a:p>
          <a:p>
            <a:endParaRPr lang="en-US" sz="1100" dirty="0">
              <a:latin typeface="Arial" pitchFamily="34" charset="0"/>
              <a:cs typeface="Arial" pitchFamily="34" charset="0"/>
            </a:endParaRPr>
          </a:p>
          <a:p>
            <a:endParaRPr lang="en-US" sz="1100" dirty="0">
              <a:latin typeface="Arial" pitchFamily="34" charset="0"/>
              <a:cs typeface="Arial" pitchFamily="34" charset="0"/>
            </a:endParaRPr>
          </a:p>
          <a:p>
            <a:endParaRPr lang="en-US" sz="1100" dirty="0">
              <a:latin typeface="Arial" pitchFamily="34" charset="0"/>
              <a:cs typeface="Arial" pitchFamily="34" charset="0"/>
            </a:endParaRPr>
          </a:p>
          <a:p>
            <a:pPr algn="just"/>
            <a:endParaRPr lang="en-US" sz="1100" dirty="0">
              <a:solidFill>
                <a:schemeClr val="tx1">
                  <a:lumMod val="65000"/>
                  <a:lumOff val="35000"/>
                </a:schemeClr>
              </a:solidFill>
              <a:latin typeface="Arial" pitchFamily="34" charset="0"/>
              <a:cs typeface="Arial" pitchFamily="34" charset="0"/>
            </a:endParaRPr>
          </a:p>
        </p:txBody>
      </p:sp>
      <p:graphicFrame>
        <p:nvGraphicFramePr>
          <p:cNvPr id="3" name="Table 2">
            <a:extLst>
              <a:ext uri="{FF2B5EF4-FFF2-40B4-BE49-F238E27FC236}">
                <a16:creationId xmlns:a16="http://schemas.microsoft.com/office/drawing/2014/main" id="{7A130141-7319-F844-A55B-228847A9FF3D}"/>
              </a:ext>
            </a:extLst>
          </p:cNvPr>
          <p:cNvGraphicFramePr>
            <a:graphicFrameLocks noGrp="1"/>
          </p:cNvGraphicFramePr>
          <p:nvPr/>
        </p:nvGraphicFramePr>
        <p:xfrm>
          <a:off x="4832861" y="1788140"/>
          <a:ext cx="4140392" cy="830580"/>
        </p:xfrm>
        <a:graphic>
          <a:graphicData uri="http://schemas.openxmlformats.org/drawingml/2006/table">
            <a:tbl>
              <a:tblPr firstRow="1" bandRow="1">
                <a:tableStyleId>{93296810-A885-4BE3-A3E7-6D5BEEA58F35}</a:tableStyleId>
              </a:tblPr>
              <a:tblGrid>
                <a:gridCol w="1319748">
                  <a:extLst>
                    <a:ext uri="{9D8B030D-6E8A-4147-A177-3AD203B41FA5}">
                      <a16:colId xmlns:a16="http://schemas.microsoft.com/office/drawing/2014/main" val="20000"/>
                    </a:ext>
                  </a:extLst>
                </a:gridCol>
                <a:gridCol w="2820644">
                  <a:extLst>
                    <a:ext uri="{9D8B030D-6E8A-4147-A177-3AD203B41FA5}">
                      <a16:colId xmlns:a16="http://schemas.microsoft.com/office/drawing/2014/main" val="20001"/>
                    </a:ext>
                  </a:extLst>
                </a:gridCol>
              </a:tblGrid>
              <a:tr h="274320">
                <a:tc>
                  <a:txBody>
                    <a:bodyPr/>
                    <a:lstStyle/>
                    <a:p>
                      <a:r>
                        <a:rPr lang="en-US" sz="1050" b="1" dirty="0">
                          <a:latin typeface="Arial" pitchFamily="34" charset="0"/>
                          <a:cs typeface="Arial" pitchFamily="34" charset="0"/>
                        </a:rPr>
                        <a:t>Name</a:t>
                      </a:r>
                      <a:endParaRPr lang="en-SG" sz="1050" b="1" dirty="0">
                        <a:latin typeface="Arial" pitchFamily="34" charset="0"/>
                        <a:cs typeface="Arial" pitchFamily="34" charset="0"/>
                      </a:endParaRPr>
                    </a:p>
                  </a:txBody>
                  <a:tcPr/>
                </a:tc>
                <a:tc>
                  <a:txBody>
                    <a:bodyPr/>
                    <a:lstStyle/>
                    <a:p>
                      <a:r>
                        <a:rPr lang="en-US" sz="1050" b="1" baseline="0" dirty="0">
                          <a:latin typeface="Arial" pitchFamily="34" charset="0"/>
                          <a:cs typeface="Arial" pitchFamily="34" charset="0"/>
                        </a:rPr>
                        <a:t>Contact No / </a:t>
                      </a:r>
                      <a:r>
                        <a:rPr lang="en-US" sz="1050" b="1" dirty="0">
                          <a:latin typeface="Arial" pitchFamily="34" charset="0"/>
                          <a:cs typeface="Arial" pitchFamily="34" charset="0"/>
                        </a:rPr>
                        <a:t>Email</a:t>
                      </a:r>
                      <a:r>
                        <a:rPr lang="en-US" sz="1050" b="1" baseline="0" dirty="0">
                          <a:latin typeface="Arial" pitchFamily="34" charset="0"/>
                          <a:cs typeface="Arial" pitchFamily="34" charset="0"/>
                        </a:rPr>
                        <a:t> Address</a:t>
                      </a:r>
                      <a:endParaRPr lang="en-SG" sz="1050" b="1" dirty="0">
                        <a:latin typeface="Arial" pitchFamily="34" charset="0"/>
                        <a:cs typeface="Arial" pitchFamily="34" charset="0"/>
                      </a:endParaRPr>
                    </a:p>
                  </a:txBody>
                  <a:tcPr/>
                </a:tc>
                <a:extLst>
                  <a:ext uri="{0D108BD9-81ED-4DB2-BD59-A6C34878D82A}">
                    <a16:rowId xmlns:a16="http://schemas.microsoft.com/office/drawing/2014/main" val="10000"/>
                  </a:ext>
                </a:extLst>
              </a:tr>
              <a:tr h="254285">
                <a:tc>
                  <a:txBody>
                    <a:bodyPr/>
                    <a:lstStyle/>
                    <a:p>
                      <a:r>
                        <a:rPr lang="en-US" sz="1050" b="1" dirty="0">
                          <a:latin typeface="Arial" pitchFamily="34" charset="0"/>
                          <a:cs typeface="Arial" pitchFamily="34" charset="0"/>
                        </a:rPr>
                        <a:t>Shan</a:t>
                      </a:r>
                      <a:r>
                        <a:rPr lang="en-US" sz="1050" b="1" baseline="0" dirty="0">
                          <a:latin typeface="Arial" pitchFamily="34" charset="0"/>
                          <a:cs typeface="Arial" pitchFamily="34" charset="0"/>
                        </a:rPr>
                        <a:t> </a:t>
                      </a:r>
                      <a:r>
                        <a:rPr lang="en-US" sz="1050" b="1" baseline="0" dirty="0" err="1">
                          <a:latin typeface="Arial" pitchFamily="34" charset="0"/>
                          <a:cs typeface="Arial" pitchFamily="34" charset="0"/>
                        </a:rPr>
                        <a:t>Ee</a:t>
                      </a:r>
                      <a:endParaRPr lang="en-SG" sz="1050" b="0" baseline="0" dirty="0">
                        <a:latin typeface="Arial" pitchFamily="34" charset="0"/>
                        <a:cs typeface="Arial" pitchFamily="34" charset="0"/>
                      </a:endParaRPr>
                    </a:p>
                    <a:p>
                      <a:r>
                        <a:rPr lang="en-SG" sz="1000" b="0" i="1" baseline="0" dirty="0">
                          <a:latin typeface="Arial" pitchFamily="34" charset="0"/>
                          <a:cs typeface="Arial" pitchFamily="34" charset="0"/>
                        </a:rPr>
                        <a:t>Senior Regional Event Producer</a:t>
                      </a:r>
                      <a:endParaRPr lang="en-US" sz="1000" b="1" i="1" baseline="0" dirty="0">
                        <a:latin typeface="Arial" pitchFamily="34" charset="0"/>
                        <a:cs typeface="Arial"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baseline="0" dirty="0">
                          <a:latin typeface="Arial" pitchFamily="34" charset="0"/>
                          <a:cs typeface="Arial" pitchFamily="34" charset="0"/>
                        </a:rPr>
                        <a:t>Tel: </a:t>
                      </a:r>
                      <a:r>
                        <a:rPr lang="en-US" sz="1000" baseline="0" dirty="0">
                          <a:latin typeface="Arial" pitchFamily="34" charset="0"/>
                          <a:cs typeface="Arial" pitchFamily="34" charset="0"/>
                        </a:rPr>
                        <a:t>+65 6423 0329 Ext : 219</a:t>
                      </a:r>
                    </a:p>
                    <a:p>
                      <a:r>
                        <a:rPr lang="en-US" sz="1000" b="1" dirty="0">
                          <a:latin typeface="Arial" pitchFamily="34" charset="0"/>
                          <a:cs typeface="Arial" pitchFamily="34" charset="0"/>
                        </a:rPr>
                        <a:t>Email: </a:t>
                      </a:r>
                      <a:r>
                        <a:rPr lang="en-US" sz="1000" dirty="0">
                          <a:latin typeface="Arial" pitchFamily="34" charset="0"/>
                          <a:cs typeface="Arial" pitchFamily="34" charset="0"/>
                          <a:hlinkClick r:id="rId2"/>
                        </a:rPr>
                        <a:t>shanee@humanresourcesonline.net</a:t>
                      </a:r>
                      <a:endParaRPr lang="en-US" sz="1000" baseline="0" dirty="0">
                        <a:latin typeface="Arial" pitchFamily="34" charset="0"/>
                        <a:cs typeface="Arial" pitchFamily="34" charset="0"/>
                      </a:endParaRPr>
                    </a:p>
                  </a:txBody>
                  <a:tcPr anchor="ctr"/>
                </a:tc>
                <a:extLst>
                  <a:ext uri="{0D108BD9-81ED-4DB2-BD59-A6C34878D82A}">
                    <a16:rowId xmlns:a16="http://schemas.microsoft.com/office/drawing/2014/main" val="10001"/>
                  </a:ext>
                </a:extLst>
              </a:tr>
            </a:tbl>
          </a:graphicData>
        </a:graphic>
      </p:graphicFrame>
      <p:sp>
        <p:nvSpPr>
          <p:cNvPr id="5" name="TextBox 4">
            <a:extLst>
              <a:ext uri="{FF2B5EF4-FFF2-40B4-BE49-F238E27FC236}">
                <a16:creationId xmlns:a16="http://schemas.microsoft.com/office/drawing/2014/main" id="{46150818-7A01-952C-59E7-75745E77A65B}"/>
              </a:ext>
            </a:extLst>
          </p:cNvPr>
          <p:cNvSpPr txBox="1"/>
          <p:nvPr/>
        </p:nvSpPr>
        <p:spPr>
          <a:xfrm>
            <a:off x="4748336" y="2571750"/>
            <a:ext cx="4648200" cy="1661989"/>
          </a:xfrm>
          <a:prstGeom prst="rect">
            <a:avLst/>
          </a:prstGeom>
          <a:noFill/>
        </p:spPr>
        <p:txBody>
          <a:bodyPr wrap="square" lIns="91435" tIns="45718" rIns="91435" bIns="45718" rtlCol="0">
            <a:spAutoFit/>
          </a:bodyPr>
          <a:lstStyle/>
          <a:p>
            <a:pPr algn="just"/>
            <a:r>
              <a:rPr lang="en-US" sz="1400" b="1" u="sng" dirty="0">
                <a:solidFill>
                  <a:schemeClr val="accent6">
                    <a:lumMod val="75000"/>
                  </a:schemeClr>
                </a:solidFill>
                <a:latin typeface="Arial" pitchFamily="34" charset="0"/>
                <a:cs typeface="Arial" pitchFamily="34" charset="0"/>
              </a:rPr>
              <a:t> </a:t>
            </a:r>
          </a:p>
          <a:p>
            <a:pPr algn="just"/>
            <a:r>
              <a:rPr lang="en-US" sz="1100" b="1" dirty="0">
                <a:solidFill>
                  <a:schemeClr val="accent6">
                    <a:lumMod val="75000"/>
                  </a:schemeClr>
                </a:solidFill>
                <a:latin typeface="Arial" pitchFamily="34" charset="0"/>
                <a:cs typeface="Arial" pitchFamily="34" charset="0"/>
              </a:rPr>
              <a:t>Sponsorship opportunities </a:t>
            </a:r>
            <a:endParaRPr lang="en-US" sz="1100" b="1" u="sng" dirty="0">
              <a:solidFill>
                <a:schemeClr val="accent6">
                  <a:lumMod val="75000"/>
                </a:schemeClr>
              </a:solidFill>
              <a:latin typeface="Arial" pitchFamily="34" charset="0"/>
              <a:cs typeface="Arial" pitchFamily="34" charset="0"/>
            </a:endParaRPr>
          </a:p>
          <a:p>
            <a:pPr algn="just"/>
            <a:endParaRPr lang="en-US" sz="1100" b="1" dirty="0">
              <a:solidFill>
                <a:schemeClr val="accent6">
                  <a:lumMod val="75000"/>
                </a:schemeClr>
              </a:solidFill>
              <a:latin typeface="Arial" pitchFamily="34" charset="0"/>
              <a:cs typeface="Arial" pitchFamily="34" charset="0"/>
            </a:endParaRPr>
          </a:p>
          <a:p>
            <a:pPr algn="just"/>
            <a:endParaRPr lang="en-SG" sz="1100" b="1" u="sng" dirty="0">
              <a:solidFill>
                <a:schemeClr val="accent6">
                  <a:lumMod val="75000"/>
                </a:schemeClr>
              </a:solidFill>
              <a:latin typeface="Arial" pitchFamily="34" charset="0"/>
              <a:cs typeface="Arial" pitchFamily="34" charset="0"/>
            </a:endParaRPr>
          </a:p>
          <a:p>
            <a:endParaRPr lang="en-US" sz="1100" dirty="0">
              <a:latin typeface="Arial" pitchFamily="34" charset="0"/>
              <a:cs typeface="Arial" pitchFamily="34" charset="0"/>
            </a:endParaRPr>
          </a:p>
          <a:p>
            <a:endParaRPr lang="en-US" sz="1100" dirty="0">
              <a:latin typeface="Arial" pitchFamily="34" charset="0"/>
              <a:cs typeface="Arial" pitchFamily="34" charset="0"/>
            </a:endParaRPr>
          </a:p>
          <a:p>
            <a:endParaRPr lang="en-US" sz="1100" dirty="0">
              <a:latin typeface="Arial" pitchFamily="34" charset="0"/>
              <a:cs typeface="Arial" pitchFamily="34" charset="0"/>
            </a:endParaRPr>
          </a:p>
          <a:p>
            <a:endParaRPr lang="en-US" sz="1100" dirty="0">
              <a:latin typeface="Arial" pitchFamily="34" charset="0"/>
              <a:cs typeface="Arial" pitchFamily="34" charset="0"/>
            </a:endParaRPr>
          </a:p>
          <a:p>
            <a:pPr algn="just"/>
            <a:endParaRPr lang="en-US" sz="1100" dirty="0">
              <a:solidFill>
                <a:schemeClr val="tx1">
                  <a:lumMod val="65000"/>
                  <a:lumOff val="35000"/>
                </a:schemeClr>
              </a:solidFill>
              <a:latin typeface="Arial" pitchFamily="34" charset="0"/>
              <a:cs typeface="Arial" pitchFamily="34" charset="0"/>
            </a:endParaRPr>
          </a:p>
        </p:txBody>
      </p:sp>
      <p:graphicFrame>
        <p:nvGraphicFramePr>
          <p:cNvPr id="11" name="Table 10">
            <a:extLst>
              <a:ext uri="{FF2B5EF4-FFF2-40B4-BE49-F238E27FC236}">
                <a16:creationId xmlns:a16="http://schemas.microsoft.com/office/drawing/2014/main" id="{A8FE14FA-BD5D-4E20-2439-AAB0D650A0EF}"/>
              </a:ext>
            </a:extLst>
          </p:cNvPr>
          <p:cNvGraphicFramePr>
            <a:graphicFrameLocks noGrp="1"/>
          </p:cNvGraphicFramePr>
          <p:nvPr/>
        </p:nvGraphicFramePr>
        <p:xfrm>
          <a:off x="4832860" y="3019717"/>
          <a:ext cx="4094113" cy="640080"/>
        </p:xfrm>
        <a:graphic>
          <a:graphicData uri="http://schemas.openxmlformats.org/drawingml/2006/table">
            <a:tbl>
              <a:tblPr firstRow="1" bandRow="1">
                <a:tableStyleId>{93296810-A885-4BE3-A3E7-6D5BEEA58F35}</a:tableStyleId>
              </a:tblPr>
              <a:tblGrid>
                <a:gridCol w="4094113">
                  <a:extLst>
                    <a:ext uri="{9D8B030D-6E8A-4147-A177-3AD203B41FA5}">
                      <a16:colId xmlns:a16="http://schemas.microsoft.com/office/drawing/2014/main" val="20001"/>
                    </a:ext>
                  </a:extLst>
                </a:gridCol>
              </a:tblGrid>
              <a:tr h="240158">
                <a:tc>
                  <a:txBody>
                    <a:bodyPr/>
                    <a:lstStyle/>
                    <a:p>
                      <a:r>
                        <a:rPr lang="en-US" sz="1000" b="1" dirty="0">
                          <a:latin typeface="Arial" pitchFamily="34" charset="0"/>
                          <a:cs typeface="Arial" pitchFamily="34" charset="0"/>
                        </a:rPr>
                        <a:t>Email</a:t>
                      </a:r>
                      <a:r>
                        <a:rPr lang="en-US" sz="1000" b="1" baseline="0" dirty="0">
                          <a:latin typeface="Arial" pitchFamily="34" charset="0"/>
                          <a:cs typeface="Arial" pitchFamily="34" charset="0"/>
                        </a:rPr>
                        <a:t> Address </a:t>
                      </a:r>
                      <a:endParaRPr lang="en-SG" sz="1000" b="1" dirty="0">
                        <a:latin typeface="Arial" pitchFamily="34" charset="0"/>
                        <a:cs typeface="Arial" pitchFamily="34" charset="0"/>
                      </a:endParaRPr>
                    </a:p>
                  </a:txBody>
                  <a:tcPr/>
                </a:tc>
                <a:extLst>
                  <a:ext uri="{0D108BD9-81ED-4DB2-BD59-A6C34878D82A}">
                    <a16:rowId xmlns:a16="http://schemas.microsoft.com/office/drawing/2014/main" val="10000"/>
                  </a:ext>
                </a:extLst>
              </a:tr>
              <a:tr h="254285">
                <a:tc>
                  <a:txBody>
                    <a:bodyPr/>
                    <a:lstStyle/>
                    <a:p>
                      <a:r>
                        <a:rPr lang="en-US" sz="1000" kern="1200" dirty="0">
                          <a:solidFill>
                            <a:schemeClr val="dk1"/>
                          </a:solidFill>
                          <a:effectLst/>
                          <a:latin typeface="Arial" panose="020B0604020202020204" pitchFamily="34" charset="0"/>
                          <a:ea typeface="+mn-ea"/>
                          <a:cs typeface="Arial" panose="020B0604020202020204" pitchFamily="34" charset="0"/>
                        </a:rPr>
                        <a:t>For bespoke sponsorship packages please contact our Sales Team at </a:t>
                      </a:r>
                      <a:r>
                        <a:rPr lang="en-US" sz="1000" u="sng" kern="1200" dirty="0">
                          <a:solidFill>
                            <a:schemeClr val="dk1"/>
                          </a:solidFill>
                          <a:effectLst/>
                          <a:latin typeface="Arial" panose="020B0604020202020204" pitchFamily="34" charset="0"/>
                          <a:ea typeface="+mn-ea"/>
                          <a:cs typeface="Arial" panose="020B0604020202020204" pitchFamily="34" charset="0"/>
                          <a:hlinkClick r:id="rId3"/>
                        </a:rPr>
                        <a:t>sales@humanresourcesonline.net</a:t>
                      </a:r>
                      <a:endParaRPr lang="en-US" sz="1000" kern="1200" dirty="0">
                        <a:solidFill>
                          <a:schemeClr val="dk1"/>
                        </a:solidFill>
                        <a:effectLst/>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10001"/>
                  </a:ext>
                </a:extLst>
              </a:tr>
            </a:tbl>
          </a:graphicData>
        </a:graphic>
      </p:graphicFrame>
      <p:sp>
        <p:nvSpPr>
          <p:cNvPr id="12" name="TextBox 11">
            <a:extLst>
              <a:ext uri="{FF2B5EF4-FFF2-40B4-BE49-F238E27FC236}">
                <a16:creationId xmlns:a16="http://schemas.microsoft.com/office/drawing/2014/main" id="{D8956580-6A16-D9C9-283F-7C66DCFB114F}"/>
              </a:ext>
            </a:extLst>
          </p:cNvPr>
          <p:cNvSpPr txBox="1"/>
          <p:nvPr/>
        </p:nvSpPr>
        <p:spPr>
          <a:xfrm>
            <a:off x="4788024" y="1563638"/>
            <a:ext cx="4688802" cy="261610"/>
          </a:xfrm>
          <a:prstGeom prst="rect">
            <a:avLst/>
          </a:prstGeom>
          <a:noFill/>
        </p:spPr>
        <p:txBody>
          <a:bodyPr wrap="square">
            <a:spAutoFit/>
          </a:bodyPr>
          <a:lstStyle/>
          <a:p>
            <a:pPr algn="just"/>
            <a:r>
              <a:rPr lang="en-US" sz="1100" b="1" dirty="0">
                <a:solidFill>
                  <a:schemeClr val="accent6">
                    <a:lumMod val="75000"/>
                  </a:schemeClr>
                </a:solidFill>
                <a:latin typeface="Arial" pitchFamily="34" charset="0"/>
                <a:cs typeface="Arial" pitchFamily="34" charset="0"/>
              </a:rPr>
              <a:t>Judging opportunities </a:t>
            </a:r>
          </a:p>
        </p:txBody>
      </p:sp>
      <p:graphicFrame>
        <p:nvGraphicFramePr>
          <p:cNvPr id="18" name="Table 17">
            <a:extLst>
              <a:ext uri="{FF2B5EF4-FFF2-40B4-BE49-F238E27FC236}">
                <a16:creationId xmlns:a16="http://schemas.microsoft.com/office/drawing/2014/main" id="{95170B5D-FB15-2F25-760F-1C639A27D9A5}"/>
              </a:ext>
            </a:extLst>
          </p:cNvPr>
          <p:cNvGraphicFramePr>
            <a:graphicFrameLocks noGrp="1"/>
          </p:cNvGraphicFramePr>
          <p:nvPr/>
        </p:nvGraphicFramePr>
        <p:xfrm>
          <a:off x="179512" y="1779662"/>
          <a:ext cx="4446109" cy="1341120"/>
        </p:xfrm>
        <a:graphic>
          <a:graphicData uri="http://schemas.openxmlformats.org/drawingml/2006/table">
            <a:tbl>
              <a:tblPr firstRow="1" bandRow="1">
                <a:tableStyleId>{93296810-A885-4BE3-A3E7-6D5BEEA58F35}</a:tableStyleId>
              </a:tblPr>
              <a:tblGrid>
                <a:gridCol w="1447800">
                  <a:extLst>
                    <a:ext uri="{9D8B030D-6E8A-4147-A177-3AD203B41FA5}">
                      <a16:colId xmlns:a16="http://schemas.microsoft.com/office/drawing/2014/main" val="20000"/>
                    </a:ext>
                  </a:extLst>
                </a:gridCol>
                <a:gridCol w="2998309">
                  <a:extLst>
                    <a:ext uri="{9D8B030D-6E8A-4147-A177-3AD203B41FA5}">
                      <a16:colId xmlns:a16="http://schemas.microsoft.com/office/drawing/2014/main" val="20001"/>
                    </a:ext>
                  </a:extLst>
                </a:gridCol>
              </a:tblGrid>
              <a:tr h="152253">
                <a:tc>
                  <a:txBody>
                    <a:bodyPr/>
                    <a:lstStyle/>
                    <a:p>
                      <a:r>
                        <a:rPr lang="en-US" sz="1000" b="1" dirty="0">
                          <a:latin typeface="Arial" pitchFamily="34" charset="0"/>
                          <a:cs typeface="Arial" pitchFamily="34" charset="0"/>
                        </a:rPr>
                        <a:t>Name</a:t>
                      </a:r>
                      <a:endParaRPr lang="en-SG" sz="1000" b="1" dirty="0">
                        <a:latin typeface="Arial" pitchFamily="34" charset="0"/>
                        <a:cs typeface="Arial" pitchFamily="34" charset="0"/>
                      </a:endParaRPr>
                    </a:p>
                  </a:txBody>
                  <a:tcPr/>
                </a:tc>
                <a:tc>
                  <a:txBody>
                    <a:bodyPr/>
                    <a:lstStyle/>
                    <a:p>
                      <a:r>
                        <a:rPr lang="en-US" sz="1000" b="1" baseline="0" dirty="0">
                          <a:latin typeface="Arial" pitchFamily="34" charset="0"/>
                          <a:cs typeface="Arial" pitchFamily="34" charset="0"/>
                        </a:rPr>
                        <a:t>Contact No / </a:t>
                      </a:r>
                      <a:r>
                        <a:rPr lang="en-US" sz="1000" b="1" dirty="0">
                          <a:latin typeface="Arial" pitchFamily="34" charset="0"/>
                          <a:cs typeface="Arial" pitchFamily="34" charset="0"/>
                        </a:rPr>
                        <a:t>Email</a:t>
                      </a:r>
                      <a:r>
                        <a:rPr lang="en-US" sz="1000" b="1" baseline="0" dirty="0">
                          <a:latin typeface="Arial" pitchFamily="34" charset="0"/>
                          <a:cs typeface="Arial" pitchFamily="34" charset="0"/>
                        </a:rPr>
                        <a:t> Address</a:t>
                      </a:r>
                      <a:endParaRPr lang="en-SG" sz="1000" b="1" dirty="0">
                        <a:latin typeface="Arial" pitchFamily="34" charset="0"/>
                        <a:cs typeface="Arial" pitchFamily="34" charset="0"/>
                      </a:endParaRPr>
                    </a:p>
                  </a:txBody>
                  <a:tcPr/>
                </a:tc>
                <a:extLst>
                  <a:ext uri="{0D108BD9-81ED-4DB2-BD59-A6C34878D82A}">
                    <a16:rowId xmlns:a16="http://schemas.microsoft.com/office/drawing/2014/main" val="10000"/>
                  </a:ext>
                </a:extLst>
              </a:tr>
              <a:tr h="250770">
                <a:tc>
                  <a:txBody>
                    <a:bodyPr/>
                    <a:lstStyle/>
                    <a:p>
                      <a:r>
                        <a:rPr lang="en-US" sz="1000" b="1" dirty="0">
                          <a:latin typeface="Arial" panose="020B0604020202020204" pitchFamily="34" charset="0"/>
                          <a:ea typeface="Helvetica Neue" panose="02000503000000020004" pitchFamily="2" charset="0"/>
                          <a:cs typeface="Arial" panose="020B0604020202020204" pitchFamily="34" charset="0"/>
                        </a:rPr>
                        <a:t>Seraphine </a:t>
                      </a:r>
                      <a:r>
                        <a:rPr lang="en-US" sz="1000" b="1" dirty="0" err="1">
                          <a:latin typeface="Arial" panose="020B0604020202020204" pitchFamily="34" charset="0"/>
                          <a:ea typeface="Helvetica Neue" panose="02000503000000020004" pitchFamily="2" charset="0"/>
                          <a:cs typeface="Arial" panose="020B0604020202020204" pitchFamily="34" charset="0"/>
                        </a:rPr>
                        <a:t>Neoh</a:t>
                      </a:r>
                      <a:endParaRPr lang="en-US" sz="1000" b="1" dirty="0">
                        <a:latin typeface="Arial" panose="020B0604020202020204" pitchFamily="34" charset="0"/>
                        <a:ea typeface="Helvetica Neue" panose="02000503000000020004" pitchFamily="2" charset="0"/>
                        <a:cs typeface="Arial" panose="020B0604020202020204" pitchFamily="34" charset="0"/>
                      </a:endParaRPr>
                    </a:p>
                    <a:p>
                      <a:r>
                        <a:rPr lang="en-US" sz="1000" i="1" dirty="0">
                          <a:latin typeface="Arial" panose="020B0604020202020204" pitchFamily="34" charset="0"/>
                          <a:ea typeface="Helvetica Neue" panose="02000503000000020004" pitchFamily="2" charset="0"/>
                          <a:cs typeface="Arial" panose="020B0604020202020204" pitchFamily="34" charset="0"/>
                        </a:rPr>
                        <a:t>Senior Regional Project Manager</a:t>
                      </a:r>
                      <a:endParaRPr lang="en-SG" sz="1000" dirty="0">
                        <a:latin typeface="Arial" pitchFamily="34" charset="0"/>
                        <a:cs typeface="Arial" pitchFamily="34" charset="0"/>
                      </a:endParaRPr>
                    </a:p>
                  </a:txBody>
                  <a:tcPr/>
                </a:tc>
                <a:tc>
                  <a:txBody>
                    <a:bodyPr/>
                    <a:lstStyle/>
                    <a:p>
                      <a:pPr marL="114300" indent="0">
                        <a:spcBef>
                          <a:spcPts val="0"/>
                        </a:spcBef>
                        <a:buNone/>
                      </a:pPr>
                      <a:r>
                        <a:rPr lang="en-US" sz="1000" b="1" dirty="0">
                          <a:latin typeface="Arial" panose="020B0604020202020204" pitchFamily="34" charset="0"/>
                          <a:ea typeface="Helvetica Neue" panose="02000503000000020004" pitchFamily="2" charset="0"/>
                          <a:cs typeface="Arial" panose="020B0604020202020204" pitchFamily="34" charset="0"/>
                        </a:rPr>
                        <a:t>Tel: </a:t>
                      </a:r>
                      <a:r>
                        <a:rPr lang="en-US" sz="1000" dirty="0">
                          <a:latin typeface="Arial" panose="020B0604020202020204" pitchFamily="34" charset="0"/>
                          <a:ea typeface="Helvetica Neue" panose="02000503000000020004" pitchFamily="2" charset="0"/>
                          <a:cs typeface="Arial" panose="020B0604020202020204" pitchFamily="34" charset="0"/>
                        </a:rPr>
                        <a:t>+65 6423 0329 Ext 232</a:t>
                      </a:r>
                      <a:br>
                        <a:rPr lang="en-US" sz="1000" dirty="0">
                          <a:latin typeface="Arial" panose="020B0604020202020204" pitchFamily="34" charset="0"/>
                          <a:ea typeface="Helvetica Neue" panose="02000503000000020004" pitchFamily="2" charset="0"/>
                          <a:cs typeface="Arial" panose="020B0604020202020204" pitchFamily="34" charset="0"/>
                        </a:rPr>
                      </a:br>
                      <a:r>
                        <a:rPr lang="en-US" sz="1000" b="1" dirty="0">
                          <a:latin typeface="Arial" panose="020B0604020202020204" pitchFamily="34" charset="0"/>
                          <a:ea typeface="Helvetica Neue" panose="02000503000000020004" pitchFamily="2" charset="0"/>
                          <a:cs typeface="Arial" panose="020B0604020202020204" pitchFamily="34" charset="0"/>
                        </a:rPr>
                        <a:t>Email: </a:t>
                      </a:r>
                      <a:r>
                        <a:rPr lang="en-US" sz="1000" dirty="0">
                          <a:latin typeface="Arial" panose="020B0604020202020204" pitchFamily="34" charset="0"/>
                          <a:ea typeface="Helvetica Neue" panose="02000503000000020004" pitchFamily="2" charset="0"/>
                          <a:cs typeface="Arial" panose="020B0604020202020204" pitchFamily="34" charset="0"/>
                          <a:hlinkClick r:id="rId4"/>
                        </a:rPr>
                        <a:t>seraphinen@humanresourcesonline.net</a:t>
                      </a:r>
                      <a:endParaRPr lang="en-US" sz="1000" dirty="0">
                        <a:latin typeface="Arial" panose="020B0604020202020204" pitchFamily="34" charset="0"/>
                        <a:ea typeface="Helvetica Neue" panose="02000503000000020004" pitchFamily="2" charset="0"/>
                        <a:cs typeface="Arial" panose="020B0604020202020204" pitchFamily="34" charset="0"/>
                      </a:endParaRPr>
                    </a:p>
                  </a:txBody>
                  <a:tcPr anchor="ctr"/>
                </a:tc>
                <a:extLst>
                  <a:ext uri="{0D108BD9-81ED-4DB2-BD59-A6C34878D82A}">
                    <a16:rowId xmlns:a16="http://schemas.microsoft.com/office/drawing/2014/main" val="3727646308"/>
                  </a:ext>
                </a:extLst>
              </a:tr>
              <a:tr h="250770">
                <a:tc>
                  <a:txBody>
                    <a:bodyPr/>
                    <a:lstStyle/>
                    <a:p>
                      <a:r>
                        <a:rPr lang="en-US" sz="1000" b="1" dirty="0" err="1">
                          <a:latin typeface="Arial" panose="020B0604020202020204" pitchFamily="34" charset="0"/>
                          <a:ea typeface="Helvetica Neue" panose="02000503000000020004" pitchFamily="2" charset="0"/>
                          <a:cs typeface="Arial" panose="020B0604020202020204" pitchFamily="34" charset="0"/>
                        </a:rPr>
                        <a:t>Cariza</a:t>
                      </a:r>
                      <a:r>
                        <a:rPr lang="en-US" sz="1000" b="1" dirty="0">
                          <a:latin typeface="Arial" panose="020B0604020202020204" pitchFamily="34" charset="0"/>
                          <a:ea typeface="Helvetica Neue" panose="02000503000000020004" pitchFamily="2" charset="0"/>
                          <a:cs typeface="Arial" panose="020B0604020202020204" pitchFamily="34" charset="0"/>
                        </a:rPr>
                        <a:t> </a:t>
                      </a:r>
                      <a:r>
                        <a:rPr lang="en-US" sz="1000" b="1" dirty="0" err="1">
                          <a:latin typeface="Arial" panose="020B0604020202020204" pitchFamily="34" charset="0"/>
                          <a:ea typeface="Helvetica Neue" panose="02000503000000020004" pitchFamily="2" charset="0"/>
                          <a:cs typeface="Arial" panose="020B0604020202020204" pitchFamily="34" charset="0"/>
                        </a:rPr>
                        <a:t>Ratin</a:t>
                      </a:r>
                      <a:endParaRPr lang="en-US" sz="1000" b="1" dirty="0">
                        <a:latin typeface="Arial" panose="020B0604020202020204" pitchFamily="34" charset="0"/>
                        <a:ea typeface="Helvetica Neue" panose="02000503000000020004" pitchFamily="2" charset="0"/>
                        <a:cs typeface="Arial" panose="020B0604020202020204" pitchFamily="34" charset="0"/>
                      </a:endParaRPr>
                    </a:p>
                    <a:p>
                      <a:r>
                        <a:rPr lang="en-US" sz="1000" i="1" dirty="0">
                          <a:latin typeface="Arial" panose="020B0604020202020204" pitchFamily="34" charset="0"/>
                          <a:ea typeface="Helvetica Neue" panose="02000503000000020004" pitchFamily="2" charset="0"/>
                          <a:cs typeface="Arial" panose="020B0604020202020204" pitchFamily="34" charset="0"/>
                        </a:rPr>
                        <a:t>Regional Project Manager</a:t>
                      </a:r>
                      <a:endParaRPr lang="en-SG" sz="1000" dirty="0">
                        <a:latin typeface="Arial" pitchFamily="34" charset="0"/>
                        <a:cs typeface="Arial" pitchFamily="34" charset="0"/>
                      </a:endParaRPr>
                    </a:p>
                  </a:txBody>
                  <a:tcPr/>
                </a:tc>
                <a:tc>
                  <a:txBody>
                    <a:bodyPr/>
                    <a:lstStyle/>
                    <a:p>
                      <a:pPr marL="114300" indent="0">
                        <a:spcBef>
                          <a:spcPts val="0"/>
                        </a:spcBef>
                        <a:buNone/>
                      </a:pPr>
                      <a:r>
                        <a:rPr lang="en-US" sz="1000" b="1" dirty="0">
                          <a:latin typeface="Arial" panose="020B0604020202020204" pitchFamily="34" charset="0"/>
                          <a:ea typeface="Helvetica Neue" panose="02000503000000020004" pitchFamily="2" charset="0"/>
                          <a:cs typeface="Arial" panose="020B0604020202020204" pitchFamily="34" charset="0"/>
                        </a:rPr>
                        <a:t>Tel: </a:t>
                      </a:r>
                      <a:r>
                        <a:rPr lang="en-US" sz="1000" dirty="0">
                          <a:latin typeface="Arial" panose="020B0604020202020204" pitchFamily="34" charset="0"/>
                          <a:ea typeface="Helvetica Neue" panose="02000503000000020004" pitchFamily="2" charset="0"/>
                          <a:cs typeface="Arial" panose="020B0604020202020204" pitchFamily="34" charset="0"/>
                        </a:rPr>
                        <a:t>+65 6692 9031 Ext 815</a:t>
                      </a:r>
                      <a:br>
                        <a:rPr lang="en-US" sz="1000" dirty="0">
                          <a:latin typeface="Arial" panose="020B0604020202020204" pitchFamily="34" charset="0"/>
                          <a:ea typeface="Helvetica Neue" panose="02000503000000020004" pitchFamily="2" charset="0"/>
                          <a:cs typeface="Arial" panose="020B0604020202020204" pitchFamily="34" charset="0"/>
                        </a:rPr>
                      </a:br>
                      <a:r>
                        <a:rPr lang="en-US" sz="1000" b="1" dirty="0">
                          <a:latin typeface="Arial" panose="020B0604020202020204" pitchFamily="34" charset="0"/>
                          <a:ea typeface="Helvetica Neue" panose="02000503000000020004" pitchFamily="2" charset="0"/>
                          <a:cs typeface="Arial" panose="020B0604020202020204" pitchFamily="34" charset="0"/>
                        </a:rPr>
                        <a:t>Mobile: </a:t>
                      </a:r>
                      <a:r>
                        <a:rPr lang="en-US" sz="1000" dirty="0">
                          <a:latin typeface="Arial" panose="020B0604020202020204" pitchFamily="34" charset="0"/>
                          <a:ea typeface="Helvetica Neue" panose="02000503000000020004" pitchFamily="2" charset="0"/>
                          <a:cs typeface="Arial" panose="020B0604020202020204" pitchFamily="34" charset="0"/>
                        </a:rPr>
                        <a:t>+63 9773992585</a:t>
                      </a:r>
                      <a:br>
                        <a:rPr lang="en-US" sz="1000" dirty="0">
                          <a:latin typeface="Arial" panose="020B0604020202020204" pitchFamily="34" charset="0"/>
                          <a:ea typeface="Helvetica Neue" panose="02000503000000020004" pitchFamily="2" charset="0"/>
                          <a:cs typeface="Arial" panose="020B0604020202020204" pitchFamily="34" charset="0"/>
                        </a:rPr>
                      </a:br>
                      <a:r>
                        <a:rPr lang="en-US" sz="1000" b="1" dirty="0">
                          <a:latin typeface="Arial" panose="020B0604020202020204" pitchFamily="34" charset="0"/>
                          <a:ea typeface="Helvetica Neue" panose="02000503000000020004" pitchFamily="2" charset="0"/>
                          <a:cs typeface="Arial" panose="020B0604020202020204" pitchFamily="34" charset="0"/>
                        </a:rPr>
                        <a:t>Email: </a:t>
                      </a:r>
                      <a:r>
                        <a:rPr lang="en-US" sz="1000" dirty="0">
                          <a:latin typeface="Arial" panose="020B0604020202020204" pitchFamily="34" charset="0"/>
                          <a:ea typeface="Helvetica Neue" panose="02000503000000020004" pitchFamily="2" charset="0"/>
                          <a:cs typeface="Arial" panose="020B0604020202020204" pitchFamily="34" charset="0"/>
                          <a:hlinkClick r:id="rId5"/>
                        </a:rPr>
                        <a:t>carizar@humanresourcesonline.net</a:t>
                      </a:r>
                      <a:endParaRPr lang="en-US" sz="1000" dirty="0">
                        <a:latin typeface="Arial" panose="020B0604020202020204" pitchFamily="34" charset="0"/>
                        <a:ea typeface="Helvetica Neue" panose="02000503000000020004" pitchFamily="2" charset="0"/>
                        <a:cs typeface="Arial" panose="020B0604020202020204" pitchFamily="34" charset="0"/>
                      </a:endParaRPr>
                    </a:p>
                  </a:txBody>
                  <a:tcPr/>
                </a:tc>
                <a:extLst>
                  <a:ext uri="{0D108BD9-81ED-4DB2-BD59-A6C34878D82A}">
                    <a16:rowId xmlns:a16="http://schemas.microsoft.com/office/drawing/2014/main" val="2025563388"/>
                  </a:ext>
                </a:extLst>
              </a:tr>
            </a:tbl>
          </a:graphicData>
        </a:graphic>
      </p:graphicFrame>
    </p:spTree>
    <p:extLst>
      <p:ext uri="{BB962C8B-B14F-4D97-AF65-F5344CB8AC3E}">
        <p14:creationId xmlns:p14="http://schemas.microsoft.com/office/powerpoint/2010/main" val="18589998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3855</TotalTime>
  <Words>541</Words>
  <Application>Microsoft Office PowerPoint</Application>
  <PresentationFormat>On-screen Show (16:9)</PresentationFormat>
  <Paragraphs>124</Paragraphs>
  <Slides>8</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Coupe-Normal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Light House</cp:lastModifiedBy>
  <cp:revision>521</cp:revision>
  <dcterms:created xsi:type="dcterms:W3CDTF">2006-08-16T00:00:00Z</dcterms:created>
  <dcterms:modified xsi:type="dcterms:W3CDTF">2023-04-18T04:20:44Z</dcterms:modified>
</cp:coreProperties>
</file>