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60" r:id="rId3"/>
    <p:sldId id="290" r:id="rId4"/>
    <p:sldId id="259" r:id="rId5"/>
    <p:sldId id="291" r:id="rId6"/>
    <p:sldId id="286" r:id="rId7"/>
    <p:sldId id="293" r:id="rId8"/>
    <p:sldId id="292" r:id="rId9"/>
    <p:sldId id="289" r:id="rId10"/>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E041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473"/>
    <p:restoredTop sz="94656"/>
  </p:normalViewPr>
  <p:slideViewPr>
    <p:cSldViewPr>
      <p:cViewPr varScale="1">
        <p:scale>
          <a:sx n="143" d="100"/>
          <a:sy n="143" d="100"/>
        </p:scale>
        <p:origin x="636" y="114"/>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43B4EE3-ECEA-C242-845D-2BC1C3F9E94E}" type="datetimeFigureOut">
              <a:rPr lang="en-US" smtClean="0"/>
              <a:pPr/>
              <a:t>2/8/2024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1B98A9-6A52-9349-91A7-D6CDA629B332}" type="slidenum">
              <a:rPr lang="en-US" smtClean="0"/>
              <a:pPr/>
              <a:t>‹#›</a:t>
            </a:fld>
            <a:endParaRPr lang="en-US"/>
          </a:p>
        </p:txBody>
      </p:sp>
    </p:spTree>
    <p:extLst>
      <p:ext uri="{BB962C8B-B14F-4D97-AF65-F5344CB8AC3E}">
        <p14:creationId xmlns:p14="http://schemas.microsoft.com/office/powerpoint/2010/main" val="33436483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SG"/>
          </a:p>
        </p:txBody>
      </p:sp>
      <p:sp>
        <p:nvSpPr>
          <p:cNvPr id="4" name="Slide Number Placeholder 3"/>
          <p:cNvSpPr>
            <a:spLocks noGrp="1"/>
          </p:cNvSpPr>
          <p:nvPr>
            <p:ph type="sldNum" sz="quarter" idx="10"/>
          </p:nvPr>
        </p:nvSpPr>
        <p:spPr/>
        <p:txBody>
          <a:bodyPr/>
          <a:lstStyle/>
          <a:p>
            <a:fld id="{C61B98A9-6A52-9349-91A7-D6CDA629B332}"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SG"/>
          </a:p>
        </p:txBody>
      </p:sp>
      <p:sp>
        <p:nvSpPr>
          <p:cNvPr id="4" name="Slide Number Placeholder 3"/>
          <p:cNvSpPr>
            <a:spLocks noGrp="1"/>
          </p:cNvSpPr>
          <p:nvPr>
            <p:ph type="sldNum" sz="quarter" idx="10"/>
          </p:nvPr>
        </p:nvSpPr>
        <p:spPr/>
        <p:txBody>
          <a:bodyPr/>
          <a:lstStyle/>
          <a:p>
            <a:fld id="{C61B98A9-6A52-9349-91A7-D6CDA629B332}" type="slidenum">
              <a:rPr lang="en-US" smtClean="0"/>
              <a:pPr/>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2/8/2024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2/8/2024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2/8/2024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2/8/2024</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sales@humanresourcesonline.net" TargetMode="External"/><Relationship Id="rId2" Type="http://schemas.openxmlformats.org/officeDocument/2006/relationships/hyperlink" Target="mailto:carizar@humanresourcesonline.net"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EF170-EB56-1D71-4996-C463559F40FF}"/>
              </a:ext>
            </a:extLst>
          </p:cNvPr>
          <p:cNvSpPr txBox="1">
            <a:spLocks/>
          </p:cNvSpPr>
          <p:nvPr/>
        </p:nvSpPr>
        <p:spPr>
          <a:xfrm>
            <a:off x="2555776" y="4659982"/>
            <a:ext cx="4032448" cy="34746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TW" sz="1100" dirty="0">
                <a:solidFill>
                  <a:schemeClr val="bg1"/>
                </a:solidFill>
                <a:latin typeface="Arial" panose="020B0604020202020204" pitchFamily="34" charset="0"/>
                <a:cs typeface="Arial" panose="020B0604020202020204" pitchFamily="34" charset="0"/>
              </a:rPr>
              <a:t>ENTRY FORM -</a:t>
            </a:r>
            <a:r>
              <a:rPr lang="en-US" altLang="zh-TW" sz="1100" b="1" dirty="0">
                <a:solidFill>
                  <a:schemeClr val="bg1"/>
                </a:solidFill>
                <a:latin typeface="Arial" panose="020B0604020202020204" pitchFamily="34" charset="0"/>
                <a:cs typeface="Arial" panose="020B0604020202020204" pitchFamily="34" charset="0"/>
              </a:rPr>
              <a:t> PRODUCTS / SERVICES CATEGORIES </a:t>
            </a:r>
            <a:endParaRPr lang="en-US" sz="1100" dirty="0">
              <a:solidFill>
                <a:schemeClr val="bg1"/>
              </a:solidFill>
              <a:latin typeface="Arial" panose="020B0604020202020204" pitchFamily="34" charset="0"/>
              <a:cs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601910F-3D4F-308A-79C7-2EC4E247CFA8}"/>
              </a:ext>
            </a:extLst>
          </p:cNvPr>
          <p:cNvSpPr txBox="1"/>
          <p:nvPr/>
        </p:nvSpPr>
        <p:spPr>
          <a:xfrm>
            <a:off x="195786" y="1279214"/>
            <a:ext cx="3826550" cy="2893096"/>
          </a:xfrm>
          <a:prstGeom prst="rect">
            <a:avLst/>
          </a:prstGeom>
          <a:noFill/>
        </p:spPr>
        <p:txBody>
          <a:bodyPr wrap="square" lIns="91435" tIns="45718" rIns="91435" bIns="45718" rtlCol="0">
            <a:spAutoFit/>
          </a:bodyPr>
          <a:lstStyle/>
          <a:p>
            <a:r>
              <a:rPr lang="en-US" sz="1600" b="1" u="sng" dirty="0">
                <a:solidFill>
                  <a:srgbClr val="3E041D"/>
                </a:solidFill>
                <a:latin typeface="Arial" pitchFamily="34" charset="0"/>
                <a:cs typeface="Arial" pitchFamily="34" charset="0"/>
              </a:rPr>
              <a:t>Products / Services</a:t>
            </a:r>
          </a:p>
          <a:p>
            <a:r>
              <a:rPr lang="en-US" sz="900" i="1" dirty="0">
                <a:latin typeface="Arial" panose="020B0604020202020204" pitchFamily="34" charset="0"/>
                <a:cs typeface="Arial" panose="020B0604020202020204" pitchFamily="34" charset="0"/>
              </a:rPr>
              <a:t>This form is only applicable for the following categories:</a:t>
            </a:r>
            <a:r>
              <a:rPr lang="en-US" sz="1050" i="1" dirty="0">
                <a:latin typeface="Arial" panose="020B0604020202020204" pitchFamily="34" charset="0"/>
                <a:cs typeface="Arial" panose="020B0604020202020204" pitchFamily="34" charset="0"/>
              </a:rPr>
              <a:t> </a:t>
            </a:r>
          </a:p>
          <a:p>
            <a:endParaRPr lang="en-US" sz="1000" dirty="0">
              <a:latin typeface="Arial" pitchFamily="34" charset="0"/>
              <a:cs typeface="Arial" pitchFamily="34" charset="0"/>
            </a:endParaRPr>
          </a:p>
          <a:p>
            <a:pPr marL="342900" indent="-342900">
              <a:buFont typeface="+mj-lt"/>
              <a:buAutoNum type="arabicPeriod" startAt="22"/>
            </a:pPr>
            <a:r>
              <a:rPr lang="en-US" sz="900" dirty="0">
                <a:latin typeface="Arial" pitchFamily="34" charset="0"/>
                <a:cs typeface="Arial" pitchFamily="34" charset="0"/>
              </a:rPr>
              <a:t>Best AI Recruitment Software</a:t>
            </a:r>
            <a:r>
              <a:rPr lang="en-US" sz="900" dirty="0">
                <a:solidFill>
                  <a:srgbClr val="FF0000"/>
                </a:solidFill>
                <a:latin typeface="Arial" panose="020B0604020202020204" pitchFamily="34" charset="0"/>
                <a:cs typeface="Arial" panose="020B0604020202020204" pitchFamily="34" charset="0"/>
              </a:rPr>
              <a:t>  </a:t>
            </a:r>
            <a:endParaRPr lang="en-US" sz="900" dirty="0">
              <a:latin typeface="Arial" panose="020B0604020202020204" pitchFamily="34" charset="0"/>
              <a:cs typeface="Arial" panose="020B0604020202020204" pitchFamily="34" charset="0"/>
            </a:endParaRPr>
          </a:p>
          <a:p>
            <a:pPr marL="342900" indent="-342900">
              <a:buFont typeface="+mj-lt"/>
              <a:buAutoNum type="arabicPeriod" startAt="22"/>
            </a:pPr>
            <a:r>
              <a:rPr lang="en-US" sz="900" dirty="0">
                <a:latin typeface="Arial" panose="020B0604020202020204" pitchFamily="34" charset="0"/>
                <a:cs typeface="Arial" panose="020B0604020202020204" pitchFamily="34" charset="0"/>
              </a:rPr>
              <a:t>Best Applicant Tracking Software </a:t>
            </a:r>
          </a:p>
          <a:p>
            <a:pPr marL="342900" indent="-342900">
              <a:buFont typeface="+mj-lt"/>
              <a:buAutoNum type="arabicPeriod" startAt="22"/>
            </a:pPr>
            <a:r>
              <a:rPr lang="en-US" sz="900" dirty="0">
                <a:latin typeface="Arial" panose="020B0604020202020204" pitchFamily="34" charset="0"/>
                <a:cs typeface="Arial" panose="020B0604020202020204" pitchFamily="34" charset="0"/>
              </a:rPr>
              <a:t>Best Attendance Automation System </a:t>
            </a:r>
          </a:p>
          <a:p>
            <a:pPr marL="342900" indent="-342900">
              <a:buFont typeface="+mj-lt"/>
              <a:buAutoNum type="arabicPeriod" startAt="22"/>
            </a:pPr>
            <a:r>
              <a:rPr lang="en-US" sz="900" dirty="0">
                <a:latin typeface="Arial" panose="020B0604020202020204" pitchFamily="34" charset="0"/>
                <a:cs typeface="Arial" panose="020B0604020202020204" pitchFamily="34" charset="0"/>
              </a:rPr>
              <a:t>Best Digital Wellness Platform</a:t>
            </a:r>
          </a:p>
          <a:p>
            <a:pPr marL="342900" indent="-342900">
              <a:buFont typeface="+mj-lt"/>
              <a:buAutoNum type="arabicPeriod" startAt="22"/>
            </a:pPr>
            <a:r>
              <a:rPr lang="en-US" sz="900" b="1" dirty="0">
                <a:solidFill>
                  <a:srgbClr val="000000"/>
                </a:solidFill>
                <a:effectLst/>
                <a:latin typeface="Arial" panose="020B0604020202020204" pitchFamily="34" charset="0"/>
                <a:ea typeface="Arial" panose="020B0604020202020204" pitchFamily="34" charset="0"/>
                <a:cs typeface="Arial" panose="020B0604020202020204" pitchFamily="34" charset="0"/>
              </a:rPr>
              <a:t>Best Employee Communication Analytics *NEW*</a:t>
            </a:r>
            <a:endParaRPr lang="en-US" sz="900" b="1" dirty="0">
              <a:latin typeface="Arial" panose="020B0604020202020204" pitchFamily="34" charset="0"/>
              <a:cs typeface="Arial" panose="020B0604020202020204" pitchFamily="34" charset="0"/>
            </a:endParaRPr>
          </a:p>
          <a:p>
            <a:pPr marL="342900" indent="-342900">
              <a:buFont typeface="+mj-lt"/>
              <a:buAutoNum type="arabicPeriod" startAt="22"/>
            </a:pPr>
            <a:r>
              <a:rPr lang="en-US" sz="900" dirty="0">
                <a:latin typeface="Arial" panose="020B0604020202020204" pitchFamily="34" charset="0"/>
                <a:cs typeface="Arial" panose="020B0604020202020204" pitchFamily="34" charset="0"/>
              </a:rPr>
              <a:t>Best Employee Engagement Software </a:t>
            </a:r>
          </a:p>
          <a:p>
            <a:pPr marL="342900" indent="-342900">
              <a:buFont typeface="+mj-lt"/>
              <a:buAutoNum type="arabicPeriod" startAt="22"/>
            </a:pPr>
            <a:r>
              <a:rPr lang="en-US" sz="900" b="1" dirty="0">
                <a:effectLst/>
                <a:latin typeface="Arial" panose="020B0604020202020204" pitchFamily="34" charset="0"/>
                <a:ea typeface="Arial" panose="020B0604020202020204" pitchFamily="34" charset="0"/>
                <a:cs typeface="Arial" panose="020B0604020202020204" pitchFamily="34" charset="0"/>
              </a:rPr>
              <a:t>Best Employee Feedback and Recognition Platform *NEW*</a:t>
            </a:r>
          </a:p>
          <a:p>
            <a:pPr marL="342900" indent="-342900">
              <a:buFont typeface="+mj-lt"/>
              <a:buAutoNum type="arabicPeriod" startAt="22"/>
            </a:pPr>
            <a:r>
              <a:rPr lang="en-GB" sz="900" b="1" dirty="0">
                <a:latin typeface="Arial" panose="020B0604020202020204" pitchFamily="34" charset="0"/>
                <a:cs typeface="Arial" panose="020B0604020202020204" pitchFamily="34" charset="0"/>
              </a:rPr>
              <a:t>Best Employee Learning Content Library *NEW*</a:t>
            </a:r>
          </a:p>
          <a:p>
            <a:pPr marL="342900" indent="-342900">
              <a:buFont typeface="+mj-lt"/>
              <a:buAutoNum type="arabicPeriod" startAt="22"/>
            </a:pPr>
            <a:r>
              <a:rPr lang="en-GB" sz="900" b="1" dirty="0">
                <a:latin typeface="Arial" panose="020B0604020202020204" pitchFamily="34" charset="0"/>
                <a:cs typeface="Arial" panose="020B0604020202020204" pitchFamily="34" charset="0"/>
              </a:rPr>
              <a:t>Best Gig Workforce Management Platforms *NEW*</a:t>
            </a:r>
          </a:p>
          <a:p>
            <a:pPr marL="342900" indent="-342900">
              <a:buFont typeface="+mj-lt"/>
              <a:buAutoNum type="arabicPeriod" startAt="22"/>
            </a:pPr>
            <a:r>
              <a:rPr lang="en-US" sz="900" dirty="0">
                <a:latin typeface="Arial" panose="020B0604020202020204" pitchFamily="34" charset="0"/>
                <a:cs typeface="Arial" panose="020B0604020202020204" pitchFamily="34" charset="0"/>
              </a:rPr>
              <a:t>Best HR Management System (Enterprise) </a:t>
            </a:r>
          </a:p>
          <a:p>
            <a:pPr marL="342900" indent="-342900">
              <a:buFont typeface="+mj-lt"/>
              <a:buAutoNum type="arabicPeriod" startAt="22"/>
            </a:pPr>
            <a:r>
              <a:rPr lang="en-US" sz="900" dirty="0">
                <a:latin typeface="Arial" panose="020B0604020202020204" pitchFamily="34" charset="0"/>
                <a:cs typeface="Arial" panose="020B0604020202020204" pitchFamily="34" charset="0"/>
              </a:rPr>
              <a:t>Best HR Management System (SMB) </a:t>
            </a:r>
          </a:p>
          <a:p>
            <a:pPr marL="342900" indent="-342900">
              <a:buFont typeface="+mj-lt"/>
              <a:buAutoNum type="arabicPeriod" startAt="22"/>
            </a:pPr>
            <a:r>
              <a:rPr lang="en-US" sz="900" dirty="0">
                <a:latin typeface="Arial" panose="020B0604020202020204" pitchFamily="34" charset="0"/>
                <a:cs typeface="Arial" panose="020B0604020202020204" pitchFamily="34" charset="0"/>
              </a:rPr>
              <a:t>Best Innovation for HR </a:t>
            </a:r>
          </a:p>
          <a:p>
            <a:pPr marL="342900" indent="-342900">
              <a:buFont typeface="+mj-lt"/>
              <a:buAutoNum type="arabicPeriod" startAt="22"/>
            </a:pPr>
            <a:r>
              <a:rPr lang="en-US" sz="900" dirty="0">
                <a:latin typeface="Arial" panose="020B0604020202020204" pitchFamily="34" charset="0"/>
                <a:cs typeface="Arial" panose="020B0604020202020204" pitchFamily="34" charset="0"/>
              </a:rPr>
              <a:t>Best Payroll Software </a:t>
            </a:r>
          </a:p>
          <a:p>
            <a:pPr marL="342900" indent="-342900">
              <a:buFont typeface="+mj-lt"/>
              <a:buAutoNum type="arabicPeriod" startAt="22"/>
            </a:pPr>
            <a:r>
              <a:rPr lang="en-US" sz="900" dirty="0">
                <a:latin typeface="Arial" panose="020B0604020202020204" pitchFamily="34" charset="0"/>
                <a:cs typeface="Arial" panose="020B0604020202020204" pitchFamily="34" charset="0"/>
              </a:rPr>
              <a:t>Best Recruitment Portal </a:t>
            </a:r>
          </a:p>
          <a:p>
            <a:pPr marL="342900" indent="-342900">
              <a:buFont typeface="+mj-lt"/>
              <a:buAutoNum type="arabicPeriod" startAt="22"/>
            </a:pPr>
            <a:r>
              <a:rPr lang="en-US" sz="900" dirty="0">
                <a:latin typeface="Arial" panose="020B0604020202020204" pitchFamily="34" charset="0"/>
                <a:cs typeface="Arial" panose="020B0604020202020204" pitchFamily="34" charset="0"/>
              </a:rPr>
              <a:t>Best Training &amp; Facilitation Skills</a:t>
            </a:r>
          </a:p>
          <a:p>
            <a:pPr marL="171450" indent="-171450">
              <a:buFont typeface="Arial" panose="020B0604020202020204" pitchFamily="34" charset="0"/>
              <a:buChar char="•"/>
            </a:pPr>
            <a:endParaRPr lang="en-US" sz="1050"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4BF11029-C614-EADA-5EEE-D2C1FF2A6E15}"/>
              </a:ext>
            </a:extLst>
          </p:cNvPr>
          <p:cNvSpPr txBox="1"/>
          <p:nvPr/>
        </p:nvSpPr>
        <p:spPr>
          <a:xfrm>
            <a:off x="4355976" y="1851670"/>
            <a:ext cx="4392488" cy="1892822"/>
          </a:xfrm>
          <a:prstGeom prst="rect">
            <a:avLst/>
          </a:prstGeom>
          <a:noFill/>
        </p:spPr>
        <p:txBody>
          <a:bodyPr wrap="square" lIns="91435" tIns="45718" rIns="91435" bIns="45718" rtlCol="0">
            <a:spAutoFit/>
          </a:bodyPr>
          <a:lstStyle/>
          <a:p>
            <a:pPr marL="361950" indent="-361950"/>
            <a:r>
              <a:rPr lang="en-US" sz="900" b="1" u="sng" dirty="0">
                <a:solidFill>
                  <a:prstClr val="black"/>
                </a:solidFill>
                <a:latin typeface="Arial" panose="020B0604020202020204" pitchFamily="34" charset="0"/>
                <a:cs typeface="Arial" panose="020B0604020202020204" pitchFamily="34" charset="0"/>
              </a:rPr>
              <a:t>Products / Services</a:t>
            </a:r>
            <a:r>
              <a:rPr lang="en-US" sz="900" b="1" dirty="0">
                <a:solidFill>
                  <a:prstClr val="black"/>
                </a:solidFill>
                <a:latin typeface="Arial" panose="020B0604020202020204" pitchFamily="34" charset="0"/>
                <a:cs typeface="Arial" panose="020B0604020202020204" pitchFamily="34" charset="0"/>
              </a:rPr>
              <a:t> (1000 </a:t>
            </a:r>
            <a:r>
              <a:rPr lang="en-US" sz="900" b="1" dirty="0">
                <a:latin typeface="Arial" pitchFamily="34" charset="0"/>
                <a:cs typeface="Arial" pitchFamily="34" charset="0"/>
              </a:rPr>
              <a:t>max. words)</a:t>
            </a:r>
            <a:endParaRPr lang="en-US" sz="900" b="1" dirty="0">
              <a:solidFill>
                <a:prstClr val="black"/>
              </a:solidFill>
              <a:latin typeface="Arial" panose="020B0604020202020204" pitchFamily="34" charset="0"/>
              <a:cs typeface="Arial" panose="020B0604020202020204" pitchFamily="34" charset="0"/>
            </a:endParaRPr>
          </a:p>
          <a:p>
            <a:pPr marL="361950" lvl="0" indent="-361950"/>
            <a:endParaRPr lang="en-US" sz="900" b="1" dirty="0">
              <a:solidFill>
                <a:prstClr val="black"/>
              </a:solidFill>
              <a:latin typeface="Arial" panose="020B0604020202020204" pitchFamily="34" charset="0"/>
              <a:cs typeface="Arial" panose="020B0604020202020204" pitchFamily="34" charset="0"/>
            </a:endParaRPr>
          </a:p>
          <a:p>
            <a:pPr marL="180975" lvl="0" indent="-180975">
              <a:buFont typeface="Arial" pitchFamily="34" charset="0"/>
              <a:buChar char="•"/>
            </a:pPr>
            <a:r>
              <a:rPr lang="en-US" sz="900" dirty="0">
                <a:solidFill>
                  <a:prstClr val="black"/>
                </a:solidFill>
                <a:latin typeface="Arial" panose="020B0604020202020204" pitchFamily="34" charset="0"/>
                <a:cs typeface="Arial" panose="020B0604020202020204" pitchFamily="34" charset="0"/>
              </a:rPr>
              <a:t>Describe the software/product/portal/system/tool</a:t>
            </a:r>
          </a:p>
          <a:p>
            <a:pPr marL="180975" lvl="0" indent="-180975">
              <a:buFont typeface="Arial" pitchFamily="34" charset="0"/>
              <a:buChar char="•"/>
            </a:pPr>
            <a:r>
              <a:rPr lang="en-US" sz="900" dirty="0">
                <a:solidFill>
                  <a:prstClr val="black"/>
                </a:solidFill>
                <a:latin typeface="Arial" panose="020B0604020202020204" pitchFamily="34" charset="0"/>
                <a:cs typeface="Arial" panose="020B0604020202020204" pitchFamily="34" charset="0"/>
              </a:rPr>
              <a:t>What were the primary and secondary objectives / results?</a:t>
            </a:r>
          </a:p>
          <a:p>
            <a:pPr marL="180975" lvl="0" indent="-180975">
              <a:buFont typeface="Arial" pitchFamily="34" charset="0"/>
              <a:buChar char="•"/>
            </a:pPr>
            <a:r>
              <a:rPr lang="en-US" sz="900" dirty="0">
                <a:solidFill>
                  <a:prstClr val="black"/>
                </a:solidFill>
                <a:latin typeface="Arial" panose="020B0604020202020204" pitchFamily="34" charset="0"/>
                <a:cs typeface="Arial" panose="020B0604020202020204" pitchFamily="34" charset="0"/>
              </a:rPr>
              <a:t>What business/commercial benefits did your product/service deliver?</a:t>
            </a:r>
          </a:p>
          <a:p>
            <a:pPr marL="180975" lvl="0" indent="-180975">
              <a:buFont typeface="Arial" pitchFamily="34" charset="0"/>
              <a:buChar char="•"/>
            </a:pPr>
            <a:r>
              <a:rPr lang="en-US" sz="900" dirty="0">
                <a:solidFill>
                  <a:prstClr val="black"/>
                </a:solidFill>
                <a:latin typeface="Arial" panose="020B0604020202020204" pitchFamily="34" charset="0"/>
                <a:cs typeface="Arial" panose="020B0604020202020204" pitchFamily="34" charset="0"/>
              </a:rPr>
              <a:t>How did you market this to your target audience? How did you track the effectiveness of your product/service?</a:t>
            </a:r>
          </a:p>
          <a:p>
            <a:pPr marL="180975" lvl="0" indent="-180975">
              <a:buFont typeface="Arial" pitchFamily="34" charset="0"/>
              <a:buChar char="•"/>
            </a:pPr>
            <a:r>
              <a:rPr lang="en-SG" sz="900" dirty="0">
                <a:solidFill>
                  <a:prstClr val="black"/>
                </a:solidFill>
                <a:latin typeface="Arial" panose="020B0604020202020204" pitchFamily="34" charset="0"/>
                <a:cs typeface="Arial" panose="020B0604020202020204" pitchFamily="34" charset="0"/>
              </a:rPr>
              <a:t>Detail how you have developed your product and services offering. What makes this significant and unique? What objective does it serve to fill in the HR industry?</a:t>
            </a:r>
          </a:p>
          <a:p>
            <a:pPr marL="180975" lvl="0" indent="-180975">
              <a:buFont typeface="Arial" pitchFamily="34" charset="0"/>
              <a:buChar char="•"/>
            </a:pPr>
            <a:r>
              <a:rPr lang="en-US" sz="900" dirty="0">
                <a:solidFill>
                  <a:prstClr val="black"/>
                </a:solidFill>
                <a:latin typeface="Arial" panose="020B0604020202020204" pitchFamily="34" charset="0"/>
                <a:cs typeface="Arial" panose="020B0604020202020204" pitchFamily="34" charset="0"/>
              </a:rPr>
              <a:t>In addition to these points, answer any relevant questions in the category description in the Entry Guidelines.</a:t>
            </a:r>
          </a:p>
          <a:p>
            <a:pPr marL="180975" lvl="0" indent="-180975">
              <a:buFont typeface="Arial" pitchFamily="34" charset="0"/>
              <a:buChar char="•"/>
            </a:pPr>
            <a:r>
              <a:rPr lang="en-US" sz="900" dirty="0">
                <a:solidFill>
                  <a:prstClr val="black"/>
                </a:solidFill>
                <a:latin typeface="Arial" panose="020B0604020202020204" pitchFamily="34" charset="0"/>
                <a:cs typeface="Arial" panose="020B0604020202020204" pitchFamily="34" charset="0"/>
              </a:rPr>
              <a:t>Testimonials from clients using the software/product are highly recommended.</a:t>
            </a:r>
          </a:p>
        </p:txBody>
      </p:sp>
      <p:sp>
        <p:nvSpPr>
          <p:cNvPr id="6" name="TextBox 5">
            <a:extLst>
              <a:ext uri="{FF2B5EF4-FFF2-40B4-BE49-F238E27FC236}">
                <a16:creationId xmlns:a16="http://schemas.microsoft.com/office/drawing/2014/main" id="{B2A2827D-5D8B-87AA-9F78-80FF25F2ECC7}"/>
              </a:ext>
            </a:extLst>
          </p:cNvPr>
          <p:cNvSpPr txBox="1"/>
          <p:nvPr/>
        </p:nvSpPr>
        <p:spPr>
          <a:xfrm>
            <a:off x="4312590" y="1275606"/>
            <a:ext cx="4579890" cy="507831"/>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Here are some guiding pointers that judges will be looking out for. Please ensure your entry answers the points below for the various sections along with the guiding pointers in the respective categories.</a:t>
            </a:r>
            <a:endParaRPr lang="en-SG" sz="9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474559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B32D2F-BEF2-7FFA-763A-40AE9B9DFB47}"/>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897C504D-9C91-632B-5108-283E9DA2CCF1}"/>
              </a:ext>
            </a:extLst>
          </p:cNvPr>
          <p:cNvSpPr/>
          <p:nvPr/>
        </p:nvSpPr>
        <p:spPr>
          <a:xfrm>
            <a:off x="359532" y="987574"/>
            <a:ext cx="8460940" cy="2292935"/>
          </a:xfrm>
          <a:prstGeom prst="rect">
            <a:avLst/>
          </a:prstGeom>
        </p:spPr>
        <p:txBody>
          <a:bodyPr wrap="square" numCol="1">
            <a:spAutoFit/>
          </a:bodyPr>
          <a:lstStyle/>
          <a:p>
            <a:r>
              <a:rPr lang="en-US" sz="1100" b="1" u="sng" dirty="0">
                <a:solidFill>
                  <a:srgbClr val="402331"/>
                </a:solidFill>
                <a:latin typeface="Arial" panose="020B0604020202020204" pitchFamily="34" charset="0"/>
                <a:cs typeface="Arial" panose="020B0604020202020204" pitchFamily="34" charset="0"/>
              </a:rPr>
              <a:t>GUIDELINES</a:t>
            </a:r>
            <a:endParaRPr lang="en-US" sz="1100" dirty="0">
              <a:solidFill>
                <a:srgbClr val="402331"/>
              </a:solidFill>
              <a:latin typeface="Arial" panose="020B0604020202020204" pitchFamily="34" charset="0"/>
              <a:cs typeface="Arial" panose="020B0604020202020204" pitchFamily="34" charset="0"/>
            </a:endParaRPr>
          </a:p>
          <a:p>
            <a:pPr marL="342900" indent="-342900">
              <a:buFont typeface="+mj-lt"/>
              <a:buAutoNum type="arabicPeriod"/>
            </a:pPr>
            <a:r>
              <a:rPr lang="en-US" sz="1000" dirty="0">
                <a:latin typeface="Arial" panose="020B0604020202020204" pitchFamily="34" charset="0"/>
                <a:cs typeface="Arial" panose="020B0604020202020204" pitchFamily="34" charset="0"/>
              </a:rPr>
              <a:t>Please refer to the HR Vendor of the Year 2024 Entry Guidelines for specific requirements, category descriptions, entry criteria details</a:t>
            </a:r>
          </a:p>
          <a:p>
            <a:pPr marL="342900" indent="-342900">
              <a:buFont typeface="+mj-lt"/>
              <a:buAutoNum type="arabicPeriod"/>
            </a:pPr>
            <a:r>
              <a:rPr lang="en-US" sz="1000" dirty="0">
                <a:latin typeface="Arial" panose="020B0604020202020204" pitchFamily="34" charset="0"/>
                <a:cs typeface="Arial" panose="020B0604020202020204" pitchFamily="34" charset="0"/>
              </a:rPr>
              <a:t>Any sensitive or confidential information which is to be used for judging purposes only must be clearly indicated in </a:t>
            </a:r>
            <a:r>
              <a:rPr lang="en-US" sz="1000" dirty="0">
                <a:solidFill>
                  <a:srgbClr val="FF0000"/>
                </a:solidFill>
                <a:latin typeface="Arial" panose="020B0604020202020204" pitchFamily="34" charset="0"/>
                <a:cs typeface="Arial" panose="020B0604020202020204" pitchFamily="34" charset="0"/>
              </a:rPr>
              <a:t>red text </a:t>
            </a:r>
            <a:r>
              <a:rPr lang="en-US" sz="1000" dirty="0">
                <a:latin typeface="Arial" panose="020B0604020202020204" pitchFamily="34" charset="0"/>
                <a:cs typeface="Arial" panose="020B0604020202020204" pitchFamily="34" charset="0"/>
              </a:rPr>
              <a:t>or </a:t>
            </a:r>
            <a:r>
              <a:rPr lang="en-US" sz="1000" dirty="0">
                <a:solidFill>
                  <a:schemeClr val="bg1"/>
                </a:solidFill>
                <a:highlight>
                  <a:srgbClr val="FF0000"/>
                </a:highlight>
                <a:latin typeface="Arial" panose="020B0604020202020204" pitchFamily="34" charset="0"/>
                <a:cs typeface="Arial" panose="020B0604020202020204" pitchFamily="34" charset="0"/>
              </a:rPr>
              <a:t>highlighted in red </a:t>
            </a:r>
            <a:endParaRPr lang="en-US" sz="1000" dirty="0">
              <a:latin typeface="Arial" panose="020B0604020202020204" pitchFamily="34" charset="0"/>
              <a:cs typeface="Arial" panose="020B0604020202020204" pitchFamily="34" charset="0"/>
            </a:endParaRPr>
          </a:p>
          <a:p>
            <a:pPr marL="342900" indent="-342900">
              <a:buFont typeface="+mj-lt"/>
              <a:buAutoNum type="arabicPeriod"/>
            </a:pPr>
            <a:r>
              <a:rPr lang="en-GB" sz="1000" dirty="0">
                <a:latin typeface="Arial" panose="020B0604020202020204" pitchFamily="34" charset="0"/>
                <a:cs typeface="Arial" panose="020B0604020202020204" pitchFamily="34" charset="0"/>
              </a:rPr>
              <a:t>Refrain from using your own entry template with your company branding, and only use what is provided.</a:t>
            </a:r>
          </a:p>
          <a:p>
            <a:pPr marL="342900" indent="-342900">
              <a:buFont typeface="+mj-lt"/>
              <a:buAutoNum type="arabicPeriod"/>
            </a:pPr>
            <a:r>
              <a:rPr lang="en-US" sz="1000" dirty="0">
                <a:latin typeface="Arial" panose="020B0604020202020204" pitchFamily="34" charset="0"/>
                <a:cs typeface="Arial" panose="020B0604020202020204" pitchFamily="34" charset="0"/>
              </a:rPr>
              <a:t>Please use only 10-point font size, Arial. Please be reminded that the limit for your overall entry form is restricted to 2000 words only. Judges can mark you down for exceeding word limit. </a:t>
            </a:r>
          </a:p>
          <a:p>
            <a:pPr marL="342900" indent="-342900">
              <a:buFont typeface="+mj-lt"/>
              <a:buAutoNum type="arabicPeriod"/>
            </a:pPr>
            <a:r>
              <a:rPr lang="en-US" sz="1000" dirty="0">
                <a:latin typeface="Arial" panose="020B0604020202020204" pitchFamily="34" charset="0"/>
                <a:cs typeface="Arial" panose="020B0604020202020204" pitchFamily="34" charset="0"/>
              </a:rPr>
              <a:t>Please take note that we will omit Inc, Corporation, Pte. Ltd, PT, </a:t>
            </a:r>
            <a:r>
              <a:rPr lang="en-US" sz="1000" dirty="0" err="1">
                <a:latin typeface="Arial" panose="020B0604020202020204" pitchFamily="34" charset="0"/>
                <a:cs typeface="Arial" panose="020B0604020202020204" pitchFamily="34" charset="0"/>
              </a:rPr>
              <a:t>Berhad</a:t>
            </a:r>
            <a:r>
              <a:rPr lang="en-US" sz="1000" dirty="0">
                <a:latin typeface="Arial" panose="020B0604020202020204" pitchFamily="34" charset="0"/>
                <a:cs typeface="Arial" panose="020B0604020202020204" pitchFamily="34" charset="0"/>
              </a:rPr>
              <a:t>, </a:t>
            </a:r>
            <a:r>
              <a:rPr lang="en-US" sz="1000" dirty="0" err="1">
                <a:latin typeface="Arial" panose="020B0604020202020204" pitchFamily="34" charset="0"/>
                <a:cs typeface="Arial" panose="020B0604020202020204" pitchFamily="34" charset="0"/>
              </a:rPr>
              <a:t>Sdn</a:t>
            </a:r>
            <a:r>
              <a:rPr lang="en-US" sz="1000" dirty="0">
                <a:latin typeface="Arial" panose="020B0604020202020204" pitchFamily="34" charset="0"/>
                <a:cs typeface="Arial" panose="020B0604020202020204" pitchFamily="34" charset="0"/>
              </a:rPr>
              <a:t>. </a:t>
            </a:r>
            <a:r>
              <a:rPr lang="en-US" sz="1000" dirty="0" err="1">
                <a:latin typeface="Arial" panose="020B0604020202020204" pitchFamily="34" charset="0"/>
                <a:cs typeface="Arial" panose="020B0604020202020204" pitchFamily="34" charset="0"/>
              </a:rPr>
              <a:t>Bhd</a:t>
            </a:r>
            <a:r>
              <a:rPr lang="en-US" sz="1000" dirty="0">
                <a:latin typeface="Arial" panose="020B0604020202020204" pitchFamily="34" charset="0"/>
                <a:cs typeface="Arial" panose="020B0604020202020204" pitchFamily="34" charset="0"/>
              </a:rPr>
              <a:t> and </a:t>
            </a:r>
            <a:r>
              <a:rPr lang="en-US" sz="1000" dirty="0" err="1">
                <a:latin typeface="Arial" panose="020B0604020202020204" pitchFamily="34" charset="0"/>
                <a:cs typeface="Arial" panose="020B0604020202020204" pitchFamily="34" charset="0"/>
              </a:rPr>
              <a:t>etc</a:t>
            </a:r>
            <a:r>
              <a:rPr lang="en-US" sz="1000" dirty="0">
                <a:latin typeface="Arial" panose="020B0604020202020204" pitchFamily="34" charset="0"/>
                <a:cs typeface="Arial" panose="020B0604020202020204" pitchFamily="34" charset="0"/>
              </a:rPr>
              <a:t> in order to follow our editorial design guidelines in all marketing collaterals including trophy.</a:t>
            </a:r>
          </a:p>
          <a:p>
            <a:endParaRPr lang="en-US" sz="1100" b="1" u="sng" dirty="0">
              <a:solidFill>
                <a:schemeClr val="accent2">
                  <a:lumMod val="75000"/>
                </a:schemeClr>
              </a:solidFill>
              <a:latin typeface="Arial" panose="020B0604020202020204" pitchFamily="34" charset="0"/>
              <a:cs typeface="Arial" panose="020B0604020202020204" pitchFamily="34" charset="0"/>
            </a:endParaRPr>
          </a:p>
          <a:p>
            <a:r>
              <a:rPr lang="en-US" sz="1100" b="1" u="sng" dirty="0">
                <a:solidFill>
                  <a:srgbClr val="402331"/>
                </a:solidFill>
                <a:latin typeface="Arial" panose="020B0604020202020204" pitchFamily="34" charset="0"/>
                <a:cs typeface="Arial" panose="020B0604020202020204" pitchFamily="34" charset="0"/>
              </a:rPr>
              <a:t>HOW TO SUBMIT</a:t>
            </a:r>
          </a:p>
          <a:p>
            <a:pPr marL="342900" indent="-342900">
              <a:buFont typeface="+mj-lt"/>
              <a:buAutoNum type="arabicPeriod"/>
            </a:pPr>
            <a:r>
              <a:rPr lang="en-US" sz="1000" dirty="0">
                <a:latin typeface="Arial" panose="020B0604020202020204" pitchFamily="34" charset="0"/>
                <a:cs typeface="Arial" panose="020B0604020202020204" pitchFamily="34" charset="0"/>
              </a:rPr>
              <a:t>Once you are ready to submit your nomination, please save this file as a PDF document.</a:t>
            </a:r>
          </a:p>
          <a:p>
            <a:pPr marL="342900" indent="-342900">
              <a:buFont typeface="+mj-lt"/>
              <a:buAutoNum type="arabicPeriod"/>
            </a:pPr>
            <a:r>
              <a:rPr lang="en-US" sz="1000" dirty="0">
                <a:latin typeface="Arial" panose="020B0604020202020204" pitchFamily="34" charset="0"/>
                <a:cs typeface="Arial" panose="020B0604020202020204" pitchFamily="34" charset="0"/>
              </a:rPr>
              <a:t>Remember to prepare and upload your supporting documents and images, if any, on the online submission page.</a:t>
            </a:r>
          </a:p>
          <a:p>
            <a:pPr marL="342900" indent="-342900">
              <a:buFont typeface="+mj-lt"/>
              <a:buAutoNum type="arabicPeriod"/>
            </a:pPr>
            <a:r>
              <a:rPr lang="en-US" sz="1000" dirty="0">
                <a:latin typeface="Arial" panose="020B0604020202020204" pitchFamily="34" charset="0"/>
                <a:cs typeface="Arial" panose="020B0604020202020204" pitchFamily="34" charset="0"/>
              </a:rPr>
              <a:t>Upload this core award entry form document along with the supporting documents and images.</a:t>
            </a:r>
          </a:p>
        </p:txBody>
      </p:sp>
      <p:sp>
        <p:nvSpPr>
          <p:cNvPr id="2" name="TextBox 1">
            <a:extLst>
              <a:ext uri="{FF2B5EF4-FFF2-40B4-BE49-F238E27FC236}">
                <a16:creationId xmlns:a16="http://schemas.microsoft.com/office/drawing/2014/main" id="{9F0E4578-E3D3-F2D3-1196-108C55DEB728}"/>
              </a:ext>
            </a:extLst>
          </p:cNvPr>
          <p:cNvSpPr txBox="1"/>
          <p:nvPr/>
        </p:nvSpPr>
        <p:spPr>
          <a:xfrm>
            <a:off x="359532" y="3280509"/>
            <a:ext cx="8784468" cy="2754600"/>
          </a:xfrm>
          <a:prstGeom prst="rect">
            <a:avLst/>
          </a:prstGeom>
          <a:noFill/>
        </p:spPr>
        <p:txBody>
          <a:bodyPr wrap="square" numCol="2" rtlCol="0">
            <a:spAutoFit/>
          </a:bodyPr>
          <a:lstStyle/>
          <a:p>
            <a:r>
              <a:rPr lang="en-US" sz="1100" b="1" u="sng" dirty="0">
                <a:solidFill>
                  <a:srgbClr val="402331"/>
                </a:solidFill>
                <a:latin typeface="Arial" panose="020B0604020202020204" pitchFamily="34" charset="0"/>
                <a:cs typeface="Arial" panose="020B0604020202020204" pitchFamily="34" charset="0"/>
              </a:rPr>
              <a:t>CONTACT US</a:t>
            </a:r>
          </a:p>
          <a:p>
            <a:br>
              <a:rPr lang="en-US" sz="1200" b="1" u="sng" dirty="0">
                <a:solidFill>
                  <a:srgbClr val="EA6F07"/>
                </a:solidFill>
                <a:latin typeface="Arial" panose="020B0604020202020204" pitchFamily="34" charset="0"/>
                <a:cs typeface="Arial" panose="020B0604020202020204" pitchFamily="34" charset="0"/>
              </a:rPr>
            </a:br>
            <a:r>
              <a:rPr lang="en-US" sz="1000" b="1" dirty="0">
                <a:solidFill>
                  <a:srgbClr val="EA6F07"/>
                </a:solidFill>
                <a:latin typeface="Arial" panose="020B0604020202020204" pitchFamily="34" charset="0"/>
                <a:ea typeface="Helvetica Neue" panose="02000503000000020004" pitchFamily="2" charset="0"/>
                <a:cs typeface="Arial" panose="020B0604020202020204" pitchFamily="34" charset="0"/>
              </a:rPr>
              <a:t>Entries Submission &amp; Table Booking : </a:t>
            </a:r>
            <a:endParaRPr lang="en-US" sz="1200" b="1" dirty="0">
              <a:solidFill>
                <a:srgbClr val="EA6F07"/>
              </a:solidFill>
              <a:latin typeface="Arial" panose="020B0604020202020204" pitchFamily="34" charset="0"/>
              <a:ea typeface="Helvetica Neue" panose="02000503000000020004" pitchFamily="2" charset="0"/>
              <a:cs typeface="Arial" panose="020B0604020202020204" pitchFamily="34" charset="0"/>
            </a:endParaRPr>
          </a:p>
          <a:p>
            <a:r>
              <a:rPr lang="en-US" sz="1000" b="1" dirty="0" err="1">
                <a:latin typeface="Arial" panose="020B0604020202020204" pitchFamily="34" charset="0"/>
                <a:ea typeface="Helvetica Neue" panose="02000503000000020004" pitchFamily="2" charset="0"/>
                <a:cs typeface="Arial" panose="020B0604020202020204" pitchFamily="34" charset="0"/>
              </a:rPr>
              <a:t>Cariza</a:t>
            </a:r>
            <a:r>
              <a:rPr lang="en-US" sz="1000" b="1" dirty="0">
                <a:latin typeface="Arial" panose="020B0604020202020204" pitchFamily="34" charset="0"/>
                <a:ea typeface="Helvetica Neue" panose="02000503000000020004" pitchFamily="2" charset="0"/>
                <a:cs typeface="Arial" panose="020B0604020202020204" pitchFamily="34" charset="0"/>
              </a:rPr>
              <a:t> </a:t>
            </a:r>
            <a:r>
              <a:rPr lang="en-US" sz="1000" b="1" dirty="0" err="1">
                <a:latin typeface="Arial" panose="020B0604020202020204" pitchFamily="34" charset="0"/>
                <a:ea typeface="Helvetica Neue" panose="02000503000000020004" pitchFamily="2" charset="0"/>
                <a:cs typeface="Arial" panose="020B0604020202020204" pitchFamily="34" charset="0"/>
              </a:rPr>
              <a:t>Ratin</a:t>
            </a:r>
            <a:endParaRPr lang="en-US" sz="1000" b="1" dirty="0">
              <a:latin typeface="Arial" panose="020B0604020202020204" pitchFamily="34" charset="0"/>
              <a:ea typeface="Helvetica Neue" panose="02000503000000020004" pitchFamily="2" charset="0"/>
              <a:cs typeface="Arial" panose="020B0604020202020204" pitchFamily="34" charset="0"/>
            </a:endParaRPr>
          </a:p>
          <a:p>
            <a:r>
              <a:rPr lang="en-US" sz="1000" dirty="0">
                <a:latin typeface="Arial" panose="020B0604020202020204" pitchFamily="34" charset="0"/>
                <a:ea typeface="Helvetica Neue" panose="02000503000000020004" pitchFamily="2" charset="0"/>
                <a:cs typeface="Arial" panose="020B0604020202020204" pitchFamily="34" charset="0"/>
              </a:rPr>
              <a:t>Regional Project Manager</a:t>
            </a:r>
          </a:p>
          <a:p>
            <a:r>
              <a:rPr lang="en-US" sz="1000" dirty="0">
                <a:latin typeface="Arial" panose="020B0604020202020204" pitchFamily="34" charset="0"/>
                <a:ea typeface="Helvetica Neue" panose="02000503000000020004" pitchFamily="2" charset="0"/>
                <a:cs typeface="Arial" panose="020B0604020202020204" pitchFamily="34" charset="0"/>
              </a:rPr>
              <a:t>Tel: +65 6692 9031 Ext 815</a:t>
            </a:r>
          </a:p>
          <a:p>
            <a:r>
              <a:rPr lang="en-US" sz="1000" dirty="0">
                <a:latin typeface="Arial" panose="020B0604020202020204" pitchFamily="34" charset="0"/>
                <a:ea typeface="Helvetica Neue" panose="02000503000000020004" pitchFamily="2" charset="0"/>
                <a:cs typeface="Arial" panose="020B0604020202020204" pitchFamily="34" charset="0"/>
              </a:rPr>
              <a:t>Mobile: +63 9773 992 585</a:t>
            </a:r>
          </a:p>
          <a:p>
            <a:r>
              <a:rPr lang="en-US" sz="1000" dirty="0">
                <a:latin typeface="Arial" panose="020B0604020202020204" pitchFamily="34" charset="0"/>
                <a:ea typeface="Helvetica Neue" panose="02000503000000020004" pitchFamily="2" charset="0"/>
                <a:cs typeface="Arial" panose="020B0604020202020204" pitchFamily="34" charset="0"/>
              </a:rPr>
              <a:t>Email: </a:t>
            </a:r>
            <a:r>
              <a:rPr lang="en-US" sz="1000" dirty="0">
                <a:latin typeface="Arial" panose="020B0604020202020204" pitchFamily="34" charset="0"/>
                <a:ea typeface="Helvetica Neue" panose="02000503000000020004" pitchFamily="2" charset="0"/>
                <a:cs typeface="Arial" panose="020B0604020202020204" pitchFamily="34" charset="0"/>
                <a:hlinkClick r:id="rId2"/>
              </a:rPr>
              <a:t>carizar@humanresourcesonline.net</a:t>
            </a:r>
            <a:br>
              <a:rPr lang="en-US" sz="1000" dirty="0">
                <a:highlight>
                  <a:srgbClr val="FFFF00"/>
                </a:highlight>
                <a:latin typeface="Arial" panose="020B0604020202020204" pitchFamily="34" charset="0"/>
                <a:ea typeface="Helvetica Neue" panose="02000503000000020004" pitchFamily="2" charset="0"/>
                <a:cs typeface="Arial" panose="020B0604020202020204" pitchFamily="34" charset="0"/>
              </a:rPr>
            </a:br>
            <a:endParaRPr lang="en-US" sz="1000" dirty="0">
              <a:highlight>
                <a:srgbClr val="FFFF00"/>
              </a:highlight>
              <a:latin typeface="Arial" panose="020B0604020202020204" pitchFamily="34" charset="0"/>
              <a:ea typeface="Helvetica Neue" panose="02000503000000020004" pitchFamily="2" charset="0"/>
              <a:cs typeface="Arial" panose="020B0604020202020204" pitchFamily="34" charset="0"/>
            </a:endParaRPr>
          </a:p>
          <a:p>
            <a:endParaRPr lang="en-US" sz="1000" dirty="0">
              <a:highlight>
                <a:srgbClr val="FFFF00"/>
              </a:highlight>
              <a:latin typeface="Arial" panose="020B0604020202020204" pitchFamily="34" charset="0"/>
              <a:cs typeface="Arial" panose="020B0604020202020204" pitchFamily="34" charset="0"/>
            </a:endParaRPr>
          </a:p>
          <a:p>
            <a:endParaRPr lang="en-US" sz="1000" dirty="0">
              <a:highlight>
                <a:srgbClr val="FFFF00"/>
              </a:highlight>
              <a:latin typeface="Arial" panose="020B0604020202020204" pitchFamily="34" charset="0"/>
              <a:cs typeface="Arial" panose="020B0604020202020204" pitchFamily="34" charset="0"/>
            </a:endParaRPr>
          </a:p>
          <a:p>
            <a:endParaRPr lang="en-US" sz="1000" dirty="0">
              <a:highlight>
                <a:srgbClr val="FFFF00"/>
              </a:highlight>
              <a:latin typeface="Arial" panose="020B0604020202020204" pitchFamily="34" charset="0"/>
              <a:cs typeface="Arial" panose="020B0604020202020204" pitchFamily="34" charset="0"/>
            </a:endParaRPr>
          </a:p>
          <a:p>
            <a:endParaRPr lang="en-US" sz="1000" dirty="0">
              <a:highlight>
                <a:srgbClr val="FFFF00"/>
              </a:highlight>
              <a:latin typeface="Arial" panose="020B0604020202020204" pitchFamily="34" charset="0"/>
              <a:cs typeface="Arial" panose="020B0604020202020204" pitchFamily="34" charset="0"/>
            </a:endParaRPr>
          </a:p>
          <a:p>
            <a:endParaRPr lang="en-US" sz="1000" dirty="0">
              <a:highlight>
                <a:srgbClr val="FFFF00"/>
              </a:highlight>
              <a:latin typeface="Arial" panose="020B0604020202020204" pitchFamily="34" charset="0"/>
              <a:cs typeface="Arial" panose="020B0604020202020204" pitchFamily="34" charset="0"/>
            </a:endParaRPr>
          </a:p>
          <a:p>
            <a:endParaRPr lang="en-US" sz="1000" dirty="0">
              <a:highlight>
                <a:srgbClr val="FFFF00"/>
              </a:highlight>
              <a:latin typeface="Arial" panose="020B0604020202020204" pitchFamily="34" charset="0"/>
              <a:cs typeface="Arial" panose="020B0604020202020204" pitchFamily="34" charset="0"/>
            </a:endParaRPr>
          </a:p>
          <a:p>
            <a:endParaRPr lang="en-US" sz="1000" dirty="0">
              <a:highlight>
                <a:srgbClr val="FFFF00"/>
              </a:highlight>
              <a:latin typeface="Arial" panose="020B0604020202020204" pitchFamily="34" charset="0"/>
              <a:cs typeface="Arial" panose="020B0604020202020204" pitchFamily="34" charset="0"/>
            </a:endParaRPr>
          </a:p>
          <a:p>
            <a:endParaRPr lang="en-US" sz="1000" dirty="0">
              <a:highlight>
                <a:srgbClr val="FFFF00"/>
              </a:highlight>
              <a:latin typeface="Arial" panose="020B0604020202020204" pitchFamily="34" charset="0"/>
              <a:cs typeface="Arial" panose="020B0604020202020204" pitchFamily="34" charset="0"/>
            </a:endParaRPr>
          </a:p>
          <a:p>
            <a:endParaRPr lang="en-GB" dirty="0"/>
          </a:p>
          <a:p>
            <a:endParaRPr lang="en-GB" dirty="0"/>
          </a:p>
        </p:txBody>
      </p:sp>
      <p:sp>
        <p:nvSpPr>
          <p:cNvPr id="3" name="TextBox 2">
            <a:extLst>
              <a:ext uri="{FF2B5EF4-FFF2-40B4-BE49-F238E27FC236}">
                <a16:creationId xmlns:a16="http://schemas.microsoft.com/office/drawing/2014/main" id="{92CA058A-5EF1-9BA0-6A31-2546B73E8A55}"/>
              </a:ext>
            </a:extLst>
          </p:cNvPr>
          <p:cNvSpPr txBox="1"/>
          <p:nvPr/>
        </p:nvSpPr>
        <p:spPr>
          <a:xfrm>
            <a:off x="4176464" y="3612961"/>
            <a:ext cx="4572000" cy="830997"/>
          </a:xfrm>
          <a:prstGeom prst="rect">
            <a:avLst/>
          </a:prstGeom>
          <a:noFill/>
        </p:spPr>
        <p:txBody>
          <a:bodyPr wrap="square">
            <a:spAutoFit/>
          </a:bodyPr>
          <a:lstStyle/>
          <a:p>
            <a:r>
              <a:rPr lang="en-SG" sz="1000" b="1" dirty="0">
                <a:solidFill>
                  <a:srgbClr val="EA6F07"/>
                </a:solidFill>
                <a:latin typeface="Arial" panose="020B0604020202020204" pitchFamily="34" charset="0"/>
                <a:ea typeface="Helvetica Neue" panose="02000503000000020004" pitchFamily="2" charset="0"/>
                <a:cs typeface="Arial" panose="020B0604020202020204" pitchFamily="34" charset="0"/>
              </a:rPr>
              <a:t>Sponsorship Opportunities: </a:t>
            </a:r>
          </a:p>
          <a:p>
            <a:r>
              <a:rPr lang="en-GB" sz="1000" dirty="0">
                <a:latin typeface="Arial" panose="020B0604020202020204" pitchFamily="34" charset="0"/>
                <a:ea typeface="Helvetica Neue" panose="02000503000000020004" pitchFamily="2" charset="0"/>
                <a:cs typeface="Arial" panose="020B0604020202020204" pitchFamily="34" charset="0"/>
              </a:rPr>
              <a:t>For bespoke sponsorship packages please contact our Sales Team at </a:t>
            </a:r>
            <a:r>
              <a:rPr lang="en-GB" sz="1000" dirty="0">
                <a:latin typeface="Arial" panose="020B0604020202020204" pitchFamily="34" charset="0"/>
                <a:ea typeface="Helvetica Neue" panose="02000503000000020004" pitchFamily="2" charset="0"/>
                <a:cs typeface="Arial" panose="020B0604020202020204" pitchFamily="34" charset="0"/>
                <a:hlinkClick r:id="rId3"/>
              </a:rPr>
              <a:t>sales@humanresourcesonline.net</a:t>
            </a:r>
            <a:br>
              <a:rPr lang="en-GB" sz="1800" dirty="0">
                <a:latin typeface="Arial" panose="020B0604020202020204" pitchFamily="34" charset="0"/>
                <a:ea typeface="Helvetica Neue" panose="02000503000000020004" pitchFamily="2" charset="0"/>
                <a:cs typeface="Arial" panose="020B0604020202020204" pitchFamily="34" charset="0"/>
              </a:rPr>
            </a:br>
            <a:endParaRPr lang="en-GB" sz="1800" dirty="0">
              <a:latin typeface="Arial" panose="020B0604020202020204" pitchFamily="34" charset="0"/>
              <a:ea typeface="Helvetica Neue" panose="02000503000000020004" pitchFamily="2" charset="0"/>
              <a:cs typeface="Arial" panose="020B0604020202020204" pitchFamily="34" charset="0"/>
            </a:endParaRPr>
          </a:p>
        </p:txBody>
      </p:sp>
    </p:spTree>
    <p:extLst>
      <p:ext uri="{BB962C8B-B14F-4D97-AF65-F5344CB8AC3E}">
        <p14:creationId xmlns:p14="http://schemas.microsoft.com/office/powerpoint/2010/main" val="7212973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DE30B24-DCB0-7242-BA2F-D9A7FD9A4B11}"/>
              </a:ext>
            </a:extLst>
          </p:cNvPr>
          <p:cNvSpPr txBox="1"/>
          <p:nvPr/>
        </p:nvSpPr>
        <p:spPr>
          <a:xfrm>
            <a:off x="107504" y="1419622"/>
            <a:ext cx="4953000" cy="307773"/>
          </a:xfrm>
          <a:prstGeom prst="rect">
            <a:avLst/>
          </a:prstGeom>
          <a:noFill/>
        </p:spPr>
        <p:txBody>
          <a:bodyPr wrap="square" lIns="91435" tIns="45718" rIns="91435" bIns="45718" rtlCol="0">
            <a:spAutoFit/>
          </a:bodyPr>
          <a:lstStyle/>
          <a:p>
            <a:r>
              <a:rPr lang="en-US" sz="1400" b="1" u="sng" dirty="0">
                <a:solidFill>
                  <a:srgbClr val="3E041D"/>
                </a:solidFill>
                <a:latin typeface="Arial" pitchFamily="34" charset="0"/>
                <a:cs typeface="Arial" pitchFamily="34" charset="0"/>
              </a:rPr>
              <a:t>ENTRY DETAILS</a:t>
            </a:r>
          </a:p>
        </p:txBody>
      </p:sp>
      <p:sp>
        <p:nvSpPr>
          <p:cNvPr id="7" name="TextBox 6"/>
          <p:cNvSpPr txBox="1"/>
          <p:nvPr/>
        </p:nvSpPr>
        <p:spPr>
          <a:xfrm>
            <a:off x="91952" y="1851670"/>
            <a:ext cx="4392488" cy="1384995"/>
          </a:xfrm>
          <a:prstGeom prst="rect">
            <a:avLst/>
          </a:prstGeom>
          <a:noFill/>
          <a:ln w="3175">
            <a:noFill/>
          </a:ln>
        </p:spPr>
        <p:txBody>
          <a:bodyPr wrap="square">
            <a:spAutoFit/>
          </a:bodyPr>
          <a:lstStyle/>
          <a:p>
            <a:pPr>
              <a:defRPr/>
            </a:pPr>
            <a:r>
              <a:rPr lang="en-US" altLang="zh-TW" sz="1050" b="1" dirty="0">
                <a:latin typeface="Arial" panose="020B0604020202020204" pitchFamily="34" charset="0"/>
                <a:ea typeface="+mj-ea"/>
                <a:cs typeface="Arial" panose="020B0604020202020204" pitchFamily="34" charset="0"/>
              </a:rPr>
              <a:t>Please provide the following information:</a:t>
            </a:r>
          </a:p>
          <a:p>
            <a:pPr marL="457200" indent="-457200">
              <a:defRPr/>
            </a:pPr>
            <a:r>
              <a:rPr lang="en-US" altLang="zh-TW" sz="1050" dirty="0">
                <a:latin typeface="Arial" panose="020B0604020202020204" pitchFamily="34" charset="0"/>
                <a:ea typeface="+mj-ea"/>
                <a:cs typeface="Arial" panose="020B0604020202020204" pitchFamily="34" charset="0"/>
              </a:rPr>
              <a:t>Company Name:</a:t>
            </a:r>
          </a:p>
          <a:p>
            <a:pPr marL="457200" indent="-457200">
              <a:defRPr/>
            </a:pPr>
            <a:r>
              <a:rPr lang="en-GB" altLang="zh-TW" sz="1050" dirty="0">
                <a:latin typeface="Arial" panose="020B0604020202020204" pitchFamily="34" charset="0"/>
                <a:cs typeface="Arial" panose="020B0604020202020204" pitchFamily="34" charset="0"/>
              </a:rPr>
              <a:t>Name of Contact Person (Full Name / Direct Line / Mobile):</a:t>
            </a:r>
          </a:p>
          <a:p>
            <a:pPr marL="457200" indent="-457200">
              <a:defRPr/>
            </a:pPr>
            <a:r>
              <a:rPr lang="en-GB" altLang="zh-TW" sz="1050" dirty="0">
                <a:latin typeface="Arial" panose="020B0604020202020204" pitchFamily="34" charset="0"/>
                <a:ea typeface="+mj-ea"/>
                <a:cs typeface="Arial" panose="020B0604020202020204" pitchFamily="34" charset="0"/>
              </a:rPr>
              <a:t>Country:</a:t>
            </a:r>
          </a:p>
          <a:p>
            <a:pPr marL="457200" indent="-457200">
              <a:defRPr/>
            </a:pPr>
            <a:r>
              <a:rPr lang="en-GB" altLang="zh-TW" sz="1050" dirty="0">
                <a:latin typeface="Arial" panose="020B0604020202020204" pitchFamily="34" charset="0"/>
                <a:ea typeface="+mj-ea"/>
                <a:cs typeface="Arial" panose="020B0604020202020204" pitchFamily="34" charset="0"/>
              </a:rPr>
              <a:t>Category Group:</a:t>
            </a:r>
            <a:endParaRPr lang="en-US" altLang="zh-TW" sz="1050" dirty="0">
              <a:latin typeface="Arial" panose="020B0604020202020204" pitchFamily="34" charset="0"/>
              <a:ea typeface="+mj-ea"/>
              <a:cs typeface="Arial" panose="020B0604020202020204" pitchFamily="34" charset="0"/>
            </a:endParaRPr>
          </a:p>
          <a:p>
            <a:pPr marL="457200" indent="-457200">
              <a:defRPr/>
            </a:pPr>
            <a:r>
              <a:rPr lang="en-US" altLang="zh-TW" sz="1050" dirty="0">
                <a:latin typeface="Arial" panose="020B0604020202020204" pitchFamily="34" charset="0"/>
                <a:ea typeface="+mj-ea"/>
                <a:cs typeface="Arial" panose="020B0604020202020204" pitchFamily="34" charset="0"/>
              </a:rPr>
              <a:t>Name of Category: </a:t>
            </a:r>
          </a:p>
          <a:p>
            <a:pPr marL="457200" indent="-457200">
              <a:defRPr/>
            </a:pPr>
            <a:r>
              <a:rPr lang="en-US" altLang="zh-TW" sz="1050" dirty="0">
                <a:latin typeface="Arial" panose="020B0604020202020204" pitchFamily="34" charset="0"/>
                <a:ea typeface="+mj-ea"/>
                <a:cs typeface="Arial" panose="020B0604020202020204" pitchFamily="34" charset="0"/>
              </a:rPr>
              <a:t>Company Website URL: </a:t>
            </a:r>
          </a:p>
          <a:p>
            <a:pPr marL="457200" indent="-457200">
              <a:defRPr/>
            </a:pPr>
            <a:r>
              <a:rPr lang="en-US" altLang="zh-TW" sz="1050" dirty="0">
                <a:latin typeface="Arial" panose="020B0604020202020204" pitchFamily="34" charset="0"/>
                <a:ea typeface="+mj-ea"/>
                <a:cs typeface="Arial" panose="020B0604020202020204" pitchFamily="34" charset="0"/>
              </a:rPr>
              <a:t>Email </a:t>
            </a:r>
            <a:r>
              <a:rPr lang="en-US" altLang="zh-TW" sz="900" i="1" dirty="0">
                <a:latin typeface="Arial" panose="020B0604020202020204" pitchFamily="34" charset="0"/>
                <a:ea typeface="+mj-ea"/>
                <a:cs typeface="Arial" panose="020B0604020202020204" pitchFamily="34" charset="0"/>
              </a:rPr>
              <a:t>(generic, e.g. </a:t>
            </a:r>
            <a:r>
              <a:rPr lang="en-US" altLang="zh-TW" sz="900" i="1" dirty="0" err="1">
                <a:latin typeface="Arial" panose="020B0604020202020204" pitchFamily="34" charset="0"/>
                <a:ea typeface="+mj-ea"/>
                <a:cs typeface="Arial" panose="020B0604020202020204" pitchFamily="34" charset="0"/>
              </a:rPr>
              <a:t>subscriptions@</a:t>
            </a:r>
            <a:r>
              <a:rPr lang="en-US" altLang="zh-TW" sz="900" i="1" err="1">
                <a:latin typeface="Arial" panose="020B0604020202020204" pitchFamily="34" charset="0"/>
                <a:ea typeface="+mj-ea"/>
                <a:cs typeface="Arial" panose="020B0604020202020204" pitchFamily="34" charset="0"/>
              </a:rPr>
              <a:t>humanresoucesonline</a:t>
            </a:r>
            <a:r>
              <a:rPr lang="en-US" altLang="zh-TW" sz="900" i="1">
                <a:latin typeface="Arial" panose="020B0604020202020204" pitchFamily="34" charset="0"/>
                <a:ea typeface="+mj-ea"/>
                <a:cs typeface="Arial" panose="020B0604020202020204" pitchFamily="34" charset="0"/>
              </a:rPr>
              <a:t>.net): </a:t>
            </a:r>
            <a:endParaRPr lang="en-US" altLang="zh-TW" sz="1050" i="1" dirty="0">
              <a:latin typeface="Arial" panose="020B0604020202020204" pitchFamily="34" charset="0"/>
              <a:ea typeface="+mj-ea"/>
              <a:cs typeface="Arial" panose="020B0604020202020204" pitchFamily="34" charset="0"/>
            </a:endParaRPr>
          </a:p>
        </p:txBody>
      </p:sp>
      <p:sp>
        <p:nvSpPr>
          <p:cNvPr id="8" name="Title 1"/>
          <p:cNvSpPr txBox="1">
            <a:spLocks/>
          </p:cNvSpPr>
          <p:nvPr/>
        </p:nvSpPr>
        <p:spPr>
          <a:xfrm>
            <a:off x="4716016" y="1281893"/>
            <a:ext cx="4191005" cy="2736305"/>
          </a:xfrm>
          <a:prstGeom prst="rect">
            <a:avLst/>
          </a:prstGeom>
          <a:ln w="19050">
            <a:solidFill>
              <a:schemeClr val="tx1">
                <a:lumMod val="50000"/>
                <a:lumOff val="50000"/>
                <a:alpha val="95000"/>
              </a:schemeClr>
            </a:solid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altLang="zh-TW" sz="1400" dirty="0">
                <a:latin typeface="Arial" panose="020B0604020202020204" pitchFamily="34" charset="0"/>
                <a:cs typeface="Arial" panose="020B0604020202020204" pitchFamily="34" charset="0"/>
              </a:rPr>
              <a:t>Please paste your organisation / brand logo here</a:t>
            </a:r>
            <a:br>
              <a:rPr kumimoji="0" lang="en-US" altLang="zh-TW" b="0" i="0" u="none" strike="noStrike" kern="1200" cap="none" spc="0" normalizeH="0" baseline="0" noProof="0" dirty="0">
                <a:ln>
                  <a:noFill/>
                </a:ln>
                <a:effectLst/>
                <a:uLnTx/>
                <a:uFillTx/>
                <a:latin typeface="Arial" panose="020B0604020202020204" pitchFamily="34" charset="0"/>
                <a:ea typeface="+mj-ea"/>
                <a:cs typeface="Arial" panose="020B0604020202020204" pitchFamily="34" charset="0"/>
              </a:rPr>
            </a:br>
            <a:endParaRPr kumimoji="0" lang="zh-TW" altLang="en-US" b="0" i="0" u="none" strike="noStrike" kern="1200" cap="none" spc="0" normalizeH="0" baseline="0" noProof="0" dirty="0">
              <a:ln>
                <a:noFill/>
              </a:ln>
              <a:effectLst/>
              <a:uLnTx/>
              <a:uFillTx/>
              <a:latin typeface="Arial" panose="020B0604020202020204" pitchFamily="34" charset="0"/>
              <a:ea typeface="+mj-ea"/>
              <a:cs typeface="Arial" panose="020B0604020202020204" pitchFamily="34" charset="0"/>
            </a:endParaRPr>
          </a:p>
        </p:txBody>
      </p:sp>
    </p:spTree>
    <p:extLst>
      <p:ext uri="{BB962C8B-B14F-4D97-AF65-F5344CB8AC3E}">
        <p14:creationId xmlns:p14="http://schemas.microsoft.com/office/powerpoint/2010/main" val="16305932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7DE30B24-DCB0-7242-BA2F-D9A7FD9A4B11}"/>
              </a:ext>
            </a:extLst>
          </p:cNvPr>
          <p:cNvSpPr txBox="1"/>
          <p:nvPr/>
        </p:nvSpPr>
        <p:spPr>
          <a:xfrm>
            <a:off x="107504" y="915566"/>
            <a:ext cx="4876800" cy="338550"/>
          </a:xfrm>
          <a:prstGeom prst="rect">
            <a:avLst/>
          </a:prstGeom>
          <a:noFill/>
        </p:spPr>
        <p:txBody>
          <a:bodyPr wrap="square" lIns="91435" tIns="45718" rIns="91435" bIns="45718" rtlCol="0">
            <a:spAutoFit/>
          </a:bodyPr>
          <a:lstStyle/>
          <a:p>
            <a:pPr algn="just"/>
            <a:r>
              <a:rPr lang="en-SG" sz="1600" b="1" u="sng" dirty="0">
                <a:solidFill>
                  <a:srgbClr val="502631"/>
                </a:solidFill>
                <a:latin typeface="Arial" pitchFamily="34" charset="0"/>
                <a:cs typeface="Arial" pitchFamily="34" charset="0"/>
              </a:rPr>
              <a:t>Entry Details (cont.) </a:t>
            </a:r>
            <a:endParaRPr lang="en-SG" sz="1200" u="sng" dirty="0">
              <a:solidFill>
                <a:srgbClr val="502631"/>
              </a:solidFill>
              <a:latin typeface="Arial" pitchFamily="34" charset="0"/>
              <a:cs typeface="Arial" pitchFamily="34" charset="0"/>
            </a:endParaRPr>
          </a:p>
        </p:txBody>
      </p:sp>
      <p:sp>
        <p:nvSpPr>
          <p:cNvPr id="8" name="TextBox 7"/>
          <p:cNvSpPr txBox="1"/>
          <p:nvPr/>
        </p:nvSpPr>
        <p:spPr>
          <a:xfrm>
            <a:off x="179512" y="1254116"/>
            <a:ext cx="8784976" cy="3308598"/>
          </a:xfrm>
          <a:prstGeom prst="rect">
            <a:avLst/>
          </a:prstGeom>
          <a:noFill/>
          <a:ln w="12700">
            <a:solidFill>
              <a:schemeClr val="tx1"/>
            </a:solidFill>
          </a:ln>
        </p:spPr>
        <p:txBody>
          <a:bodyPr wrap="square" rtlCol="0">
            <a:spAutoFit/>
          </a:bodyPr>
          <a:lstStyle/>
          <a:p>
            <a:pPr>
              <a:defRPr/>
            </a:pPr>
            <a:r>
              <a:rPr lang="en-US" altLang="zh-TW" sz="1100" b="1" dirty="0">
                <a:latin typeface="Arial" panose="020B0604020202020204" pitchFamily="34" charset="0"/>
                <a:cs typeface="Arial" panose="020B0604020202020204" pitchFamily="34" charset="0"/>
              </a:rPr>
              <a:t>Please provide a max. 300 words company description: </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8698221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9512" y="1131590"/>
            <a:ext cx="8784976" cy="3585597"/>
          </a:xfrm>
          <a:prstGeom prst="rect">
            <a:avLst/>
          </a:prstGeom>
          <a:noFill/>
          <a:ln w="12700">
            <a:solidFill>
              <a:schemeClr val="tx1"/>
            </a:solidFill>
          </a:ln>
        </p:spPr>
        <p:txBody>
          <a:bodyPr wrap="square" rtlCol="0">
            <a:spAutoFit/>
          </a:bodyPr>
          <a:lstStyle/>
          <a:p>
            <a:pPr>
              <a:defRPr/>
            </a:pPr>
            <a:r>
              <a:rPr lang="en-US" altLang="zh-TW" sz="1100" b="1" dirty="0">
                <a:latin typeface="Arial" panose="020B0604020202020204" pitchFamily="34" charset="0"/>
                <a:cs typeface="Arial" panose="020B0604020202020204" pitchFamily="34" charset="0"/>
              </a:rPr>
              <a:t>Keep total word count to 1000 words. </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14484724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030503-D8E8-7411-1EF2-8EAFBFC3B130}"/>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C571146F-6EDB-82CD-DA7F-3764B648879C}"/>
              </a:ext>
            </a:extLst>
          </p:cNvPr>
          <p:cNvSpPr txBox="1"/>
          <p:nvPr/>
        </p:nvSpPr>
        <p:spPr>
          <a:xfrm>
            <a:off x="179512" y="1131590"/>
            <a:ext cx="8784976" cy="3585597"/>
          </a:xfrm>
          <a:prstGeom prst="rect">
            <a:avLst/>
          </a:prstGeom>
          <a:noFill/>
          <a:ln w="12700">
            <a:solidFill>
              <a:schemeClr val="tx1"/>
            </a:solidFill>
          </a:ln>
        </p:spPr>
        <p:txBody>
          <a:bodyPr wrap="square" rtlCol="0">
            <a:spAutoFit/>
          </a:bodyPr>
          <a:lstStyle/>
          <a:p>
            <a:pPr>
              <a:defRPr/>
            </a:pPr>
            <a:r>
              <a:rPr lang="en-US" altLang="zh-TW" sz="1100" b="1" dirty="0">
                <a:latin typeface="Arial" panose="020B0604020202020204" pitchFamily="34" charset="0"/>
                <a:cs typeface="Arial" panose="020B0604020202020204" pitchFamily="34" charset="0"/>
              </a:rPr>
              <a:t>Keep total word count to 1000 words. </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12163461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3788FE-173B-0CED-909A-F2293F232243}"/>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E13B2659-6FFE-5D9C-7C9A-B3D43DBB0FDB}"/>
              </a:ext>
            </a:extLst>
          </p:cNvPr>
          <p:cNvSpPr txBox="1"/>
          <p:nvPr/>
        </p:nvSpPr>
        <p:spPr>
          <a:xfrm>
            <a:off x="179512" y="1131590"/>
            <a:ext cx="8784976" cy="3585597"/>
          </a:xfrm>
          <a:prstGeom prst="rect">
            <a:avLst/>
          </a:prstGeom>
          <a:noFill/>
          <a:ln w="12700">
            <a:solidFill>
              <a:schemeClr val="tx1"/>
            </a:solidFill>
          </a:ln>
        </p:spPr>
        <p:txBody>
          <a:bodyPr wrap="square" rtlCol="0">
            <a:spAutoFit/>
          </a:bodyPr>
          <a:lstStyle/>
          <a:p>
            <a:pPr>
              <a:defRPr/>
            </a:pPr>
            <a:r>
              <a:rPr lang="en-US" altLang="zh-TW" sz="1100" b="1" dirty="0">
                <a:latin typeface="Arial" panose="020B0604020202020204" pitchFamily="34" charset="0"/>
                <a:cs typeface="Arial" panose="020B0604020202020204" pitchFamily="34" charset="0"/>
              </a:rPr>
              <a:t>Keep total word count to 1000 words. </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7872422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CDEB2D7-E853-8A0D-0800-82F2D92DCF6F}"/>
              </a:ext>
            </a:extLst>
          </p:cNvPr>
          <p:cNvSpPr txBox="1"/>
          <p:nvPr/>
        </p:nvSpPr>
        <p:spPr>
          <a:xfrm>
            <a:off x="179512" y="1059582"/>
            <a:ext cx="8856984" cy="3508653"/>
          </a:xfrm>
          <a:prstGeom prst="rect">
            <a:avLst/>
          </a:prstGeom>
          <a:ln w="9525"/>
        </p:spPr>
        <p:style>
          <a:lnRef idx="2">
            <a:schemeClr val="dk1"/>
          </a:lnRef>
          <a:fillRef idx="1">
            <a:schemeClr val="lt1"/>
          </a:fillRef>
          <a:effectRef idx="0">
            <a:schemeClr val="dk1"/>
          </a:effectRef>
          <a:fontRef idx="minor">
            <a:schemeClr val="dk1"/>
          </a:fontRef>
        </p:style>
        <p:txBody>
          <a:bodyPr wrap="square">
            <a:spAutoFit/>
          </a:bodyPr>
          <a:lstStyle/>
          <a:p>
            <a:r>
              <a:rPr lang="en-GB" dirty="0">
                <a:latin typeface="Arial" panose="020B0604020202020204" pitchFamily="34" charset="0"/>
                <a:cs typeface="Arial" panose="020B0604020202020204" pitchFamily="34" charset="0"/>
              </a:rPr>
              <a:t> </a:t>
            </a:r>
          </a:p>
          <a:p>
            <a:r>
              <a:rPr lang="en-GB" dirty="0">
                <a:latin typeface="Arial" panose="020B0604020202020204" pitchFamily="34" charset="0"/>
                <a:cs typeface="Arial" panose="020B0604020202020204" pitchFamily="34" charset="0"/>
              </a:rPr>
              <a:t> </a:t>
            </a:r>
          </a:p>
          <a:p>
            <a:endParaRPr lang="en-GB" dirty="0">
              <a:latin typeface="Arial" panose="020B0604020202020204" pitchFamily="34" charset="0"/>
              <a:cs typeface="Arial" panose="020B0604020202020204" pitchFamily="34" charset="0"/>
            </a:endParaRPr>
          </a:p>
          <a:p>
            <a:r>
              <a:rPr lang="en-GB" b="1" dirty="0">
                <a:latin typeface="Arial" panose="020B0604020202020204" pitchFamily="34" charset="0"/>
                <a:cs typeface="Arial" panose="020B0604020202020204" pitchFamily="34" charset="0"/>
              </a:rPr>
              <a:t> </a:t>
            </a:r>
            <a:r>
              <a:rPr lang="en-GB" sz="1600" b="1" dirty="0">
                <a:latin typeface="Arial" panose="020B0604020202020204" pitchFamily="34" charset="0"/>
                <a:cs typeface="Arial" panose="020B0604020202020204" pitchFamily="34" charset="0"/>
              </a:rPr>
              <a:t>DECLARATION </a:t>
            </a:r>
          </a:p>
          <a:p>
            <a:r>
              <a:rPr lang="en-GB" sz="1600" dirty="0">
                <a:latin typeface="Arial" panose="020B0604020202020204" pitchFamily="34" charset="0"/>
                <a:cs typeface="Arial" panose="020B0604020202020204" pitchFamily="34" charset="0"/>
              </a:rPr>
              <a:t> </a:t>
            </a:r>
          </a:p>
          <a:p>
            <a:r>
              <a:rPr lang="en-US" sz="1600" b="1" kern="1200" dirty="0">
                <a:solidFill>
                  <a:schemeClr val="tx1"/>
                </a:solidFill>
                <a:latin typeface="Arial" panose="020B0604020202020204" pitchFamily="34" charset="0"/>
                <a:cs typeface="Arial" panose="020B0604020202020204" pitchFamily="34" charset="0"/>
                <a:sym typeface="Wingdings 2"/>
              </a:rPr>
              <a:t> </a:t>
            </a:r>
            <a:r>
              <a:rPr lang="en-GB" sz="1600" dirty="0">
                <a:latin typeface="Arial" panose="020B0604020202020204" pitchFamily="34" charset="0"/>
                <a:cs typeface="Arial" panose="020B0604020202020204" pitchFamily="34" charset="0"/>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GB" sz="1600" dirty="0">
              <a:latin typeface="Arial" panose="020B0604020202020204" pitchFamily="34" charset="0"/>
              <a:cs typeface="Arial" panose="020B0604020202020204" pitchFamily="34" charset="0"/>
            </a:endParaRPr>
          </a:p>
          <a:p>
            <a:pPr algn="ctr"/>
            <a:r>
              <a:rPr lang="en-GB" sz="1600" b="1" dirty="0">
                <a:latin typeface="Arial" panose="020B0604020202020204" pitchFamily="34" charset="0"/>
                <a:cs typeface="Arial" panose="020B0604020202020204" pitchFamily="34" charset="0"/>
              </a:rPr>
              <a:t>-THE END- </a:t>
            </a:r>
          </a:p>
          <a:p>
            <a:pPr algn="ctr"/>
            <a:endParaRPr lang="en-GB" dirty="0">
              <a:latin typeface="Arial" panose="020B0604020202020204" pitchFamily="34" charset="0"/>
              <a:cs typeface="Arial" panose="020B0604020202020204" pitchFamily="34" charset="0"/>
            </a:endParaRPr>
          </a:p>
          <a:p>
            <a:pPr algn="ctr"/>
            <a:endParaRPr lang="en-GB" dirty="0">
              <a:latin typeface="Arial" panose="020B0604020202020204" pitchFamily="34" charset="0"/>
              <a:cs typeface="Arial" panose="020B0604020202020204" pitchFamily="34" charset="0"/>
            </a:endParaRPr>
          </a:p>
          <a:p>
            <a:pPr algn="ctr"/>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4320861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3878</TotalTime>
  <Words>675</Words>
  <Application>Microsoft Office PowerPoint</Application>
  <PresentationFormat>On-screen Show (16:9)</PresentationFormat>
  <Paragraphs>122</Paragraphs>
  <Slides>9</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Booney Tay</dc:creator>
  <cp:lastModifiedBy>Joleen Quek</cp:lastModifiedBy>
  <cp:revision>524</cp:revision>
  <dcterms:created xsi:type="dcterms:W3CDTF">2006-08-16T00:00:00Z</dcterms:created>
  <dcterms:modified xsi:type="dcterms:W3CDTF">2024-02-08T09:39:15Z</dcterms:modified>
</cp:coreProperties>
</file>