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0" r:id="rId3"/>
    <p:sldId id="290" r:id="rId4"/>
    <p:sldId id="259" r:id="rId5"/>
    <p:sldId id="262" r:id="rId6"/>
    <p:sldId id="263" r:id="rId7"/>
    <p:sldId id="286" r:id="rId8"/>
    <p:sldId id="287" r:id="rId9"/>
    <p:sldId id="288" r:id="rId10"/>
    <p:sldId id="289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3239"/>
    <a:srgbClr val="EA6F07"/>
    <a:srgbClr val="540443"/>
    <a:srgbClr val="18152E"/>
    <a:srgbClr val="402331"/>
    <a:srgbClr val="3E04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34" autoAdjust="0"/>
    <p:restoredTop sz="95116" autoAdjust="0"/>
  </p:normalViewPr>
  <p:slideViewPr>
    <p:cSldViewPr>
      <p:cViewPr varScale="1">
        <p:scale>
          <a:sx n="144" d="100"/>
          <a:sy n="144" d="100"/>
        </p:scale>
        <p:origin x="1032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B4EE3-ECEA-C242-845D-2BC1C3F9E94E}" type="datetimeFigureOut">
              <a:rPr lang="en-US" smtClean="0"/>
              <a:pPr/>
              <a:t>4/23/2025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1B98A9-6A52-9349-91A7-D6CDA629B3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648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B98A9-6A52-9349-91A7-D6CDA629B33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1B98A9-6A52-9349-91A7-D6CDA629B33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162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B98A9-6A52-9349-91A7-D6CDA629B33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carizar@humanresourcesonline.ne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ales@humanresourcesonline.net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9447F-A2E7-5878-59CB-7BED77FBA5D9}"/>
              </a:ext>
            </a:extLst>
          </p:cNvPr>
          <p:cNvSpPr txBox="1">
            <a:spLocks/>
          </p:cNvSpPr>
          <p:nvPr/>
        </p:nvSpPr>
        <p:spPr>
          <a:xfrm>
            <a:off x="2555776" y="4659982"/>
            <a:ext cx="4032448" cy="3474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ENTRY FORM – </a:t>
            </a:r>
            <a:r>
              <a:rPr lang="en-US" altLang="zh-TW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TALENT CATEGORY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CDEB2D7-E853-8A0D-0800-82F2D92DCF6F}"/>
              </a:ext>
            </a:extLst>
          </p:cNvPr>
          <p:cNvSpPr txBox="1"/>
          <p:nvPr/>
        </p:nvSpPr>
        <p:spPr>
          <a:xfrm>
            <a:off x="179512" y="1059582"/>
            <a:ext cx="8856984" cy="3508653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6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208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F9E1B67-9766-97A5-60E7-5C8E3F99E049}"/>
              </a:ext>
            </a:extLst>
          </p:cNvPr>
          <p:cNvSpPr txBox="1"/>
          <p:nvPr/>
        </p:nvSpPr>
        <p:spPr>
          <a:xfrm>
            <a:off x="44519" y="987574"/>
            <a:ext cx="4599489" cy="3770259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1400" b="1" u="sng" dirty="0">
                <a:solidFill>
                  <a:srgbClr val="313239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Entry Form – Talent</a:t>
            </a:r>
            <a:br>
              <a:rPr lang="en-US" sz="900" b="1" u="sng" dirty="0">
                <a:solidFill>
                  <a:srgbClr val="313239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</a:br>
            <a:endParaRPr lang="en-US" sz="900" b="1" u="sng" dirty="0">
              <a:solidFill>
                <a:srgbClr val="313239"/>
              </a:solidFill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800" i="1" dirty="0">
                <a:solidFill>
                  <a:srgbClr val="313239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(This form is only applicable for Category 41 – Leader of the Year)</a:t>
            </a:r>
          </a:p>
          <a:p>
            <a:endParaRPr lang="en-US" sz="900" i="1" dirty="0">
              <a:solidFill>
                <a:srgbClr val="3E041D"/>
              </a:solidFill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Here are some guiding pointers that judges will be looking out for. Please ensure your entry answers the points below for the various sections:</a:t>
            </a:r>
          </a:p>
          <a:p>
            <a:endParaRPr lang="en-US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marR="0" lvl="0" indent="-172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Vision and Goals </a:t>
            </a:r>
            <a:r>
              <a:rPr kumimoji="0" lang="en-GB" sz="8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[25%] (500 max. words)</a:t>
            </a:r>
          </a:p>
          <a:p>
            <a:pPr marL="172800" indent="-172800"/>
            <a:endParaRPr lang="en-US" sz="8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is the background of your nominee?  His/her vision for HR in the organisation?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did your nominee set out to achieve 12 months ago?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Detail attributes this individual possesses that benefit the business.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List your nominee’s innovative approach to people management.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would colleagues describe this individual? What are some personal attributes?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are some innovative and/or new changes implemented and/or challenged by the nominee? What is the expected business ROI from the changes incorporated?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Please include some testimonials from peers/senior management/clients.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indent="-172800"/>
            <a:r>
              <a:rPr lang="en-US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 </a:t>
            </a:r>
          </a:p>
          <a:p>
            <a:pPr marL="172800" marR="0" lvl="0" indent="-172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lang="en-US" sz="8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Implementation</a:t>
            </a:r>
            <a:r>
              <a:rPr lang="en-US" sz="800" b="1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en-GB" sz="8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[25%] (500 max. words)</a:t>
            </a:r>
          </a:p>
          <a:p>
            <a:pPr marL="172800" indent="-172800"/>
            <a:endParaRPr lang="en-US" sz="8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are some initiatives/programmes led by this individual from his/her managerial leadership?</a:t>
            </a:r>
            <a:r>
              <a:rPr lang="en-SG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 </a:t>
            </a: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did your nominee decide on the particular strategy?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business problem(s) is your nominee trying to address?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Demonstrates why the strategy was implemented and its impact.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challenges did your nominee encounter and how did s/he solve them?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Please explain in greater detail a situation in which this individual stepped up.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is this nominee’s implementation different or unique?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did the individual get the buy-in from the respective stakeholders?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SG" sz="9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235235-B20B-8DD3-1B2A-35BAA5E1F717}"/>
              </a:ext>
            </a:extLst>
          </p:cNvPr>
          <p:cNvSpPr txBox="1"/>
          <p:nvPr/>
        </p:nvSpPr>
        <p:spPr>
          <a:xfrm>
            <a:off x="4638070" y="1688263"/>
            <a:ext cx="4283968" cy="3046984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marL="172800" marR="0" lvl="0" indent="-172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lang="en-US" sz="8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Impact</a:t>
            </a:r>
            <a:r>
              <a:rPr lang="en-US" sz="800" b="1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en-GB" sz="8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[25%] (500 max. words)</a:t>
            </a:r>
          </a:p>
          <a:p>
            <a:pPr marL="172800" indent="-172800"/>
            <a:endParaRPr lang="en-US" sz="8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HR metrics did your nominee achieve?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did your nominee contribute to your organisation’s commercial/business goals?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was the feedback from stakeholders (employees, line management, top management) post implementation?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Please list the primary and secondary impact.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Evidence of success: How has the idea/strategy strengthened the organisation? Please use metrics, anecdotes and case studies.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Judges will consider feedback from stakeholders.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indent="-172800"/>
            <a:endParaRPr lang="en-US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marR="0" lvl="0" indent="-172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4"/>
              <a:tabLst/>
              <a:defRPr/>
            </a:pPr>
            <a:r>
              <a:rPr lang="en-US" sz="8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Future Plans</a:t>
            </a:r>
            <a:r>
              <a:rPr lang="en-US" sz="800" b="1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en-GB" sz="8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[25%] (500 max. words)</a:t>
            </a:r>
          </a:p>
          <a:p>
            <a:pPr marL="172800" indent="-172800"/>
            <a:endParaRPr lang="en-US" sz="8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objectives does your nominee plan to pursue next?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Has your nominee’s performance affected the way your organisation approaches HR policy changes?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else can be done differently to further improve?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are some other support areas your nominee could benefit from in the future?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are some room for areas of improvement?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2800" lvl="0" indent="-17280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has your nominee’s performance taught your team about what else is achievable?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Your entry could focus on an existing or a new initiative, programme, campaign, project, etc. </a:t>
            </a:r>
            <a:endParaRPr lang="en-US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455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B32D2F-BEF2-7FFA-763A-40AE9B9DFB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97C504D-9C91-632B-5108-283E9DA2CCF1}"/>
              </a:ext>
            </a:extLst>
          </p:cNvPr>
          <p:cNvSpPr/>
          <p:nvPr/>
        </p:nvSpPr>
        <p:spPr>
          <a:xfrm>
            <a:off x="359532" y="987574"/>
            <a:ext cx="8460940" cy="2446824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en-US" sz="1100" b="1" u="sng" dirty="0">
                <a:solidFill>
                  <a:srgbClr val="3D3F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GUIDELINES</a:t>
            </a:r>
            <a:endParaRPr lang="en-US" sz="1100" dirty="0">
              <a:solidFill>
                <a:srgbClr val="3D3F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refer to the HR Vendor of the Year 2025 Entry Guidelines for specific requirements, category descriptions, entry criteria details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Any sensitive or confidential information which is to be used for judging purposes only must be clearly indicated in </a:t>
            </a:r>
            <a:r>
              <a:rPr lang="en-US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text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10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highlighted in red 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Please use exactly what is provided as the entry form template. Refrain from using your own document style with your company branding.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use only 10-point font size, Arial. Please be reminded that the limit for your overall entry form is restricted to 2000 words only. Judges can mark you down for exceeding word limit.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take note that we will omit Inc, Corporation, Pte. Ltd, PT,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in order to follow our editorial design guidelines in all marketing collaterals including trophy.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The entry form is for </a:t>
            </a:r>
            <a:r>
              <a:rPr lang="en-GB" sz="100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000" b="1">
                <a:latin typeface="Arial" panose="020B0604020202020204" pitchFamily="34" charset="0"/>
                <a:cs typeface="Arial" panose="020B0604020202020204" pitchFamily="34" charset="0"/>
              </a:rPr>
              <a:t>Talent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category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only. Products / Services and Providers categories are different. Please use the </a:t>
            </a:r>
            <a:r>
              <a:rPr lang="en-GB" sz="1000" u="sng" dirty="0">
                <a:latin typeface="Arial" panose="020B0604020202020204" pitchFamily="34" charset="0"/>
                <a:cs typeface="Arial" panose="020B0604020202020204" pitchFamily="34" charset="0"/>
              </a:rPr>
              <a:t>correct form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100" b="1" u="sng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b="1" u="sng" dirty="0">
                <a:solidFill>
                  <a:srgbClr val="3D3F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SUBMIT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Once you are ready to submit your nomination, please save this file as a PDF document.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Remember to prepare and upload your supporting documents and images, if any, on the online submission page.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Upload this core award entry form document along with the supporting documents and images.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E76A55-F304-D951-EA4D-E0C08163FC28}"/>
              </a:ext>
            </a:extLst>
          </p:cNvPr>
          <p:cNvSpPr txBox="1"/>
          <p:nvPr/>
        </p:nvSpPr>
        <p:spPr>
          <a:xfrm>
            <a:off x="359532" y="3488705"/>
            <a:ext cx="5904656" cy="1334441"/>
          </a:xfrm>
          <a:prstGeom prst="rect">
            <a:avLst/>
          </a:prstGeom>
          <a:noFill/>
        </p:spPr>
        <p:txBody>
          <a:bodyPr wrap="square" numCol="2" rtlCol="0">
            <a:noAutofit/>
          </a:bodyPr>
          <a:lstStyle/>
          <a:p>
            <a:r>
              <a:rPr lang="en-US" sz="1100" b="1" u="sng" dirty="0">
                <a:solidFill>
                  <a:srgbClr val="3D3F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US</a:t>
            </a:r>
          </a:p>
          <a:p>
            <a:br>
              <a:rPr lang="en-GB" sz="10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</a:br>
            <a:r>
              <a:rPr lang="en-GB" sz="1000" b="1" dirty="0" err="1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Cariza</a:t>
            </a:r>
            <a:r>
              <a:rPr lang="en-GB" sz="10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 Ratin</a:t>
            </a:r>
          </a:p>
          <a:p>
            <a:r>
              <a:rPr lang="en-GB" sz="1000" i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Senior Regional Project Manager</a:t>
            </a:r>
          </a:p>
          <a:p>
            <a:r>
              <a:rPr lang="fr-FR" sz="10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Tel: 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+65 6692 9031 (Ext 815)</a:t>
            </a:r>
          </a:p>
          <a:p>
            <a:r>
              <a:rPr lang="fr-FR" sz="10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Mobile: </a:t>
            </a:r>
            <a:r>
              <a:rPr lang="fr-FR" sz="10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+ 63 977 3992 585</a:t>
            </a:r>
            <a:br>
              <a:rPr lang="fr-FR" sz="10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</a:br>
            <a:r>
              <a:rPr lang="fr-FR" sz="10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Email: 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carizar@humanresourcesonline.net</a:t>
            </a:r>
            <a:endParaRPr lang="en-GB" sz="10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0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7BB771-F347-9D47-2262-A7277728DBF5}"/>
              </a:ext>
            </a:extLst>
          </p:cNvPr>
          <p:cNvSpPr txBox="1"/>
          <p:nvPr/>
        </p:nvSpPr>
        <p:spPr>
          <a:xfrm>
            <a:off x="3347864" y="3798208"/>
            <a:ext cx="29523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kern="1200" dirty="0">
                <a:solidFill>
                  <a:schemeClr val="dk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Sponsorship Opportunities </a:t>
            </a:r>
          </a:p>
          <a:p>
            <a:br>
              <a:rPr lang="en-US" sz="1000" kern="1200" dirty="0">
                <a:solidFill>
                  <a:schemeClr val="dk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US" sz="1000" kern="1200" dirty="0">
                <a:solidFill>
                  <a:schemeClr val="dk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bespoke sponsorship packages please contact our Sales Team at </a:t>
            </a:r>
            <a:r>
              <a:rPr lang="en-US" sz="1000" u="sng" kern="1200" dirty="0">
                <a:solidFill>
                  <a:schemeClr val="dk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4"/>
              </a:rPr>
              <a:t>sales@humanresourcesonline.net</a:t>
            </a:r>
            <a:endParaRPr lang="en-US" sz="1000" kern="1200" dirty="0">
              <a:solidFill>
                <a:schemeClr val="dk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297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E30B24-DCB0-7242-BA2F-D9A7FD9A4B11}"/>
              </a:ext>
            </a:extLst>
          </p:cNvPr>
          <p:cNvSpPr txBox="1"/>
          <p:nvPr/>
        </p:nvSpPr>
        <p:spPr>
          <a:xfrm>
            <a:off x="107504" y="1235620"/>
            <a:ext cx="4953000" cy="30777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1400" b="1" u="sng" dirty="0">
                <a:solidFill>
                  <a:srgbClr val="313239"/>
                </a:solidFill>
                <a:latin typeface="Arial" pitchFamily="34" charset="0"/>
                <a:cs typeface="Arial" pitchFamily="34" charset="0"/>
              </a:rPr>
              <a:t>ENTRY DETAILS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952" y="1667668"/>
            <a:ext cx="4392488" cy="1384995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05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Please provide the following information: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Company Name: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cs typeface="Arial" panose="020B0604020202020204" pitchFamily="34" charset="0"/>
              </a:rPr>
              <a:t>Name of Candidate (Full Name / Direct Line / Mobile):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cs typeface="Arial" panose="020B0604020202020204" pitchFamily="34" charset="0"/>
              </a:rPr>
              <a:t>Designation: 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Country: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Name of Category: </a:t>
            </a:r>
            <a:r>
              <a:rPr lang="en-US" altLang="zh-TW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Leader of the Year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Company Website URL: 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Email </a:t>
            </a:r>
            <a:r>
              <a:rPr lang="en-US" altLang="zh-TW" sz="900" i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(generic, e.g. subscriptions@humanresourcesonline.net): </a:t>
            </a:r>
            <a:endParaRPr lang="en-US" altLang="zh-TW" sz="1050" i="1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37230" y="1302462"/>
            <a:ext cx="4392488" cy="2736305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Please paste your organisation / brand logo here</a:t>
            </a:r>
            <a:b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kumimoji="0" lang="zh-TW" alt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593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DE30B24-DCB0-7242-BA2F-D9A7FD9A4B11}"/>
              </a:ext>
            </a:extLst>
          </p:cNvPr>
          <p:cNvSpPr txBox="1"/>
          <p:nvPr/>
        </p:nvSpPr>
        <p:spPr>
          <a:xfrm>
            <a:off x="452983" y="1136484"/>
            <a:ext cx="4876800" cy="33855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SG" sz="1600" b="1" u="sng" dirty="0">
                <a:solidFill>
                  <a:srgbClr val="313239"/>
                </a:solidFill>
                <a:latin typeface="Arial" pitchFamily="34" charset="0"/>
                <a:cs typeface="Arial" pitchFamily="34" charset="0"/>
              </a:rPr>
              <a:t>Entry Details (cont.) </a:t>
            </a:r>
            <a:endParaRPr lang="en-SG" sz="1200" u="sng" dirty="0">
              <a:solidFill>
                <a:srgbClr val="31323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491630"/>
            <a:ext cx="8136904" cy="286232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TW" sz="1100" b="1" dirty="0">
                <a:latin typeface="Arial" panose="020B0604020202020204" pitchFamily="34" charset="0"/>
                <a:cs typeface="Arial" panose="020B0604020202020204" pitchFamily="34" charset="0"/>
              </a:rPr>
              <a:t>Please provide a max. 300 words company description: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988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FBA3CD1-43D1-95EC-32DA-EB800BA5C93F}"/>
              </a:ext>
            </a:extLst>
          </p:cNvPr>
          <p:cNvSpPr txBox="1"/>
          <p:nvPr/>
        </p:nvSpPr>
        <p:spPr>
          <a:xfrm>
            <a:off x="107504" y="1243662"/>
            <a:ext cx="8928992" cy="3416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3985201-6457-9589-6AAE-D88DA8D51539}"/>
              </a:ext>
            </a:extLst>
          </p:cNvPr>
          <p:cNvSpPr/>
          <p:nvPr/>
        </p:nvSpPr>
        <p:spPr>
          <a:xfrm>
            <a:off x="24441" y="997441"/>
            <a:ext cx="625936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Section 1: Vision and Goals – 25% (Max. 500 words)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208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1463" y="1233795"/>
            <a:ext cx="8784976" cy="3416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3653299-C5A3-F789-46CA-703897344565}"/>
              </a:ext>
            </a:extLst>
          </p:cNvPr>
          <p:cNvSpPr/>
          <p:nvPr/>
        </p:nvSpPr>
        <p:spPr>
          <a:xfrm>
            <a:off x="107504" y="987574"/>
            <a:ext cx="690780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Section 2: Implementation – 25% (Max. 500 words)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881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204445"/>
            <a:ext cx="8712968" cy="3416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E78A295-749A-BD44-DE12-EF7DE32FC489}"/>
              </a:ext>
            </a:extLst>
          </p:cNvPr>
          <p:cNvSpPr/>
          <p:nvPr/>
        </p:nvSpPr>
        <p:spPr>
          <a:xfrm>
            <a:off x="179512" y="987574"/>
            <a:ext cx="575567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Section 3: Impact – 25% (Max. 500 words)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719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233795"/>
            <a:ext cx="8784976" cy="3416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9DF79FE-BD94-71CD-A9AD-12AB3DEAC448}"/>
              </a:ext>
            </a:extLst>
          </p:cNvPr>
          <p:cNvSpPr/>
          <p:nvPr/>
        </p:nvSpPr>
        <p:spPr>
          <a:xfrm>
            <a:off x="107504" y="987574"/>
            <a:ext cx="597170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Section 4: Future Plans – 25% (Max. 500 words)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803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3950</TotalTime>
  <Words>941</Words>
  <Application>Microsoft Office PowerPoint</Application>
  <PresentationFormat>On-screen Show (16:9)</PresentationFormat>
  <Paragraphs>138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Booney Tay</dc:creator>
  <cp:lastModifiedBy>Joleen Quek</cp:lastModifiedBy>
  <cp:revision>558</cp:revision>
  <dcterms:created xsi:type="dcterms:W3CDTF">2006-08-16T00:00:00Z</dcterms:created>
  <dcterms:modified xsi:type="dcterms:W3CDTF">2025-04-23T10:06:49Z</dcterms:modified>
</cp:coreProperties>
</file>