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0" r:id="rId3"/>
    <p:sldId id="290" r:id="rId4"/>
    <p:sldId id="259" r:id="rId5"/>
    <p:sldId id="262" r:id="rId6"/>
    <p:sldId id="263" r:id="rId7"/>
    <p:sldId id="286" r:id="rId8"/>
    <p:sldId id="287" r:id="rId9"/>
    <p:sldId id="288" r:id="rId10"/>
    <p:sldId id="289"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3239"/>
    <a:srgbClr val="502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varScale="1">
        <p:scale>
          <a:sx n="146" d="100"/>
          <a:sy n="146" d="100"/>
        </p:scale>
        <p:origin x="582" y="12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4/23/2025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cariza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824D453-4686-EBD1-03D5-276D039E57D4}"/>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 </a:t>
            </a:r>
            <a:r>
              <a:rPr lang="en-US" altLang="zh-TW" sz="1100" b="1" dirty="0">
                <a:solidFill>
                  <a:schemeClr val="bg1"/>
                </a:solidFill>
                <a:latin typeface="Arial" panose="020B0604020202020204" pitchFamily="34" charset="0"/>
                <a:cs typeface="Arial" panose="020B0604020202020204" pitchFamily="34" charset="0"/>
              </a:rPr>
              <a:t>PROVIDERS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D65E24-1EAD-5059-24D9-0F10AB8CD533}"/>
              </a:ext>
            </a:extLst>
          </p:cNvPr>
          <p:cNvSpPr txBox="1"/>
          <p:nvPr/>
        </p:nvSpPr>
        <p:spPr>
          <a:xfrm>
            <a:off x="158188" y="947713"/>
            <a:ext cx="2613612" cy="338550"/>
          </a:xfrm>
          <a:prstGeom prst="rect">
            <a:avLst/>
          </a:prstGeom>
          <a:noFill/>
        </p:spPr>
        <p:txBody>
          <a:bodyPr wrap="square" lIns="91435" tIns="45718" rIns="91435" bIns="45718" rtlCol="0">
            <a:spAutoFit/>
          </a:bodyPr>
          <a:lstStyle/>
          <a:p>
            <a:pPr algn="just"/>
            <a:r>
              <a:rPr lang="en-SG" sz="1600" b="1" u="sng" dirty="0">
                <a:solidFill>
                  <a:srgbClr val="313239"/>
                </a:solidFill>
                <a:latin typeface="Arial" pitchFamily="34" charset="0"/>
                <a:cs typeface="Arial" pitchFamily="34" charset="0"/>
              </a:rPr>
              <a:t>Providers </a:t>
            </a:r>
            <a:endParaRPr lang="en-SG" sz="1200" u="sng" dirty="0">
              <a:solidFill>
                <a:srgbClr val="313239"/>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0F920B7B-8AB0-2BDD-67BE-47B415256D89}"/>
              </a:ext>
            </a:extLst>
          </p:cNvPr>
          <p:cNvSpPr/>
          <p:nvPr/>
        </p:nvSpPr>
        <p:spPr>
          <a:xfrm>
            <a:off x="107504" y="1238766"/>
            <a:ext cx="3564396" cy="230832"/>
          </a:xfrm>
          <a:prstGeom prst="rect">
            <a:avLst/>
          </a:prstGeom>
        </p:spPr>
        <p:txBody>
          <a:bodyPr wrap="square">
            <a:spAutoFit/>
          </a:bodyPr>
          <a:lstStyle/>
          <a:p>
            <a:r>
              <a:rPr lang="en-US" sz="900" i="1" dirty="0">
                <a:latin typeface="Arial" panose="020B0604020202020204" pitchFamily="34" charset="0"/>
                <a:cs typeface="Arial" panose="020B0604020202020204" pitchFamily="34" charset="0"/>
              </a:rPr>
              <a:t>This form is only applicable for the following categories: </a:t>
            </a:r>
          </a:p>
        </p:txBody>
      </p:sp>
      <p:sp>
        <p:nvSpPr>
          <p:cNvPr id="6" name="Rectangle 5">
            <a:extLst>
              <a:ext uri="{FF2B5EF4-FFF2-40B4-BE49-F238E27FC236}">
                <a16:creationId xmlns:a16="http://schemas.microsoft.com/office/drawing/2014/main" id="{133BDB45-1E80-A833-95B9-ACF44581E6E5}"/>
              </a:ext>
            </a:extLst>
          </p:cNvPr>
          <p:cNvSpPr/>
          <p:nvPr/>
        </p:nvSpPr>
        <p:spPr>
          <a:xfrm>
            <a:off x="158188" y="1443221"/>
            <a:ext cx="2795122" cy="3170099"/>
          </a:xfrm>
          <a:prstGeom prst="rect">
            <a:avLst/>
          </a:prstGeom>
        </p:spPr>
        <p:txBody>
          <a:bodyPr wrap="square" numCol="1">
            <a:spAutoFit/>
          </a:bodyPr>
          <a:lstStyle/>
          <a:p>
            <a:pPr marL="342900" indent="-342900">
              <a:buFontTx/>
              <a:buAutoNum type="arabicPeriod"/>
            </a:pPr>
            <a:r>
              <a:rPr lang="en-GB" sz="800" b="1" dirty="0">
                <a:latin typeface="Arial" panose="020B0604020202020204" pitchFamily="34" charset="0"/>
                <a:cs typeface="Arial" panose="020B0604020202020204" pitchFamily="34" charset="0"/>
              </a:rPr>
              <a:t>Best AI-Powered Learning Tools *NEW*</a:t>
            </a:r>
          </a:p>
          <a:p>
            <a:pPr marL="342900" indent="-342900">
              <a:buFontTx/>
              <a:buAutoNum type="arabicPeriod"/>
            </a:pPr>
            <a:r>
              <a:rPr lang="en-GB" sz="800" dirty="0">
                <a:latin typeface="Arial" panose="020B0604020202020204" pitchFamily="34" charset="0"/>
                <a:cs typeface="Arial" panose="020B0604020202020204" pitchFamily="34" charset="0"/>
              </a:rPr>
              <a:t>Best Corporate Healthcare Provider</a:t>
            </a:r>
          </a:p>
          <a:p>
            <a:pPr marL="342900" indent="-342900">
              <a:buFontTx/>
              <a:buAutoNum type="arabicPeriod"/>
            </a:pPr>
            <a:r>
              <a:rPr lang="en-GB" sz="800" dirty="0">
                <a:latin typeface="Arial" panose="020B0604020202020204" pitchFamily="34" charset="0"/>
                <a:cs typeface="Arial" panose="020B0604020202020204" pitchFamily="34" charset="0"/>
              </a:rPr>
              <a:t>Best Corporate Wellness Provider</a:t>
            </a:r>
          </a:p>
          <a:p>
            <a:pPr marL="342900" indent="-342900">
              <a:buFontTx/>
              <a:buAutoNum type="arabicPeriod"/>
            </a:pPr>
            <a:r>
              <a:rPr lang="en-GB" sz="800" dirty="0">
                <a:latin typeface="Arial" panose="020B0604020202020204" pitchFamily="34" charset="0"/>
                <a:cs typeface="Arial" panose="020B0604020202020204" pitchFamily="34" charset="0"/>
              </a:rPr>
              <a:t>Best Employee Insurance Provider</a:t>
            </a:r>
          </a:p>
          <a:p>
            <a:pPr marL="342900" indent="-342900">
              <a:buFontTx/>
              <a:buAutoNum type="arabicPeriod"/>
            </a:pPr>
            <a:r>
              <a:rPr lang="en-GB" sz="800" dirty="0">
                <a:latin typeface="Arial" panose="020B0604020202020204" pitchFamily="34" charset="0"/>
                <a:cs typeface="Arial" panose="020B0604020202020204" pitchFamily="34" charset="0"/>
              </a:rPr>
              <a:t>Best Employer of Record Service Provider </a:t>
            </a:r>
          </a:p>
          <a:p>
            <a:pPr marL="342900" indent="-342900">
              <a:buFontTx/>
              <a:buAutoNum type="arabicPeriod"/>
            </a:pPr>
            <a:r>
              <a:rPr lang="en-GB" sz="800" dirty="0">
                <a:latin typeface="Arial" panose="020B0604020202020204" pitchFamily="34" charset="0"/>
                <a:cs typeface="Arial" panose="020B0604020202020204" pitchFamily="34" charset="0"/>
              </a:rPr>
              <a:t>Best Executive Search Firm</a:t>
            </a:r>
          </a:p>
          <a:p>
            <a:pPr marL="342900" indent="-342900">
              <a:buFontTx/>
              <a:buAutoNum type="arabicPeriod"/>
            </a:pPr>
            <a:r>
              <a:rPr lang="en-GB" sz="800" dirty="0">
                <a:latin typeface="Arial" panose="020B0604020202020204" pitchFamily="34" charset="0"/>
                <a:cs typeface="Arial" panose="020B0604020202020204" pitchFamily="34" charset="0"/>
              </a:rPr>
              <a:t>Best HR Management Consulting Firm </a:t>
            </a:r>
          </a:p>
          <a:p>
            <a:pPr marL="342900" indent="-342900">
              <a:buFontTx/>
              <a:buAutoNum type="arabicPeriod"/>
            </a:pPr>
            <a:r>
              <a:rPr lang="en-GB" sz="800" dirty="0">
                <a:latin typeface="Arial" panose="020B0604020202020204" pitchFamily="34" charset="0"/>
                <a:cs typeface="Arial" panose="020B0604020202020204" pitchFamily="34" charset="0"/>
              </a:rPr>
              <a:t>Best HR Outsourcing Partner </a:t>
            </a:r>
          </a:p>
          <a:p>
            <a:pPr marL="342900" indent="-342900">
              <a:buFontTx/>
              <a:buAutoNum type="arabicPeriod"/>
            </a:pPr>
            <a:r>
              <a:rPr lang="en-GB" sz="800" dirty="0">
                <a:latin typeface="Arial" panose="020B0604020202020204" pitchFamily="34" charset="0"/>
                <a:cs typeface="Arial" panose="020B0604020202020204" pitchFamily="34" charset="0"/>
              </a:rPr>
              <a:t>Best Leadership Development Consultancy</a:t>
            </a:r>
          </a:p>
          <a:p>
            <a:pPr marL="342900" indent="-342900">
              <a:buFontTx/>
              <a:buAutoNum type="arabicPeriod"/>
            </a:pPr>
            <a:r>
              <a:rPr lang="en-GB" sz="800" dirty="0">
                <a:latin typeface="Arial" panose="020B0604020202020204" pitchFamily="34" charset="0"/>
                <a:cs typeface="Arial" panose="020B0604020202020204" pitchFamily="34" charset="0"/>
              </a:rPr>
              <a:t>Best Management Training Provider </a:t>
            </a:r>
          </a:p>
          <a:p>
            <a:pPr marL="342900" indent="-342900">
              <a:buFontTx/>
              <a:buAutoNum type="arabicPeriod"/>
            </a:pPr>
            <a:r>
              <a:rPr lang="en-GB" sz="800" dirty="0">
                <a:latin typeface="Arial" panose="020B0604020202020204" pitchFamily="34" charset="0"/>
                <a:cs typeface="Arial" panose="020B0604020202020204" pitchFamily="34" charset="0"/>
              </a:rPr>
              <a:t>Best Mid-Management Recruitment Firm </a:t>
            </a:r>
          </a:p>
          <a:p>
            <a:pPr marL="342900" indent="-342900">
              <a:buFontTx/>
              <a:buAutoNum type="arabicPeriod"/>
            </a:pPr>
            <a:r>
              <a:rPr lang="en-GB" sz="800" dirty="0">
                <a:latin typeface="Arial" panose="020B0604020202020204" pitchFamily="34" charset="0"/>
                <a:cs typeface="Arial" panose="020B0604020202020204" pitchFamily="34" charset="0"/>
              </a:rPr>
              <a:t>Best Mobility and Relocation Consultancy</a:t>
            </a:r>
          </a:p>
          <a:p>
            <a:pPr marL="342900" indent="-342900">
              <a:buFontTx/>
              <a:buAutoNum type="arabicPeriod"/>
            </a:pPr>
            <a:r>
              <a:rPr lang="en-GB" sz="800" dirty="0">
                <a:latin typeface="Arial" panose="020B0604020202020204" pitchFamily="34" charset="0"/>
                <a:cs typeface="Arial" panose="020B0604020202020204" pitchFamily="34" charset="0"/>
              </a:rPr>
              <a:t>Best New Recruitment Firm </a:t>
            </a:r>
          </a:p>
          <a:p>
            <a:pPr marL="342900" indent="-342900">
              <a:buFontTx/>
              <a:buAutoNum type="arabicPeriod"/>
            </a:pPr>
            <a:r>
              <a:rPr lang="en-GB" sz="800" dirty="0">
                <a:latin typeface="Arial" panose="020B0604020202020204" pitchFamily="34" charset="0"/>
                <a:cs typeface="Arial" panose="020B0604020202020204" pitchFamily="34" charset="0"/>
              </a:rPr>
              <a:t>Best Payroll Outsourcing Partner </a:t>
            </a:r>
          </a:p>
          <a:p>
            <a:pPr marL="342900" indent="-342900">
              <a:buFontTx/>
              <a:buAutoNum type="arabicPeriod"/>
            </a:pPr>
            <a:r>
              <a:rPr lang="en-GB" sz="800" dirty="0">
                <a:latin typeface="Arial" panose="020B0604020202020204" pitchFamily="34" charset="0"/>
                <a:cs typeface="Arial" panose="020B0604020202020204" pitchFamily="34" charset="0"/>
              </a:rPr>
              <a:t>Best Psychometric Testing Provider </a:t>
            </a:r>
          </a:p>
          <a:p>
            <a:pPr marL="342900" indent="-342900">
              <a:buFontTx/>
              <a:buAutoNum type="arabicPeriod"/>
            </a:pPr>
            <a:r>
              <a:rPr lang="en-GB" sz="800" dirty="0">
                <a:latin typeface="Arial" panose="020B0604020202020204" pitchFamily="34" charset="0"/>
                <a:cs typeface="Arial" panose="020B0604020202020204" pitchFamily="34" charset="0"/>
              </a:rPr>
              <a:t>Best Recruitment Process Outsourcing Partner</a:t>
            </a:r>
          </a:p>
          <a:p>
            <a:pPr marL="342900" indent="-342900">
              <a:buFontTx/>
              <a:buAutoNum type="arabicPeriod"/>
            </a:pPr>
            <a:r>
              <a:rPr lang="en-GB" sz="800" dirty="0">
                <a:latin typeface="Arial" panose="020B0604020202020204" pitchFamily="34" charset="0"/>
                <a:cs typeface="Arial" panose="020B0604020202020204" pitchFamily="34" charset="0"/>
              </a:rPr>
              <a:t>Best Remote Work Solutions Provider </a:t>
            </a:r>
          </a:p>
          <a:p>
            <a:pPr marL="342900" indent="-342900">
              <a:buFontTx/>
              <a:buAutoNum type="arabicPeriod"/>
            </a:pPr>
            <a:r>
              <a:rPr lang="en-GB" sz="800" dirty="0">
                <a:latin typeface="Arial" panose="020B0604020202020204" pitchFamily="34" charset="0"/>
                <a:cs typeface="Arial" panose="020B0604020202020204" pitchFamily="34" charset="0"/>
              </a:rPr>
              <a:t>Best Sales Training Provider</a:t>
            </a:r>
          </a:p>
          <a:p>
            <a:pPr marL="342900" indent="-342900">
              <a:buFontTx/>
              <a:buAutoNum type="arabicPeriod"/>
            </a:pPr>
            <a:r>
              <a:rPr lang="en-GB" sz="800" dirty="0">
                <a:latin typeface="Arial" panose="020B0604020202020204" pitchFamily="34" charset="0"/>
                <a:cs typeface="Arial" panose="020B0604020202020204" pitchFamily="34" charset="0"/>
              </a:rPr>
              <a:t>Best Serviced Apartment / Corporate Stay Provider </a:t>
            </a:r>
          </a:p>
          <a:p>
            <a:pPr marL="342900" indent="-342900">
              <a:buFontTx/>
              <a:buAutoNum type="arabicPeriod"/>
            </a:pPr>
            <a:r>
              <a:rPr lang="en-GB" sz="800" dirty="0">
                <a:latin typeface="Arial" panose="020B0604020202020204" pitchFamily="34" charset="0"/>
                <a:cs typeface="Arial" panose="020B0604020202020204" pitchFamily="34" charset="0"/>
              </a:rPr>
              <a:t>Best Staffing Firm </a:t>
            </a:r>
          </a:p>
          <a:p>
            <a:pPr marL="342900" indent="-342900">
              <a:buFontTx/>
              <a:buAutoNum type="arabicPeriod"/>
            </a:pPr>
            <a:r>
              <a:rPr lang="en-GB" sz="800" dirty="0">
                <a:latin typeface="Arial" panose="020B0604020202020204" pitchFamily="34" charset="0"/>
                <a:cs typeface="Arial" panose="020B0604020202020204" pitchFamily="34" charset="0"/>
              </a:rPr>
              <a:t>Best Team Building Provider </a:t>
            </a:r>
          </a:p>
          <a:p>
            <a:pPr marL="342900" indent="-342900">
              <a:buFontTx/>
              <a:buAutoNum type="arabicPeriod"/>
            </a:pPr>
            <a:r>
              <a:rPr lang="en-GB" sz="800" b="1" dirty="0">
                <a:latin typeface="Arial" panose="020B0604020202020204" pitchFamily="34" charset="0"/>
                <a:cs typeface="Arial" panose="020B0604020202020204" pitchFamily="34" charset="0"/>
              </a:rPr>
              <a:t>Best Workplace Accessibility &amp; Inclusion </a:t>
            </a:r>
            <a:br>
              <a:rPr lang="en-GB" sz="800" b="1" dirty="0">
                <a:latin typeface="Arial" panose="020B0604020202020204" pitchFamily="34" charset="0"/>
                <a:cs typeface="Arial" panose="020B0604020202020204" pitchFamily="34" charset="0"/>
              </a:rPr>
            </a:br>
            <a:r>
              <a:rPr lang="en-GB" sz="800" b="1" dirty="0">
                <a:latin typeface="Arial" panose="020B0604020202020204" pitchFamily="34" charset="0"/>
                <a:cs typeface="Arial" panose="020B0604020202020204" pitchFamily="34" charset="0"/>
              </a:rPr>
              <a:t>Solution *NEW*</a:t>
            </a:r>
          </a:p>
          <a:p>
            <a:pPr marL="342900" indent="-342900">
              <a:buFontTx/>
              <a:buAutoNum type="arabicPeriod"/>
            </a:pPr>
            <a:r>
              <a:rPr lang="en-GB" sz="800" dirty="0">
                <a:latin typeface="Arial" panose="020B0604020202020204" pitchFamily="34" charset="0"/>
                <a:cs typeface="Arial" panose="020B0604020202020204" pitchFamily="34" charset="0"/>
              </a:rPr>
              <a:t>Local Hero </a:t>
            </a:r>
          </a:p>
        </p:txBody>
      </p:sp>
      <p:sp>
        <p:nvSpPr>
          <p:cNvPr id="10" name="TextBox 9">
            <a:extLst>
              <a:ext uri="{FF2B5EF4-FFF2-40B4-BE49-F238E27FC236}">
                <a16:creationId xmlns:a16="http://schemas.microsoft.com/office/drawing/2014/main" id="{1C43140B-2BF8-7421-13AE-E02DF031F8FF}"/>
              </a:ext>
            </a:extLst>
          </p:cNvPr>
          <p:cNvSpPr txBox="1"/>
          <p:nvPr/>
        </p:nvSpPr>
        <p:spPr>
          <a:xfrm>
            <a:off x="3348201" y="1022856"/>
            <a:ext cx="5832648" cy="390876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Here are some guiding pointers that judges will be looking out for. Please ensure your entry answers the points below for the various sections along with the guiding pointers in the respective categories. The maximum word count for this form is 2000.</a:t>
            </a:r>
          </a:p>
          <a:p>
            <a:pPr marL="172800" marR="0" lvl="0" indent="-172800" algn="l" defTabSz="914400" rtl="0" eaLnBrk="1" fontAlgn="auto" latinLnBrk="0" hangingPunct="1">
              <a:lnSpc>
                <a:spcPct val="100000"/>
              </a:lnSpc>
              <a:spcBef>
                <a:spcPts val="0"/>
              </a:spcBef>
              <a:spcAft>
                <a:spcPts val="0"/>
              </a:spcAft>
              <a:buClrTx/>
              <a:buSzTx/>
              <a:buFontTx/>
              <a:buNone/>
              <a:tabLst/>
              <a:defRPr/>
            </a:pPr>
            <a:endParaRPr kumimoji="0" lang="en-US" sz="75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72800" marR="0" lvl="0" indent="-1728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750" b="1" i="0" strike="noStrike" kern="1200" cap="none" spc="0" normalizeH="0" baseline="0" noProof="0" dirty="0">
                <a:ln>
                  <a:noFill/>
                </a:ln>
                <a:solidFill>
                  <a:prstClr val="black"/>
                </a:solidFill>
                <a:effectLst/>
                <a:uLnTx/>
                <a:uFillTx/>
                <a:latin typeface="Arial" pitchFamily="34" charset="0"/>
                <a:ea typeface="+mn-ea"/>
                <a:cs typeface="Arial" pitchFamily="34" charset="0"/>
              </a:rPr>
              <a:t>Profile  [25%] (500 max. words)</a:t>
            </a:r>
          </a:p>
          <a:p>
            <a:pPr marL="172800" indent="-172800">
              <a:buFont typeface="Arial" panose="020B0604020202020204" pitchFamily="34" charset="0"/>
              <a:buChar char="•"/>
              <a:defRPr/>
            </a:pPr>
            <a:r>
              <a:rPr kumimoji="0" lang="en-SG"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Provide a brief background about your company and outline the commercial performance of your company. </a:t>
            </a:r>
          </a:p>
          <a:p>
            <a:pPr marL="172800" indent="-172800">
              <a:buFont typeface="Arial" panose="020B0604020202020204" pitchFamily="34" charset="0"/>
              <a:buChar char="•"/>
              <a:defRPr/>
            </a:pPr>
            <a:r>
              <a:rPr kumimoji="0" lang="en-SG"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List your</a:t>
            </a: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 clientele </a:t>
            </a:r>
            <a:r>
              <a:rPr kumimoji="0" lang="en-US" sz="750" b="0" i="0" strike="noStrike" kern="1200" cap="none" spc="0" normalizeH="0" baseline="0" noProof="0">
                <a:ln>
                  <a:noFill/>
                </a:ln>
                <a:solidFill>
                  <a:prstClr val="black"/>
                </a:solidFill>
                <a:effectLst/>
                <a:uLnTx/>
                <a:uFillTx/>
                <a:latin typeface="Arial" pitchFamily="34" charset="0"/>
                <a:ea typeface="+mn-ea"/>
                <a:cs typeface="Arial" pitchFamily="34" charset="0"/>
              </a:rPr>
              <a:t>and partnerships - </a:t>
            </a: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Why did they choose to re-engage/engage you? How has this collaboration/partnership transformed your business front for both parties? </a:t>
            </a:r>
          </a:p>
          <a:p>
            <a:pPr marL="172800" indent="-172800">
              <a:buFont typeface="Arial" panose="020B0604020202020204" pitchFamily="34" charset="0"/>
              <a:buChar char="•"/>
              <a:defRPr/>
            </a:pP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How are you still disrupting the HR industry with your services/products?</a:t>
            </a:r>
          </a:p>
          <a:p>
            <a:pPr marL="172800" marR="0" lvl="0" indent="-1728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72800" indent="-172800">
              <a:buFont typeface="+mj-lt"/>
              <a:buAutoNum type="arabicPeriod" startAt="2"/>
            </a:pPr>
            <a:r>
              <a:rPr lang="en-US" sz="750" b="1" dirty="0">
                <a:latin typeface="Arial" pitchFamily="34" charset="0"/>
                <a:cs typeface="Arial" pitchFamily="34" charset="0"/>
              </a:rPr>
              <a:t>People  [25%] (500 max. words)</a:t>
            </a:r>
          </a:p>
          <a:p>
            <a:pPr marL="172800" marR="0" lvl="0" indent="-172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SG"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Describe how you have succeeded in managing your key resource, and makes this significant and unique? </a:t>
            </a:r>
            <a:endPar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72800" marR="0" lvl="0" indent="-172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How did you maintain continued support from key stakeholders?</a:t>
            </a:r>
            <a:endParaRPr kumimoji="0" lang="en-SG" sz="750" b="1" i="0"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72800" marR="0" lvl="0" indent="-172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How has your management team driven the overall business strategy?</a:t>
            </a:r>
          </a:p>
          <a:p>
            <a:pPr marL="172800" marR="0" lvl="0" indent="-172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What is your management’s business direction?  Any thought leadership?</a:t>
            </a:r>
          </a:p>
          <a:p>
            <a:pPr marL="172800" marR="0" lvl="0" indent="-1728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Please include key hires, staff turnover, retention, staff satisfaction, training and development </a:t>
            </a:r>
            <a:r>
              <a:rPr kumimoji="0" lang="en-US" sz="750" b="0" i="0" strike="noStrike" kern="1200" cap="none" spc="0" normalizeH="0" baseline="0" noProof="0" dirty="0" err="1">
                <a:ln>
                  <a:noFill/>
                </a:ln>
                <a:solidFill>
                  <a:prstClr val="black"/>
                </a:solidFill>
                <a:effectLst/>
                <a:uLnTx/>
                <a:uFillTx/>
                <a:latin typeface="Arial" pitchFamily="34" charset="0"/>
                <a:ea typeface="+mn-ea"/>
                <a:cs typeface="Arial" pitchFamily="34" charset="0"/>
              </a:rPr>
              <a:t>programmes</a:t>
            </a:r>
            <a:r>
              <a:rPr kumimoji="0" lang="en-US" sz="750" b="0" i="0" strike="noStrike" kern="1200" cap="none" spc="0" normalizeH="0" baseline="0" noProof="0" dirty="0">
                <a:ln>
                  <a:noFill/>
                </a:ln>
                <a:solidFill>
                  <a:prstClr val="black"/>
                </a:solidFill>
                <a:effectLst/>
                <a:uLnTx/>
                <a:uFillTx/>
                <a:latin typeface="Arial" pitchFamily="34" charset="0"/>
                <a:ea typeface="+mn-ea"/>
                <a:cs typeface="Arial" pitchFamily="34" charset="0"/>
              </a:rPr>
              <a:t> etc. </a:t>
            </a:r>
          </a:p>
          <a:p>
            <a:pPr marL="172800" marR="0" lvl="0" indent="-172800" algn="l" defTabSz="914400" rtl="0" eaLnBrk="1" fontAlgn="auto" latinLnBrk="0" hangingPunct="1">
              <a:lnSpc>
                <a:spcPct val="100000"/>
              </a:lnSpc>
              <a:spcBef>
                <a:spcPts val="0"/>
              </a:spcBef>
              <a:spcAft>
                <a:spcPts val="0"/>
              </a:spcAft>
              <a:buClrTx/>
              <a:buSzTx/>
              <a:buFont typeface="+mj-lt"/>
              <a:buAutoNum type="arabicPeriod"/>
              <a:tabLst/>
              <a:defRPr/>
            </a:pPr>
            <a:endParaRPr lang="en-US" sz="750" dirty="0">
              <a:solidFill>
                <a:prstClr val="black"/>
              </a:solidFill>
              <a:latin typeface="Arial" pitchFamily="34" charset="0"/>
              <a:cs typeface="Arial" pitchFamily="34" charset="0"/>
            </a:endParaRPr>
          </a:p>
          <a:p>
            <a:pPr marL="172800" indent="-172800">
              <a:buFont typeface="+mj-lt"/>
              <a:buAutoNum type="arabicPeriod" startAt="3"/>
            </a:pPr>
            <a:r>
              <a:rPr lang="en-US" sz="750" b="1" dirty="0">
                <a:latin typeface="Arial" pitchFamily="34" charset="0"/>
                <a:cs typeface="Arial" pitchFamily="34" charset="0"/>
              </a:rPr>
              <a:t>Products / Services [25%] (500 max. words)</a:t>
            </a:r>
          </a:p>
          <a:p>
            <a:pPr marL="172800" indent="-172800">
              <a:buFont typeface="Arial" panose="020B0604020202020204" pitchFamily="34" charset="0"/>
              <a:buChar char="•"/>
            </a:pPr>
            <a:r>
              <a:rPr lang="en-US" sz="750" dirty="0">
                <a:latin typeface="Arial" pitchFamily="34" charset="0"/>
                <a:cs typeface="Arial" pitchFamily="34" charset="0"/>
              </a:rPr>
              <a:t>What were the primary and secondary results?</a:t>
            </a:r>
          </a:p>
          <a:p>
            <a:pPr marL="172800" indent="-172800">
              <a:buFont typeface="Arial" panose="020B0604020202020204" pitchFamily="34" charset="0"/>
              <a:buChar char="•"/>
            </a:pPr>
            <a:r>
              <a:rPr lang="en-US" sz="750" dirty="0">
                <a:latin typeface="Arial" pitchFamily="34" charset="0"/>
                <a:cs typeface="Arial" pitchFamily="34" charset="0"/>
              </a:rPr>
              <a:t>What business/commercial benefits did your product/service deliver?</a:t>
            </a:r>
          </a:p>
          <a:p>
            <a:pPr marL="172800" indent="-172800">
              <a:buFont typeface="Arial" panose="020B0604020202020204" pitchFamily="34" charset="0"/>
              <a:buChar char="•"/>
            </a:pPr>
            <a:r>
              <a:rPr lang="en-US" sz="750" dirty="0">
                <a:latin typeface="Arial" pitchFamily="34" charset="0"/>
                <a:cs typeface="Arial" pitchFamily="34" charset="0"/>
              </a:rPr>
              <a:t>How did you market this to your target audience? How did you track the effectiveness of your product/service?</a:t>
            </a:r>
          </a:p>
          <a:p>
            <a:pPr marL="172800" indent="-172800">
              <a:buFont typeface="Arial" panose="020B0604020202020204" pitchFamily="34" charset="0"/>
              <a:buChar char="•"/>
            </a:pPr>
            <a:r>
              <a:rPr lang="en-SG" sz="750" dirty="0">
                <a:latin typeface="Arial" pitchFamily="34" charset="0"/>
                <a:cs typeface="Arial" pitchFamily="34" charset="0"/>
              </a:rPr>
              <a:t>Detail how you have developed your product and services offering. What makes this significant and unique? What objective does it serve to fill in the HR industry?</a:t>
            </a:r>
          </a:p>
          <a:p>
            <a:pPr marL="172800" indent="-172800">
              <a:buFont typeface="+mj-lt"/>
              <a:buAutoNum type="arabicPeriod"/>
            </a:pPr>
            <a:endParaRPr lang="en-US" sz="750" dirty="0">
              <a:latin typeface="Arial" pitchFamily="34" charset="0"/>
              <a:cs typeface="Arial" pitchFamily="34" charset="0"/>
            </a:endParaRPr>
          </a:p>
          <a:p>
            <a:pPr marL="172800" indent="-172800">
              <a:buFont typeface="+mj-lt"/>
              <a:buAutoNum type="arabicPeriod" startAt="4"/>
            </a:pPr>
            <a:r>
              <a:rPr lang="en-US" sz="750" b="1" dirty="0">
                <a:latin typeface="Arial" pitchFamily="34" charset="0"/>
                <a:cs typeface="Arial" pitchFamily="34" charset="0"/>
              </a:rPr>
              <a:t>Perspective [25%] (500 max. words)</a:t>
            </a:r>
          </a:p>
          <a:p>
            <a:pPr marL="172800" indent="-172800">
              <a:buFont typeface="Arial" pitchFamily="34" charset="0"/>
              <a:buChar char="•"/>
            </a:pPr>
            <a:r>
              <a:rPr lang="en-SG" sz="750" dirty="0">
                <a:latin typeface="Arial" pitchFamily="34" charset="0"/>
                <a:cs typeface="Arial" pitchFamily="34" charset="0"/>
              </a:rPr>
              <a:t>Illuminate on how you have been communicating your company’s perspectives and points of view – what makes this significant and unique?</a:t>
            </a:r>
            <a:endParaRPr lang="en-US" sz="750" dirty="0">
              <a:latin typeface="Arial" pitchFamily="34" charset="0"/>
              <a:cs typeface="Arial" pitchFamily="34" charset="0"/>
            </a:endParaRPr>
          </a:p>
          <a:p>
            <a:pPr marL="172800" lvl="0" indent="-172800">
              <a:buFont typeface="Arial" pitchFamily="34" charset="0"/>
              <a:buChar char="•"/>
            </a:pPr>
            <a:r>
              <a:rPr lang="en-AU" sz="750" dirty="0">
                <a:latin typeface="Arial" pitchFamily="34" charset="0"/>
                <a:cs typeface="Arial" pitchFamily="34" charset="0"/>
              </a:rPr>
              <a:t>Include industry contribution, thought-leadership, awards, and media coverage if any. </a:t>
            </a:r>
          </a:p>
          <a:p>
            <a:pPr marL="172800" lvl="0" indent="-172800">
              <a:buFont typeface="Arial" pitchFamily="34" charset="0"/>
              <a:buChar char="•"/>
            </a:pPr>
            <a:r>
              <a:rPr lang="en-SG" sz="750" dirty="0">
                <a:latin typeface="Arial" pitchFamily="34" charset="0"/>
                <a:cs typeface="Arial" pitchFamily="34" charset="0"/>
              </a:rPr>
              <a:t>Explain in greater details about the impact of your contributions and collaborations on the HR industry/your target clients. </a:t>
            </a:r>
            <a:endParaRPr lang="en-US" sz="750" dirty="0">
              <a:latin typeface="Arial" pitchFamily="34" charset="0"/>
              <a:cs typeface="Arial" pitchFamily="34" charset="0"/>
            </a:endParaRPr>
          </a:p>
          <a:p>
            <a:pPr marL="172800" lvl="0" indent="-172800">
              <a:buFont typeface="Arial" pitchFamily="34" charset="0"/>
              <a:buChar char="•"/>
            </a:pPr>
            <a:r>
              <a:rPr lang="en-SG" sz="750" dirty="0">
                <a:latin typeface="Arial" pitchFamily="34" charset="0"/>
                <a:cs typeface="Arial" pitchFamily="34" charset="0"/>
              </a:rPr>
              <a:t>In times of uncertainty, how does your service/product align with your client’s business alignment and help to build organisational capability? </a:t>
            </a:r>
          </a:p>
          <a:p>
            <a:pPr marL="172800" lvl="0" indent="-172800">
              <a:buFont typeface="Arial" pitchFamily="34" charset="0"/>
              <a:buChar char="•"/>
            </a:pPr>
            <a:r>
              <a:rPr lang="en-US" sz="750" dirty="0">
                <a:latin typeface="Arial" pitchFamily="34" charset="0"/>
                <a:cs typeface="Arial" pitchFamily="34" charset="0"/>
              </a:rPr>
              <a:t>How do you intend to build on your efforts in the future?</a:t>
            </a:r>
          </a:p>
          <a:p>
            <a:pPr marL="172800" lvl="0" indent="-172800">
              <a:buFont typeface="Arial" pitchFamily="34" charset="0"/>
              <a:buChar char="•"/>
            </a:pPr>
            <a:r>
              <a:rPr lang="en-US" sz="750" dirty="0">
                <a:latin typeface="Arial" pitchFamily="34" charset="0"/>
                <a:cs typeface="Arial" pitchFamily="34" charset="0"/>
              </a:rPr>
              <a:t>What are your future plans and learning takeaways from the past year?</a:t>
            </a:r>
            <a:endParaRPr lang="en-SG" sz="750" b="1" dirty="0">
              <a:latin typeface="Arial" pitchFamily="34" charset="0"/>
              <a:cs typeface="Arial" pitchFamily="34" charset="0"/>
            </a:endParaRPr>
          </a:p>
          <a:p>
            <a:pPr marR="0" lvl="0" algn="l" defTabSz="914400" rtl="0" eaLnBrk="1" fontAlgn="auto" latinLnBrk="0" hangingPunct="1">
              <a:lnSpc>
                <a:spcPct val="100000"/>
              </a:lnSpc>
              <a:spcBef>
                <a:spcPts val="0"/>
              </a:spcBef>
              <a:spcAft>
                <a:spcPts val="0"/>
              </a:spcAft>
              <a:buClrTx/>
              <a:buSzTx/>
              <a:tabLst/>
              <a:defRPr/>
            </a:pPr>
            <a:endParaRPr kumimoji="0" lang="en-US"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446824"/>
          </a:xfrm>
          <a:prstGeom prst="rect">
            <a:avLst/>
          </a:prstGeom>
        </p:spPr>
        <p:txBody>
          <a:bodyPr wrap="square" numCol="1">
            <a:spAutoFit/>
          </a:bodyPr>
          <a:lstStyle/>
          <a:p>
            <a:r>
              <a:rPr lang="en-US" sz="1100" b="1" u="sng" dirty="0">
                <a:solidFill>
                  <a:srgbClr val="3D3F47"/>
                </a:solidFill>
                <a:latin typeface="Arial" panose="020B0604020202020204" pitchFamily="34" charset="0"/>
                <a:cs typeface="Arial" panose="020B0604020202020204" pitchFamily="34" charset="0"/>
              </a:rPr>
              <a:t>GUIDELINES</a:t>
            </a:r>
            <a:endParaRPr lang="en-US" sz="1100" dirty="0">
              <a:solidFill>
                <a:srgbClr val="3D3F47"/>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2025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Please use exactly what is provided as the entry form template. Refrain from using your own document style with your company branding.</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GB" sz="1000" dirty="0">
                <a:latin typeface="Arial" panose="020B0604020202020204" pitchFamily="34" charset="0"/>
                <a:cs typeface="Arial" panose="020B0604020202020204" pitchFamily="34" charset="0"/>
              </a:rPr>
              <a:t>The entry form is for the </a:t>
            </a:r>
            <a:r>
              <a:rPr lang="en-GB" sz="1000" b="1" dirty="0">
                <a:latin typeface="Arial" panose="020B0604020202020204" pitchFamily="34" charset="0"/>
                <a:cs typeface="Arial" panose="020B0604020202020204" pitchFamily="34" charset="0"/>
              </a:rPr>
              <a:t>Providers categories </a:t>
            </a:r>
            <a:r>
              <a:rPr lang="en-GB" sz="1000" dirty="0">
                <a:latin typeface="Arial" panose="020B0604020202020204" pitchFamily="34" charset="0"/>
                <a:cs typeface="Arial" panose="020B0604020202020204" pitchFamily="34" charset="0"/>
              </a:rPr>
              <a:t>only. Products / Services </a:t>
            </a:r>
            <a:r>
              <a:rPr lang="en-GB" sz="1000">
                <a:latin typeface="Arial" panose="020B0604020202020204" pitchFamily="34" charset="0"/>
                <a:cs typeface="Arial" panose="020B0604020202020204" pitchFamily="34" charset="0"/>
              </a:rPr>
              <a:t>and Talent </a:t>
            </a:r>
            <a:r>
              <a:rPr lang="en-GB" sz="1000" dirty="0">
                <a:latin typeface="Arial" panose="020B0604020202020204" pitchFamily="34" charset="0"/>
                <a:cs typeface="Arial" panose="020B0604020202020204" pitchFamily="34" charset="0"/>
              </a:rPr>
              <a:t>categories are different. Please use the </a:t>
            </a:r>
            <a:r>
              <a:rPr lang="en-GB" sz="1000" u="sng" dirty="0">
                <a:latin typeface="Arial" panose="020B0604020202020204" pitchFamily="34" charset="0"/>
                <a:cs typeface="Arial" panose="020B0604020202020204" pitchFamily="34" charset="0"/>
              </a:rPr>
              <a:t>correct form</a:t>
            </a:r>
            <a:r>
              <a:rPr lang="en-GB" sz="1000" dirty="0">
                <a:latin typeface="Arial" panose="020B0604020202020204" pitchFamily="34" charset="0"/>
                <a:cs typeface="Arial" panose="020B0604020202020204" pitchFamily="34" charset="0"/>
              </a:rPr>
              <a:t>.</a:t>
            </a:r>
          </a:p>
          <a:p>
            <a:endParaRPr lang="en-US" sz="1100" b="1" u="sng" dirty="0">
              <a:solidFill>
                <a:schemeClr val="accent2">
                  <a:lumMod val="75000"/>
                </a:schemeClr>
              </a:solidFill>
              <a:latin typeface="Arial" panose="020B0604020202020204" pitchFamily="34" charset="0"/>
              <a:cs typeface="Arial" panose="020B0604020202020204" pitchFamily="34" charset="0"/>
            </a:endParaRPr>
          </a:p>
          <a:p>
            <a:r>
              <a:rPr lang="en-US" sz="1100" b="1" u="sng" dirty="0">
                <a:solidFill>
                  <a:srgbClr val="3D3F47"/>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3" name="TextBox 2">
            <a:extLst>
              <a:ext uri="{FF2B5EF4-FFF2-40B4-BE49-F238E27FC236}">
                <a16:creationId xmlns:a16="http://schemas.microsoft.com/office/drawing/2014/main" id="{8640B089-AB1C-48C4-C567-513CD6D20C6F}"/>
              </a:ext>
            </a:extLst>
          </p:cNvPr>
          <p:cNvSpPr txBox="1"/>
          <p:nvPr/>
        </p:nvSpPr>
        <p:spPr>
          <a:xfrm>
            <a:off x="359532" y="3507854"/>
            <a:ext cx="5904656" cy="1334441"/>
          </a:xfrm>
          <a:prstGeom prst="rect">
            <a:avLst/>
          </a:prstGeom>
          <a:noFill/>
        </p:spPr>
        <p:txBody>
          <a:bodyPr wrap="square" numCol="2" rtlCol="0">
            <a:noAutofit/>
          </a:bodyPr>
          <a:lstStyle/>
          <a:p>
            <a:r>
              <a:rPr lang="en-US" sz="1100" b="1" u="sng" dirty="0">
                <a:solidFill>
                  <a:srgbClr val="3D3F47"/>
                </a:solidFill>
                <a:latin typeface="Arial" panose="020B0604020202020204" pitchFamily="34" charset="0"/>
                <a:cs typeface="Arial" panose="020B0604020202020204" pitchFamily="34" charset="0"/>
              </a:rPr>
              <a:t>CONTACT US</a:t>
            </a:r>
          </a:p>
          <a:p>
            <a:br>
              <a:rPr lang="en-GB" sz="1000" dirty="0">
                <a:latin typeface="Arial" panose="020B0604020202020204" pitchFamily="34" charset="0"/>
                <a:ea typeface="Helvetica Neue" panose="02000503000000020004" pitchFamily="2" charset="0"/>
                <a:cs typeface="Arial" panose="020B0604020202020204" pitchFamily="34" charset="0"/>
              </a:rPr>
            </a:br>
            <a:r>
              <a:rPr lang="en-GB" sz="1000" b="1" dirty="0" err="1">
                <a:latin typeface="Arial" panose="020B0604020202020204" pitchFamily="34" charset="0"/>
                <a:ea typeface="Helvetica Neue" panose="02000503000000020004" pitchFamily="2" charset="0"/>
                <a:cs typeface="Arial" panose="020B0604020202020204" pitchFamily="34" charset="0"/>
              </a:rPr>
              <a:t>Cariza</a:t>
            </a:r>
            <a:r>
              <a:rPr lang="en-GB" sz="1000" b="1" dirty="0">
                <a:latin typeface="Arial" panose="020B0604020202020204" pitchFamily="34" charset="0"/>
                <a:ea typeface="Helvetica Neue" panose="02000503000000020004" pitchFamily="2" charset="0"/>
                <a:cs typeface="Arial" panose="020B0604020202020204" pitchFamily="34" charset="0"/>
              </a:rPr>
              <a:t> Ratin</a:t>
            </a:r>
          </a:p>
          <a:p>
            <a:r>
              <a:rPr lang="en-GB" sz="10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fr-FR" sz="1000" b="1" dirty="0">
                <a:latin typeface="Arial" panose="020B0604020202020204" pitchFamily="34" charset="0"/>
                <a:ea typeface="Helvetica Neue" panose="02000503000000020004" pitchFamily="2" charset="0"/>
                <a:cs typeface="Arial" panose="020B0604020202020204" pitchFamily="34" charset="0"/>
              </a:rPr>
              <a:t>Tel: </a:t>
            </a:r>
            <a:r>
              <a:rPr lang="en-GB" sz="1000" b="0" i="0" dirty="0">
                <a:solidFill>
                  <a:srgbClr val="000000"/>
                </a:solidFill>
                <a:effectLst/>
                <a:latin typeface="Arial" panose="020B0604020202020204" pitchFamily="34" charset="0"/>
                <a:cs typeface="Arial" panose="020B0604020202020204" pitchFamily="34" charset="0"/>
              </a:rPr>
              <a:t>+65 6692 9031 (Ext 815)</a:t>
            </a:r>
          </a:p>
          <a:p>
            <a:r>
              <a:rPr lang="fr-FR" sz="1000" b="1" dirty="0">
                <a:latin typeface="Arial" panose="020B0604020202020204" pitchFamily="34" charset="0"/>
                <a:ea typeface="Helvetica Neue" panose="02000503000000020004" pitchFamily="2" charset="0"/>
                <a:cs typeface="Arial" panose="020B0604020202020204" pitchFamily="34" charset="0"/>
              </a:rPr>
              <a:t>Mobile: </a:t>
            </a:r>
            <a:r>
              <a:rPr lang="fr-FR" sz="1000" dirty="0">
                <a:latin typeface="Arial" panose="020B0604020202020204" pitchFamily="34" charset="0"/>
                <a:ea typeface="Helvetica Neue" panose="02000503000000020004" pitchFamily="2" charset="0"/>
                <a:cs typeface="Arial" panose="020B0604020202020204" pitchFamily="34" charset="0"/>
              </a:rPr>
              <a:t>+ 63 977 3992 585</a:t>
            </a:r>
            <a:br>
              <a:rPr lang="fr-FR" sz="1000" dirty="0">
                <a:latin typeface="Arial" panose="020B0604020202020204" pitchFamily="34" charset="0"/>
                <a:ea typeface="Helvetica Neue" panose="02000503000000020004" pitchFamily="2" charset="0"/>
                <a:cs typeface="Arial" panose="020B0604020202020204" pitchFamily="34" charset="0"/>
              </a:rPr>
            </a:br>
            <a:r>
              <a:rPr lang="fr-FR" sz="1000" b="1" dirty="0">
                <a:latin typeface="Arial" panose="020B0604020202020204" pitchFamily="34" charset="0"/>
                <a:ea typeface="Helvetica Neue" panose="02000503000000020004" pitchFamily="2" charset="0"/>
                <a:cs typeface="Arial" panose="020B0604020202020204" pitchFamily="34" charset="0"/>
              </a:rPr>
              <a:t>Email: </a:t>
            </a:r>
            <a:r>
              <a:rPr lang="en-GB" sz="1000" b="0" i="0" dirty="0">
                <a:solidFill>
                  <a:srgbClr val="000000"/>
                </a:solidFill>
                <a:effectLst/>
                <a:latin typeface="Arial" panose="020B0604020202020204" pitchFamily="34" charset="0"/>
                <a:cs typeface="Arial" panose="020B0604020202020204" pitchFamily="34" charset="0"/>
                <a:hlinkClick r:id="rId2"/>
              </a:rPr>
              <a:t>carizar@humanresourcesonline.net</a:t>
            </a:r>
            <a:endParaRPr lang="en-GB" sz="1000" b="0" i="0" dirty="0">
              <a:solidFill>
                <a:srgbClr val="000000"/>
              </a:solidFill>
              <a:effectLst/>
              <a:latin typeface="Arial" panose="020B0604020202020204" pitchFamily="34" charset="0"/>
              <a:cs typeface="Arial" panose="020B0604020202020204" pitchFamily="34" charset="0"/>
            </a:endParaRPr>
          </a:p>
          <a:p>
            <a:endParaRPr lang="en-GB" sz="1000" b="1" dirty="0">
              <a:latin typeface="Arial" panose="020B0604020202020204" pitchFamily="34" charset="0"/>
              <a:ea typeface="Helvetica Neue" panose="02000503000000020004" pitchFamily="2" charset="0"/>
              <a:cs typeface="Arial" panose="020B0604020202020204" pitchFamily="34" charset="0"/>
            </a:endParaRPr>
          </a:p>
        </p:txBody>
      </p:sp>
      <p:sp>
        <p:nvSpPr>
          <p:cNvPr id="4" name="TextBox 3">
            <a:extLst>
              <a:ext uri="{FF2B5EF4-FFF2-40B4-BE49-F238E27FC236}">
                <a16:creationId xmlns:a16="http://schemas.microsoft.com/office/drawing/2014/main" id="{59C508EA-C4F8-CEC7-2239-08AF3CFEDF66}"/>
              </a:ext>
            </a:extLst>
          </p:cNvPr>
          <p:cNvSpPr txBox="1"/>
          <p:nvPr/>
        </p:nvSpPr>
        <p:spPr>
          <a:xfrm>
            <a:off x="3203848" y="3795886"/>
            <a:ext cx="2952328" cy="861774"/>
          </a:xfrm>
          <a:prstGeom prst="rect">
            <a:avLst/>
          </a:prstGeom>
          <a:noFill/>
        </p:spPr>
        <p:txBody>
          <a:bodyPr wrap="square" rtlCol="0">
            <a:spAutoFit/>
          </a:bodyPr>
          <a:lstStyle/>
          <a:p>
            <a:r>
              <a:rPr lang="en-US" sz="1000" b="1" kern="1200" dirty="0">
                <a:solidFill>
                  <a:schemeClr val="dk1"/>
                </a:solidFill>
                <a:effectLst/>
                <a:latin typeface="Arial" panose="020B0604020202020204" pitchFamily="34" charset="0"/>
                <a:ea typeface="+mn-ea"/>
                <a:cs typeface="Arial" panose="020B0604020202020204" pitchFamily="34" charset="0"/>
              </a:rPr>
              <a:t>Sponsorship Opportunities </a:t>
            </a:r>
          </a:p>
          <a:p>
            <a:br>
              <a:rPr lang="en-US" sz="1000" kern="1200" dirty="0">
                <a:solidFill>
                  <a:schemeClr val="dk1"/>
                </a:solidFill>
                <a:effectLst/>
                <a:latin typeface="Arial" panose="020B0604020202020204" pitchFamily="34" charset="0"/>
                <a:ea typeface="+mn-ea"/>
                <a:cs typeface="Arial" panose="020B0604020202020204" pitchFamily="34" charset="0"/>
              </a:rPr>
            </a:br>
            <a:r>
              <a:rPr lang="en-US" sz="10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000" u="sng" kern="1200" dirty="0">
                <a:solidFill>
                  <a:schemeClr val="dk1"/>
                </a:solidFill>
                <a:effectLst/>
                <a:latin typeface="Arial" panose="020B0604020202020204" pitchFamily="34" charset="0"/>
                <a:ea typeface="+mn-ea"/>
                <a:cs typeface="Arial" panose="020B0604020202020204" pitchFamily="34" charset="0"/>
                <a:hlinkClick r:id="rId3"/>
              </a:rPr>
              <a:t>sales@humanresourcesonline.net</a:t>
            </a:r>
            <a:endParaRPr lang="en-US" sz="1000" kern="1200" dirty="0">
              <a:solidFill>
                <a:schemeClr val="dk1"/>
              </a:solidFill>
              <a:effectLst/>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212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79512" y="1243016"/>
            <a:ext cx="4953000" cy="307773"/>
          </a:xfrm>
          <a:prstGeom prst="rect">
            <a:avLst/>
          </a:prstGeom>
          <a:noFill/>
        </p:spPr>
        <p:txBody>
          <a:bodyPr wrap="square" lIns="91435" tIns="45718" rIns="91435" bIns="45718" rtlCol="0">
            <a:spAutoFit/>
          </a:bodyPr>
          <a:lstStyle/>
          <a:p>
            <a:r>
              <a:rPr lang="en-US" sz="1400" b="1" u="sng" dirty="0">
                <a:solidFill>
                  <a:srgbClr val="313239"/>
                </a:solidFill>
                <a:latin typeface="Arial" pitchFamily="34" charset="0"/>
                <a:cs typeface="Arial" pitchFamily="34" charset="0"/>
              </a:rPr>
              <a:t>ENTRY DETAILS</a:t>
            </a:r>
          </a:p>
        </p:txBody>
      </p:sp>
      <p:sp>
        <p:nvSpPr>
          <p:cNvPr id="7" name="TextBox 6"/>
          <p:cNvSpPr txBox="1"/>
          <p:nvPr/>
        </p:nvSpPr>
        <p:spPr>
          <a:xfrm>
            <a:off x="163960" y="1675064"/>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subscriptions@humanresoucesonline.net):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243016"/>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organisation / 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452983" y="1136484"/>
            <a:ext cx="4876800" cy="338550"/>
          </a:xfrm>
          <a:prstGeom prst="rect">
            <a:avLst/>
          </a:prstGeom>
          <a:noFill/>
        </p:spPr>
        <p:txBody>
          <a:bodyPr wrap="square" lIns="91435" tIns="45718" rIns="91435" bIns="45718" rtlCol="0">
            <a:spAutoFit/>
          </a:bodyPr>
          <a:lstStyle/>
          <a:p>
            <a:pPr algn="just"/>
            <a:r>
              <a:rPr lang="en-SG" sz="1600" b="1" u="sng" dirty="0">
                <a:solidFill>
                  <a:srgbClr val="313239"/>
                </a:solidFill>
                <a:latin typeface="Arial" pitchFamily="34" charset="0"/>
                <a:cs typeface="Arial" pitchFamily="34" charset="0"/>
              </a:rPr>
              <a:t>Entry Details (cont.) </a:t>
            </a:r>
            <a:endParaRPr lang="en-SG" sz="1200" u="sng" dirty="0">
              <a:solidFill>
                <a:srgbClr val="313239"/>
              </a:solidFill>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1721"/>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Rectangle 2">
            <a:extLst>
              <a:ext uri="{FF2B5EF4-FFF2-40B4-BE49-F238E27FC236}">
                <a16:creationId xmlns:a16="http://schemas.microsoft.com/office/drawing/2014/main" id="{95AB40F3-6C9D-6FE7-D705-E96BD24EE889}"/>
              </a:ext>
            </a:extLst>
          </p:cNvPr>
          <p:cNvSpPr/>
          <p:nvPr/>
        </p:nvSpPr>
        <p:spPr>
          <a:xfrm>
            <a:off x="107504" y="998607"/>
            <a:ext cx="4572000" cy="276999"/>
          </a:xfrm>
          <a:prstGeom prst="rect">
            <a:avLst/>
          </a:prstGeom>
        </p:spPr>
        <p:txBody>
          <a:bodyPr>
            <a:spAutoFit/>
          </a:bodyPr>
          <a:lstStyle/>
          <a:p>
            <a:pPr fontAlgn="auto">
              <a:spcAft>
                <a:spcPts val="0"/>
              </a:spcAft>
              <a:defRPr/>
            </a:pPr>
            <a:r>
              <a:rPr lang="en-US" altLang="zh-TW" sz="1200" b="1" dirty="0">
                <a:solidFill>
                  <a:srgbClr val="313239"/>
                </a:solidFill>
                <a:latin typeface="Arial" panose="020B0604020202020204" pitchFamily="34" charset="0"/>
                <a:cs typeface="Arial" panose="020B0604020202020204" pitchFamily="34" charset="0"/>
              </a:rPr>
              <a:t>Section 1: Profile – 25% (Max. 500 words)</a:t>
            </a:r>
            <a:endParaRPr lang="zh-TW" altLang="en-US" sz="1200" b="1" dirty="0">
              <a:solidFill>
                <a:srgbClr val="31323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2208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1221657"/>
            <a:ext cx="8784975"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E4715326-1483-A167-65A3-FDBE9F4D48BF}"/>
              </a:ext>
            </a:extLst>
          </p:cNvPr>
          <p:cNvSpPr/>
          <p:nvPr/>
        </p:nvSpPr>
        <p:spPr>
          <a:xfrm>
            <a:off x="107504" y="944658"/>
            <a:ext cx="4572000" cy="276999"/>
          </a:xfrm>
          <a:prstGeom prst="rect">
            <a:avLst/>
          </a:prstGeom>
        </p:spPr>
        <p:txBody>
          <a:bodyPr>
            <a:spAutoFit/>
          </a:bodyPr>
          <a:lstStyle/>
          <a:p>
            <a:pPr fontAlgn="auto">
              <a:spcAft>
                <a:spcPts val="0"/>
              </a:spcAft>
              <a:defRPr/>
            </a:pPr>
            <a:r>
              <a:rPr lang="en-US" altLang="zh-TW" sz="1200" b="1" dirty="0">
                <a:solidFill>
                  <a:srgbClr val="313239"/>
                </a:solidFill>
                <a:latin typeface="Arial" panose="020B0604020202020204" pitchFamily="34" charset="0"/>
                <a:cs typeface="Arial" panose="020B0604020202020204" pitchFamily="34" charset="0"/>
              </a:rPr>
              <a:t>Section 2: People – 25% (Max. 500 words)</a:t>
            </a:r>
            <a:endParaRPr lang="zh-TW" altLang="en-US" sz="1200" b="1" dirty="0">
              <a:solidFill>
                <a:srgbClr val="31323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273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1264573"/>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FEF3FB01-4929-742A-CE68-B24FB6DA6A80}"/>
              </a:ext>
            </a:extLst>
          </p:cNvPr>
          <p:cNvSpPr/>
          <p:nvPr/>
        </p:nvSpPr>
        <p:spPr>
          <a:xfrm>
            <a:off x="179512" y="987574"/>
            <a:ext cx="4572000" cy="276999"/>
          </a:xfrm>
          <a:prstGeom prst="rect">
            <a:avLst/>
          </a:prstGeom>
        </p:spPr>
        <p:txBody>
          <a:bodyPr>
            <a:spAutoFit/>
          </a:bodyPr>
          <a:lstStyle/>
          <a:p>
            <a:pPr fontAlgn="auto">
              <a:spcAft>
                <a:spcPts val="0"/>
              </a:spcAft>
              <a:defRPr/>
            </a:pPr>
            <a:r>
              <a:rPr lang="en-US" altLang="zh-TW" sz="1200" b="1" dirty="0">
                <a:solidFill>
                  <a:srgbClr val="313239"/>
                </a:solidFill>
                <a:latin typeface="Arial" panose="020B0604020202020204" pitchFamily="34" charset="0"/>
                <a:cs typeface="Arial" panose="020B0604020202020204" pitchFamily="34" charset="0"/>
              </a:rPr>
              <a:t>Section 3: Products/Services – 25% (Max. 500 words)</a:t>
            </a:r>
            <a:endParaRPr lang="zh-TW" altLang="en-US" sz="1200" b="1" dirty="0">
              <a:solidFill>
                <a:srgbClr val="31323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7515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4573"/>
            <a:ext cx="8856984"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09D7FE8B-A550-1E12-3524-4D1288A2949A}"/>
              </a:ext>
            </a:extLst>
          </p:cNvPr>
          <p:cNvSpPr/>
          <p:nvPr/>
        </p:nvSpPr>
        <p:spPr>
          <a:xfrm>
            <a:off x="107504" y="987574"/>
            <a:ext cx="4572000" cy="276999"/>
          </a:xfrm>
          <a:prstGeom prst="rect">
            <a:avLst/>
          </a:prstGeom>
        </p:spPr>
        <p:txBody>
          <a:bodyPr>
            <a:spAutoFit/>
          </a:bodyPr>
          <a:lstStyle/>
          <a:p>
            <a:pPr fontAlgn="auto">
              <a:spcAft>
                <a:spcPts val="0"/>
              </a:spcAft>
              <a:defRPr/>
            </a:pPr>
            <a:r>
              <a:rPr lang="en-US" altLang="zh-TW" sz="1200" b="1" dirty="0">
                <a:solidFill>
                  <a:srgbClr val="313239"/>
                </a:solidFill>
                <a:latin typeface="Arial" panose="020B0604020202020204" pitchFamily="34" charset="0"/>
                <a:cs typeface="Arial" panose="020B0604020202020204" pitchFamily="34" charset="0"/>
              </a:rPr>
              <a:t>Section 4: Perspective – 25% (Max. 500 words)</a:t>
            </a:r>
            <a:r>
              <a:rPr lang="en-US" altLang="zh-TW" sz="1100" b="1" dirty="0">
                <a:solidFill>
                  <a:srgbClr val="313239"/>
                </a:solidFill>
                <a:latin typeface="Arial" panose="020B0604020202020204" pitchFamily="34" charset="0"/>
                <a:cs typeface="Arial" panose="020B0604020202020204" pitchFamily="34" charset="0"/>
              </a:rPr>
              <a:t> </a:t>
            </a:r>
            <a:endParaRPr lang="zh-TW" altLang="en-US" sz="1200" b="1" dirty="0">
              <a:solidFill>
                <a:srgbClr val="31323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70430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3960</TotalTime>
  <Words>988</Words>
  <Application>Microsoft Office PowerPoint</Application>
  <PresentationFormat>On-screen Show (16:9)</PresentationFormat>
  <Paragraphs>146</Paragraphs>
  <Slides>10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540</cp:revision>
  <dcterms:created xsi:type="dcterms:W3CDTF">2006-08-16T00:00:00Z</dcterms:created>
  <dcterms:modified xsi:type="dcterms:W3CDTF">2025-04-23T10:06:10Z</dcterms:modified>
</cp:coreProperties>
</file>