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0" r:id="rId3"/>
    <p:sldId id="290" r:id="rId4"/>
    <p:sldId id="259" r:id="rId5"/>
    <p:sldId id="291" r:id="rId6"/>
    <p:sldId id="286" r:id="rId7"/>
    <p:sldId id="293" r:id="rId8"/>
    <p:sldId id="292" r:id="rId9"/>
    <p:sldId id="289"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3239"/>
    <a:srgbClr val="FF5D00"/>
    <a:srgbClr val="3D3F47"/>
    <a:srgbClr val="3E04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73"/>
    <p:restoredTop sz="94656"/>
  </p:normalViewPr>
  <p:slideViewPr>
    <p:cSldViewPr>
      <p:cViewPr varScale="1">
        <p:scale>
          <a:sx n="143" d="100"/>
          <a:sy n="143" d="100"/>
        </p:scale>
        <p:origin x="636" y="11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4/23/2025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4/23/2025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sales@humanresourcesonline.net" TargetMode="External"/><Relationship Id="rId2" Type="http://schemas.openxmlformats.org/officeDocument/2006/relationships/hyperlink" Target="mailto:carizar@humanresourcesonline.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EF170-EB56-1D71-4996-C463559F40FF}"/>
              </a:ext>
            </a:extLst>
          </p:cNvPr>
          <p:cNvSpPr txBox="1">
            <a:spLocks/>
          </p:cNvSpPr>
          <p:nvPr/>
        </p:nvSpPr>
        <p:spPr>
          <a:xfrm>
            <a:off x="2555776" y="4659982"/>
            <a:ext cx="4032448" cy="3474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1100" dirty="0">
                <a:solidFill>
                  <a:schemeClr val="bg1"/>
                </a:solidFill>
                <a:latin typeface="Arial" panose="020B0604020202020204" pitchFamily="34" charset="0"/>
                <a:cs typeface="Arial" panose="020B0604020202020204" pitchFamily="34" charset="0"/>
              </a:rPr>
              <a:t>ENTRY FORM -</a:t>
            </a:r>
            <a:r>
              <a:rPr lang="en-US" altLang="zh-TW" sz="1100" b="1" dirty="0">
                <a:solidFill>
                  <a:schemeClr val="bg1"/>
                </a:solidFill>
                <a:latin typeface="Arial" panose="020B0604020202020204" pitchFamily="34" charset="0"/>
                <a:cs typeface="Arial" panose="020B0604020202020204" pitchFamily="34" charset="0"/>
              </a:rPr>
              <a:t> PRODUCTS / SERVICES CATEGORIES </a:t>
            </a:r>
            <a:endParaRPr lang="en-US" sz="11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01910F-3D4F-308A-79C7-2EC4E247CFA8}"/>
              </a:ext>
            </a:extLst>
          </p:cNvPr>
          <p:cNvSpPr txBox="1"/>
          <p:nvPr/>
        </p:nvSpPr>
        <p:spPr>
          <a:xfrm>
            <a:off x="195786" y="1279214"/>
            <a:ext cx="3826550" cy="3008512"/>
          </a:xfrm>
          <a:prstGeom prst="rect">
            <a:avLst/>
          </a:prstGeom>
          <a:noFill/>
        </p:spPr>
        <p:txBody>
          <a:bodyPr wrap="square" lIns="91435" tIns="45718" rIns="91435" bIns="45718" rtlCol="0">
            <a:spAutoFit/>
          </a:bodyPr>
          <a:lstStyle/>
          <a:p>
            <a:r>
              <a:rPr lang="en-US" sz="1600" b="1" u="sng" dirty="0">
                <a:solidFill>
                  <a:srgbClr val="3D3F47"/>
                </a:solidFill>
                <a:latin typeface="Arial" pitchFamily="34" charset="0"/>
                <a:cs typeface="Arial" pitchFamily="34" charset="0"/>
              </a:rPr>
              <a:t>Products / Services</a:t>
            </a:r>
          </a:p>
          <a:p>
            <a:r>
              <a:rPr lang="en-US" sz="900" i="1" dirty="0">
                <a:latin typeface="Arial" panose="020B0604020202020204" pitchFamily="34" charset="0"/>
                <a:cs typeface="Arial" panose="020B0604020202020204" pitchFamily="34" charset="0"/>
              </a:rPr>
              <a:t>This form is only applicable for the following categories:</a:t>
            </a:r>
            <a:r>
              <a:rPr lang="en-US" sz="1050" i="1" dirty="0">
                <a:latin typeface="Arial" panose="020B0604020202020204" pitchFamily="34" charset="0"/>
                <a:cs typeface="Arial" panose="020B0604020202020204" pitchFamily="34" charset="0"/>
              </a:rPr>
              <a:t> </a:t>
            </a:r>
          </a:p>
          <a:p>
            <a:endParaRPr lang="en-US" sz="1000" dirty="0">
              <a:latin typeface="Arial" pitchFamily="34" charset="0"/>
              <a:cs typeface="Arial" pitchFamily="34" charset="0"/>
            </a:endParaRPr>
          </a:p>
          <a:p>
            <a:pPr marL="342900" indent="-342900">
              <a:buFont typeface="+mj-lt"/>
              <a:buAutoNum type="arabicPeriod" startAt="24"/>
            </a:pPr>
            <a:r>
              <a:rPr lang="en-US" sz="900" dirty="0">
                <a:latin typeface="Arial" pitchFamily="34" charset="0"/>
                <a:cs typeface="Arial" pitchFamily="34" charset="0"/>
              </a:rPr>
              <a:t>Best AI Recruitment Software  </a:t>
            </a:r>
          </a:p>
          <a:p>
            <a:pPr marL="342900" indent="-342900">
              <a:buFont typeface="+mj-lt"/>
              <a:buAutoNum type="arabicPeriod" startAt="24"/>
            </a:pPr>
            <a:r>
              <a:rPr lang="en-US" sz="900" dirty="0">
                <a:latin typeface="Arial" pitchFamily="34" charset="0"/>
                <a:cs typeface="Arial" pitchFamily="34" charset="0"/>
              </a:rPr>
              <a:t>Best Applicant Tracking Software </a:t>
            </a:r>
          </a:p>
          <a:p>
            <a:pPr marL="342900" indent="-342900">
              <a:buFont typeface="+mj-lt"/>
              <a:buAutoNum type="arabicPeriod" startAt="24"/>
            </a:pPr>
            <a:r>
              <a:rPr lang="en-US" sz="900" dirty="0">
                <a:latin typeface="Arial" pitchFamily="34" charset="0"/>
                <a:cs typeface="Arial" pitchFamily="34" charset="0"/>
              </a:rPr>
              <a:t>Best Attendance Automation System </a:t>
            </a:r>
          </a:p>
          <a:p>
            <a:pPr marL="342900" indent="-342900">
              <a:buFont typeface="+mj-lt"/>
              <a:buAutoNum type="arabicPeriod" startAt="24"/>
            </a:pPr>
            <a:r>
              <a:rPr lang="en-US" sz="900" dirty="0">
                <a:latin typeface="Arial" pitchFamily="34" charset="0"/>
                <a:cs typeface="Arial" pitchFamily="34" charset="0"/>
              </a:rPr>
              <a:t>Best Digital Wellness Platform</a:t>
            </a:r>
          </a:p>
          <a:p>
            <a:pPr marL="342900" indent="-342900">
              <a:buFont typeface="+mj-lt"/>
              <a:buAutoNum type="arabicPeriod" startAt="24"/>
            </a:pPr>
            <a:r>
              <a:rPr lang="en-US" sz="900" dirty="0">
                <a:latin typeface="Arial" pitchFamily="34" charset="0"/>
                <a:cs typeface="Arial" pitchFamily="34" charset="0"/>
              </a:rPr>
              <a:t>Best Employee Engagement Software </a:t>
            </a:r>
          </a:p>
          <a:p>
            <a:pPr marL="342900" indent="-342900">
              <a:buFont typeface="+mj-lt"/>
              <a:buAutoNum type="arabicPeriod" startAt="24"/>
            </a:pPr>
            <a:r>
              <a:rPr lang="en-US" sz="900" dirty="0">
                <a:latin typeface="Arial" pitchFamily="34" charset="0"/>
                <a:cs typeface="Arial" pitchFamily="34" charset="0"/>
              </a:rPr>
              <a:t>Best Employee Feedback and Recognition Platform </a:t>
            </a:r>
          </a:p>
          <a:p>
            <a:pPr marL="342900" indent="-342900">
              <a:buFont typeface="+mj-lt"/>
              <a:buAutoNum type="arabicPeriod" startAt="24"/>
            </a:pPr>
            <a:r>
              <a:rPr lang="en-US" sz="900" b="1" dirty="0">
                <a:latin typeface="Arial" pitchFamily="34" charset="0"/>
                <a:cs typeface="Arial" pitchFamily="34" charset="0"/>
              </a:rPr>
              <a:t>Best Employee Financial Well-being Programme *NEW*</a:t>
            </a:r>
          </a:p>
          <a:p>
            <a:pPr marL="342900" indent="-342900">
              <a:buFont typeface="+mj-lt"/>
              <a:buAutoNum type="arabicPeriod" startAt="24"/>
            </a:pPr>
            <a:r>
              <a:rPr lang="en-US" sz="900" b="1" dirty="0">
                <a:latin typeface="Arial" pitchFamily="34" charset="0"/>
                <a:cs typeface="Arial" pitchFamily="34" charset="0"/>
              </a:rPr>
              <a:t>Best Expense Claims Management Platform *NEW*</a:t>
            </a:r>
          </a:p>
          <a:p>
            <a:pPr marL="342900" indent="-342900">
              <a:buFont typeface="+mj-lt"/>
              <a:buAutoNum type="arabicPeriod" startAt="24"/>
            </a:pPr>
            <a:r>
              <a:rPr lang="en-US" sz="900" dirty="0">
                <a:latin typeface="Arial" pitchFamily="34" charset="0"/>
                <a:cs typeface="Arial" pitchFamily="34" charset="0"/>
              </a:rPr>
              <a:t>Best Gig Workforce Management Platforms</a:t>
            </a:r>
          </a:p>
          <a:p>
            <a:pPr marL="342900" indent="-342900">
              <a:buFont typeface="+mj-lt"/>
              <a:buAutoNum type="arabicPeriod" startAt="24"/>
            </a:pPr>
            <a:r>
              <a:rPr lang="en-US" sz="900" b="1" dirty="0">
                <a:latin typeface="Arial" pitchFamily="34" charset="0"/>
                <a:cs typeface="Arial" pitchFamily="34" charset="0"/>
              </a:rPr>
              <a:t>Best HR Automation Solution *NEW*</a:t>
            </a:r>
          </a:p>
          <a:p>
            <a:pPr marL="342900" indent="-342900">
              <a:buFont typeface="+mj-lt"/>
              <a:buAutoNum type="arabicPeriod" startAt="24"/>
            </a:pPr>
            <a:r>
              <a:rPr lang="en-US" sz="900" dirty="0">
                <a:latin typeface="Arial" pitchFamily="34" charset="0"/>
                <a:cs typeface="Arial" pitchFamily="34" charset="0"/>
              </a:rPr>
              <a:t>Best HR Management System (Enterprise) </a:t>
            </a:r>
          </a:p>
          <a:p>
            <a:pPr marL="342900" indent="-342900">
              <a:buFont typeface="+mj-lt"/>
              <a:buAutoNum type="arabicPeriod" startAt="24"/>
            </a:pPr>
            <a:r>
              <a:rPr lang="en-US" sz="900" dirty="0">
                <a:latin typeface="Arial" pitchFamily="34" charset="0"/>
                <a:cs typeface="Arial" pitchFamily="34" charset="0"/>
              </a:rPr>
              <a:t>Best HR Management System (SMB) </a:t>
            </a:r>
          </a:p>
          <a:p>
            <a:pPr marL="342900" indent="-342900">
              <a:buFont typeface="+mj-lt"/>
              <a:buAutoNum type="arabicPeriod" startAt="24"/>
            </a:pPr>
            <a:r>
              <a:rPr lang="en-US" sz="900" dirty="0">
                <a:latin typeface="Arial" pitchFamily="34" charset="0"/>
                <a:cs typeface="Arial" pitchFamily="34" charset="0"/>
              </a:rPr>
              <a:t>Best Innovation for HR </a:t>
            </a:r>
          </a:p>
          <a:p>
            <a:pPr marL="342900" indent="-342900">
              <a:buFont typeface="+mj-lt"/>
              <a:buAutoNum type="arabicPeriod" startAt="24"/>
            </a:pPr>
            <a:r>
              <a:rPr lang="en-US" sz="900" dirty="0">
                <a:latin typeface="Arial" pitchFamily="34" charset="0"/>
                <a:cs typeface="Arial" pitchFamily="34" charset="0"/>
              </a:rPr>
              <a:t>Best Payroll Software </a:t>
            </a:r>
          </a:p>
          <a:p>
            <a:pPr marL="342900" indent="-342900">
              <a:buFont typeface="+mj-lt"/>
              <a:buAutoNum type="arabicPeriod" startAt="24"/>
            </a:pPr>
            <a:r>
              <a:rPr lang="en-US" sz="900" dirty="0">
                <a:latin typeface="Arial" pitchFamily="34" charset="0"/>
                <a:cs typeface="Arial" pitchFamily="34" charset="0"/>
              </a:rPr>
              <a:t>Best Recruitment Portal </a:t>
            </a:r>
          </a:p>
          <a:p>
            <a:pPr marL="342900" indent="-342900">
              <a:buFont typeface="+mj-lt"/>
              <a:buAutoNum type="arabicPeriod" startAt="24"/>
            </a:pPr>
            <a:r>
              <a:rPr lang="en-US" sz="900" b="1" dirty="0">
                <a:latin typeface="Arial" pitchFamily="34" charset="0"/>
                <a:cs typeface="Arial" pitchFamily="34" charset="0"/>
              </a:rPr>
              <a:t>Best Remote Work Collaboration Tool *NEW*</a:t>
            </a:r>
          </a:p>
          <a:p>
            <a:pPr marL="342900" indent="-342900">
              <a:buFont typeface="+mj-lt"/>
              <a:buAutoNum type="arabicPeriod" startAt="24"/>
            </a:pPr>
            <a:r>
              <a:rPr lang="en-US" sz="900" dirty="0">
                <a:latin typeface="Arial" pitchFamily="34" charset="0"/>
                <a:cs typeface="Arial" pitchFamily="34" charset="0"/>
              </a:rPr>
              <a:t>Best Training &amp; Facilitation Skills</a:t>
            </a:r>
            <a:endParaRPr lang="en-US" sz="105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BF11029-C614-EADA-5EEE-D2C1FF2A6E15}"/>
              </a:ext>
            </a:extLst>
          </p:cNvPr>
          <p:cNvSpPr txBox="1"/>
          <p:nvPr/>
        </p:nvSpPr>
        <p:spPr>
          <a:xfrm>
            <a:off x="4355976" y="1851670"/>
            <a:ext cx="4392488" cy="1892822"/>
          </a:xfrm>
          <a:prstGeom prst="rect">
            <a:avLst/>
          </a:prstGeom>
          <a:noFill/>
        </p:spPr>
        <p:txBody>
          <a:bodyPr wrap="square" lIns="91435" tIns="45718" rIns="91435" bIns="45718" rtlCol="0">
            <a:spAutoFit/>
          </a:bodyPr>
          <a:lstStyle/>
          <a:p>
            <a:pPr marL="361950" indent="-361950"/>
            <a:r>
              <a:rPr lang="en-US" sz="900" b="1" dirty="0">
                <a:solidFill>
                  <a:prstClr val="black"/>
                </a:solidFill>
                <a:latin typeface="Arial" panose="020B0604020202020204" pitchFamily="34" charset="0"/>
                <a:cs typeface="Arial" panose="020B0604020202020204" pitchFamily="34" charset="0"/>
              </a:rPr>
              <a:t>Products / Services (1000 </a:t>
            </a:r>
            <a:r>
              <a:rPr lang="en-US" sz="900" b="1" dirty="0">
                <a:latin typeface="Arial" pitchFamily="34" charset="0"/>
                <a:cs typeface="Arial" pitchFamily="34" charset="0"/>
              </a:rPr>
              <a:t>max. words)</a:t>
            </a:r>
            <a:endParaRPr lang="en-US" sz="900" b="1" dirty="0">
              <a:solidFill>
                <a:prstClr val="black"/>
              </a:solidFill>
              <a:latin typeface="Arial" panose="020B0604020202020204" pitchFamily="34" charset="0"/>
              <a:cs typeface="Arial" panose="020B0604020202020204" pitchFamily="34" charset="0"/>
            </a:endParaRPr>
          </a:p>
          <a:p>
            <a:pPr marL="361950" lvl="0" indent="-361950"/>
            <a:endParaRPr lang="en-US" sz="900" b="1" dirty="0">
              <a:solidFill>
                <a:prstClr val="black"/>
              </a:solidFill>
              <a:latin typeface="Arial" panose="020B0604020202020204" pitchFamily="34" charset="0"/>
              <a:cs typeface="Arial" panose="020B0604020202020204" pitchFamily="34" charset="0"/>
            </a:endParaRP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Describe the software/product/portal/system/tool</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What were the primary and secondary objectives / results?</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What business/commercial benefits did your product/service deliver?</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How did you market this to your target audience? How did you track the effectiveness of your product/service?</a:t>
            </a:r>
          </a:p>
          <a:p>
            <a:pPr marL="180975" lvl="0" indent="-180975">
              <a:buFont typeface="Arial" pitchFamily="34" charset="0"/>
              <a:buChar char="•"/>
            </a:pPr>
            <a:r>
              <a:rPr lang="en-SG" sz="900" dirty="0">
                <a:solidFill>
                  <a:prstClr val="black"/>
                </a:solidFill>
                <a:latin typeface="Arial" panose="020B0604020202020204" pitchFamily="34" charset="0"/>
                <a:cs typeface="Arial" panose="020B0604020202020204" pitchFamily="34" charset="0"/>
              </a:rPr>
              <a:t>Detail how you have developed your product and services offering. What makes this significant and unique? What objective does it serve to fill in the HR industry?</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In addition to these points, answer any relevant questions in the category description in the Entry Guidelines.</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Testimonials from clients using the software/product are highly recommended.</a:t>
            </a:r>
          </a:p>
        </p:txBody>
      </p:sp>
      <p:sp>
        <p:nvSpPr>
          <p:cNvPr id="6" name="TextBox 5">
            <a:extLst>
              <a:ext uri="{FF2B5EF4-FFF2-40B4-BE49-F238E27FC236}">
                <a16:creationId xmlns:a16="http://schemas.microsoft.com/office/drawing/2014/main" id="{B2A2827D-5D8B-87AA-9F78-80FF25F2ECC7}"/>
              </a:ext>
            </a:extLst>
          </p:cNvPr>
          <p:cNvSpPr txBox="1"/>
          <p:nvPr/>
        </p:nvSpPr>
        <p:spPr>
          <a:xfrm>
            <a:off x="4312590" y="1275606"/>
            <a:ext cx="4579890" cy="5078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a:t>
            </a:r>
            <a:endParaRPr lang="en-SG" sz="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32D2F-BEF2-7FFA-763A-40AE9B9DFB4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897C504D-9C91-632B-5108-283E9DA2CCF1}"/>
              </a:ext>
            </a:extLst>
          </p:cNvPr>
          <p:cNvSpPr/>
          <p:nvPr/>
        </p:nvSpPr>
        <p:spPr>
          <a:xfrm>
            <a:off x="359532" y="987574"/>
            <a:ext cx="8460940" cy="2446824"/>
          </a:xfrm>
          <a:prstGeom prst="rect">
            <a:avLst/>
          </a:prstGeom>
        </p:spPr>
        <p:txBody>
          <a:bodyPr wrap="square" numCol="1">
            <a:spAutoFit/>
          </a:bodyPr>
          <a:lstStyle/>
          <a:p>
            <a:r>
              <a:rPr lang="en-US" sz="1100" b="1" u="sng" dirty="0">
                <a:solidFill>
                  <a:srgbClr val="3D3F47"/>
                </a:solidFill>
                <a:latin typeface="Arial" panose="020B0604020202020204" pitchFamily="34" charset="0"/>
                <a:cs typeface="Arial" panose="020B0604020202020204" pitchFamily="34" charset="0"/>
              </a:rPr>
              <a:t>GUIDELINES</a:t>
            </a:r>
            <a:endParaRPr lang="en-US" sz="1100" dirty="0">
              <a:solidFill>
                <a:srgbClr val="3D3F47"/>
              </a:solidFill>
              <a:latin typeface="Arial" panose="020B0604020202020204" pitchFamily="34" charset="0"/>
              <a:cs typeface="Arial" panose="020B0604020202020204" pitchFamily="34" charset="0"/>
            </a:endParaRPr>
          </a:p>
          <a:p>
            <a:pPr marL="342900" indent="-342900">
              <a:buFont typeface="+mj-lt"/>
              <a:buAutoNum type="arabicPeriod"/>
            </a:pPr>
            <a:r>
              <a:rPr lang="en-US" sz="1000" dirty="0">
                <a:latin typeface="Arial" panose="020B0604020202020204" pitchFamily="34" charset="0"/>
                <a:cs typeface="Arial" panose="020B0604020202020204" pitchFamily="34" charset="0"/>
              </a:rPr>
              <a:t>Please refer to the HR Vendor of the Year 2025 Entry Guidelines for specific requirements, category descriptions, entry criteria details</a:t>
            </a:r>
          </a:p>
          <a:p>
            <a:pPr marL="342900" indent="-342900">
              <a:buFont typeface="+mj-lt"/>
              <a:buAutoNum type="arabicPeriod"/>
            </a:pPr>
            <a:r>
              <a:rPr lang="en-US" sz="1000" dirty="0">
                <a:latin typeface="Arial" panose="020B0604020202020204" pitchFamily="34" charset="0"/>
                <a:cs typeface="Arial" panose="020B0604020202020204" pitchFamily="34" charset="0"/>
              </a:rPr>
              <a:t>Any sensitive or confidential information which is to be used for judging purposes only must be clearly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 </a:t>
            </a:r>
            <a:endParaRPr lang="en-US" sz="1000" dirty="0">
              <a:latin typeface="Arial" panose="020B0604020202020204" pitchFamily="34" charset="0"/>
              <a:cs typeface="Arial" panose="020B0604020202020204" pitchFamily="34" charset="0"/>
            </a:endParaRPr>
          </a:p>
          <a:p>
            <a:pPr marL="342900" indent="-342900">
              <a:buFont typeface="+mj-lt"/>
              <a:buAutoNum type="arabicPeriod"/>
            </a:pPr>
            <a:r>
              <a:rPr lang="en-GB" sz="1000" dirty="0">
                <a:latin typeface="Arial" panose="020B0604020202020204" pitchFamily="34" charset="0"/>
                <a:cs typeface="Arial" panose="020B0604020202020204" pitchFamily="34" charset="0"/>
              </a:rPr>
              <a:t>Please use exactly what is provided as the entry form template. Refrain from using your own document style with your company branding.</a:t>
            </a:r>
          </a:p>
          <a:p>
            <a:pPr marL="342900" indent="-342900">
              <a:buFont typeface="+mj-lt"/>
              <a:buAutoNum type="arabicPeriod"/>
            </a:pPr>
            <a:r>
              <a:rPr lang="en-US" sz="10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 </a:t>
            </a:r>
          </a:p>
          <a:p>
            <a:pPr marL="342900" indent="-342900">
              <a:buFont typeface="+mj-lt"/>
              <a:buAutoNum type="arabicPeriod"/>
            </a:pPr>
            <a:r>
              <a:rPr lang="en-US" sz="1000" dirty="0">
                <a:latin typeface="Arial" panose="020B0604020202020204" pitchFamily="34" charset="0"/>
                <a:cs typeface="Arial" panose="020B0604020202020204" pitchFamily="34" charset="0"/>
              </a:rPr>
              <a:t>Please take note that we will omit Inc, Corporation, Pte. Ltd, PT, </a:t>
            </a:r>
            <a:r>
              <a:rPr lang="en-US" sz="1000" dirty="0" err="1">
                <a:latin typeface="Arial" panose="020B0604020202020204" pitchFamily="34" charset="0"/>
                <a:cs typeface="Arial" panose="020B0604020202020204" pitchFamily="34" charset="0"/>
              </a:rPr>
              <a:t>Berhad</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Sdn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Bhd</a:t>
            </a:r>
            <a:r>
              <a:rPr lang="en-US" sz="1000" dirty="0">
                <a:latin typeface="Arial" panose="020B0604020202020204" pitchFamily="34" charset="0"/>
                <a:cs typeface="Arial" panose="020B0604020202020204" pitchFamily="34" charset="0"/>
              </a:rPr>
              <a:t> and </a:t>
            </a:r>
            <a:r>
              <a:rPr lang="en-US" sz="1000" dirty="0" err="1">
                <a:latin typeface="Arial" panose="020B0604020202020204" pitchFamily="34" charset="0"/>
                <a:cs typeface="Arial" panose="020B0604020202020204" pitchFamily="34" charset="0"/>
              </a:rPr>
              <a:t>etc</a:t>
            </a:r>
            <a:r>
              <a:rPr lang="en-US" sz="1000" dirty="0">
                <a:latin typeface="Arial" panose="020B0604020202020204" pitchFamily="34" charset="0"/>
                <a:cs typeface="Arial" panose="020B0604020202020204" pitchFamily="34" charset="0"/>
              </a:rPr>
              <a:t> in order to follow our editorial design guidelines in all marketing collaterals including trophy.</a:t>
            </a:r>
          </a:p>
          <a:p>
            <a:pPr marL="342900" indent="-342900">
              <a:buFont typeface="+mj-lt"/>
              <a:buAutoNum type="arabicPeriod"/>
            </a:pPr>
            <a:r>
              <a:rPr lang="en-GB" sz="1000" dirty="0">
                <a:latin typeface="Arial" panose="020B0604020202020204" pitchFamily="34" charset="0"/>
                <a:cs typeface="Arial" panose="020B0604020202020204" pitchFamily="34" charset="0"/>
              </a:rPr>
              <a:t>The entry form is for the </a:t>
            </a:r>
            <a:r>
              <a:rPr lang="en-GB" sz="1000" b="1" dirty="0">
                <a:latin typeface="Arial" panose="020B0604020202020204" pitchFamily="34" charset="0"/>
                <a:cs typeface="Arial" panose="020B0604020202020204" pitchFamily="34" charset="0"/>
              </a:rPr>
              <a:t>Products / Services categories </a:t>
            </a:r>
            <a:r>
              <a:rPr lang="en-GB" sz="1000" dirty="0">
                <a:latin typeface="Arial" panose="020B0604020202020204" pitchFamily="34" charset="0"/>
                <a:cs typeface="Arial" panose="020B0604020202020204" pitchFamily="34" charset="0"/>
              </a:rPr>
              <a:t>only. Providers </a:t>
            </a:r>
            <a:r>
              <a:rPr lang="en-GB" sz="1000">
                <a:latin typeface="Arial" panose="020B0604020202020204" pitchFamily="34" charset="0"/>
                <a:cs typeface="Arial" panose="020B0604020202020204" pitchFamily="34" charset="0"/>
              </a:rPr>
              <a:t>and Talent </a:t>
            </a:r>
            <a:r>
              <a:rPr lang="en-GB" sz="1000" dirty="0">
                <a:latin typeface="Arial" panose="020B0604020202020204" pitchFamily="34" charset="0"/>
                <a:cs typeface="Arial" panose="020B0604020202020204" pitchFamily="34" charset="0"/>
              </a:rPr>
              <a:t>categories are different. Please use the </a:t>
            </a:r>
            <a:r>
              <a:rPr lang="en-GB" sz="1000" u="sng" dirty="0">
                <a:latin typeface="Arial" panose="020B0604020202020204" pitchFamily="34" charset="0"/>
                <a:cs typeface="Arial" panose="020B0604020202020204" pitchFamily="34" charset="0"/>
              </a:rPr>
              <a:t>correct form</a:t>
            </a:r>
            <a:r>
              <a:rPr lang="en-GB" sz="1000" dirty="0">
                <a:latin typeface="Arial" panose="020B0604020202020204" pitchFamily="34" charset="0"/>
                <a:cs typeface="Arial" panose="020B0604020202020204" pitchFamily="34" charset="0"/>
              </a:rPr>
              <a:t>.</a:t>
            </a:r>
          </a:p>
          <a:p>
            <a:endParaRPr lang="en-US" sz="1100" b="1" u="sng" dirty="0">
              <a:solidFill>
                <a:schemeClr val="accent2">
                  <a:lumMod val="75000"/>
                </a:schemeClr>
              </a:solidFill>
              <a:latin typeface="Arial" panose="020B0604020202020204" pitchFamily="34" charset="0"/>
              <a:cs typeface="Arial" panose="020B0604020202020204" pitchFamily="34" charset="0"/>
            </a:endParaRPr>
          </a:p>
          <a:p>
            <a:r>
              <a:rPr lang="en-US" sz="1100" b="1" u="sng" dirty="0">
                <a:solidFill>
                  <a:srgbClr val="3D3F47"/>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0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0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000" dirty="0">
                <a:latin typeface="Arial" panose="020B0604020202020204" pitchFamily="34" charset="0"/>
                <a:cs typeface="Arial" panose="020B0604020202020204" pitchFamily="34" charset="0"/>
              </a:rPr>
              <a:t>Upload this core award entry form document along with the supporting documents and images.</a:t>
            </a:r>
          </a:p>
        </p:txBody>
      </p:sp>
      <p:sp>
        <p:nvSpPr>
          <p:cNvPr id="2" name="TextBox 1">
            <a:extLst>
              <a:ext uri="{FF2B5EF4-FFF2-40B4-BE49-F238E27FC236}">
                <a16:creationId xmlns:a16="http://schemas.microsoft.com/office/drawing/2014/main" id="{9F0E4578-E3D3-F2D3-1196-108C55DEB728}"/>
              </a:ext>
            </a:extLst>
          </p:cNvPr>
          <p:cNvSpPr txBox="1"/>
          <p:nvPr/>
        </p:nvSpPr>
        <p:spPr>
          <a:xfrm>
            <a:off x="325321" y="3434398"/>
            <a:ext cx="5904656" cy="1334441"/>
          </a:xfrm>
          <a:prstGeom prst="rect">
            <a:avLst/>
          </a:prstGeom>
          <a:noFill/>
        </p:spPr>
        <p:txBody>
          <a:bodyPr wrap="square" numCol="2" rtlCol="0">
            <a:noAutofit/>
          </a:bodyPr>
          <a:lstStyle/>
          <a:p>
            <a:r>
              <a:rPr lang="en-US" sz="1100" b="1" u="sng" dirty="0">
                <a:solidFill>
                  <a:srgbClr val="3D3F47"/>
                </a:solidFill>
                <a:latin typeface="Arial" panose="020B0604020202020204" pitchFamily="34" charset="0"/>
                <a:cs typeface="Arial" panose="020B0604020202020204" pitchFamily="34" charset="0"/>
              </a:rPr>
              <a:t>CONTACT US</a:t>
            </a:r>
          </a:p>
          <a:p>
            <a:br>
              <a:rPr lang="en-GB" sz="1000" dirty="0">
                <a:latin typeface="Arial" panose="020B0604020202020204" pitchFamily="34" charset="0"/>
                <a:ea typeface="Helvetica Neue" panose="02000503000000020004" pitchFamily="2" charset="0"/>
                <a:cs typeface="Arial" panose="020B0604020202020204" pitchFamily="34" charset="0"/>
              </a:rPr>
            </a:br>
            <a:r>
              <a:rPr lang="en-GB" sz="1000" b="1" dirty="0" err="1">
                <a:latin typeface="Arial" panose="020B0604020202020204" pitchFamily="34" charset="0"/>
                <a:ea typeface="Helvetica Neue" panose="02000503000000020004" pitchFamily="2" charset="0"/>
                <a:cs typeface="Arial" panose="020B0604020202020204" pitchFamily="34" charset="0"/>
              </a:rPr>
              <a:t>Cariza</a:t>
            </a:r>
            <a:r>
              <a:rPr lang="en-GB" sz="1000" b="1" dirty="0">
                <a:latin typeface="Arial" panose="020B0604020202020204" pitchFamily="34" charset="0"/>
                <a:ea typeface="Helvetica Neue" panose="02000503000000020004" pitchFamily="2" charset="0"/>
                <a:cs typeface="Arial" panose="020B0604020202020204" pitchFamily="34" charset="0"/>
              </a:rPr>
              <a:t> Ratin</a:t>
            </a:r>
          </a:p>
          <a:p>
            <a:r>
              <a:rPr lang="en-GB" sz="10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fr-FR" sz="1000" b="1" dirty="0">
                <a:latin typeface="Arial" panose="020B0604020202020204" pitchFamily="34" charset="0"/>
                <a:ea typeface="Helvetica Neue" panose="02000503000000020004" pitchFamily="2" charset="0"/>
                <a:cs typeface="Arial" panose="020B0604020202020204" pitchFamily="34" charset="0"/>
              </a:rPr>
              <a:t>Tel: </a:t>
            </a:r>
            <a:r>
              <a:rPr lang="en-GB" sz="1000" b="0" i="0" dirty="0">
                <a:solidFill>
                  <a:srgbClr val="000000"/>
                </a:solidFill>
                <a:effectLst/>
                <a:latin typeface="Arial" panose="020B0604020202020204" pitchFamily="34" charset="0"/>
                <a:cs typeface="Arial" panose="020B0604020202020204" pitchFamily="34" charset="0"/>
              </a:rPr>
              <a:t>+65 6692 9031 (Ext 815)</a:t>
            </a:r>
          </a:p>
          <a:p>
            <a:r>
              <a:rPr lang="fr-FR" sz="1000" b="1" dirty="0">
                <a:latin typeface="Arial" panose="020B0604020202020204" pitchFamily="34" charset="0"/>
                <a:ea typeface="Helvetica Neue" panose="02000503000000020004" pitchFamily="2" charset="0"/>
                <a:cs typeface="Arial" panose="020B0604020202020204" pitchFamily="34" charset="0"/>
              </a:rPr>
              <a:t>Mobile: </a:t>
            </a:r>
            <a:r>
              <a:rPr lang="fr-FR" sz="1000" dirty="0">
                <a:latin typeface="Arial" panose="020B0604020202020204" pitchFamily="34" charset="0"/>
                <a:ea typeface="Helvetica Neue" panose="02000503000000020004" pitchFamily="2" charset="0"/>
                <a:cs typeface="Arial" panose="020B0604020202020204" pitchFamily="34" charset="0"/>
              </a:rPr>
              <a:t>+ 63 977 3992 585</a:t>
            </a:r>
            <a:br>
              <a:rPr lang="fr-FR" sz="1000" dirty="0">
                <a:latin typeface="Arial" panose="020B0604020202020204" pitchFamily="34" charset="0"/>
                <a:ea typeface="Helvetica Neue" panose="02000503000000020004" pitchFamily="2" charset="0"/>
                <a:cs typeface="Arial" panose="020B0604020202020204" pitchFamily="34" charset="0"/>
              </a:rPr>
            </a:br>
            <a:r>
              <a:rPr lang="fr-FR" sz="1000" b="1" dirty="0">
                <a:latin typeface="Arial" panose="020B0604020202020204" pitchFamily="34" charset="0"/>
                <a:ea typeface="Helvetica Neue" panose="02000503000000020004" pitchFamily="2" charset="0"/>
                <a:cs typeface="Arial" panose="020B0604020202020204" pitchFamily="34" charset="0"/>
              </a:rPr>
              <a:t>Email: </a:t>
            </a:r>
            <a:r>
              <a:rPr lang="en-GB" sz="1000" b="0" i="0" dirty="0">
                <a:solidFill>
                  <a:srgbClr val="000000"/>
                </a:solidFill>
                <a:effectLst/>
                <a:latin typeface="Arial" panose="020B0604020202020204" pitchFamily="34" charset="0"/>
                <a:cs typeface="Arial" panose="020B0604020202020204" pitchFamily="34" charset="0"/>
                <a:hlinkClick r:id="rId2"/>
              </a:rPr>
              <a:t>carizar@humanresourcesonline.net</a:t>
            </a:r>
            <a:endParaRPr lang="en-GB" sz="1000" b="0" i="0" dirty="0">
              <a:solidFill>
                <a:srgbClr val="000000"/>
              </a:solidFill>
              <a:effectLst/>
              <a:latin typeface="Arial" panose="020B0604020202020204" pitchFamily="34" charset="0"/>
              <a:cs typeface="Arial" panose="020B0604020202020204" pitchFamily="34" charset="0"/>
            </a:endParaRPr>
          </a:p>
          <a:p>
            <a:endParaRPr lang="en-GB" sz="1000" b="1" dirty="0">
              <a:latin typeface="Arial" panose="020B0604020202020204" pitchFamily="34" charset="0"/>
              <a:ea typeface="Helvetica Neue" panose="02000503000000020004" pitchFamily="2" charset="0"/>
              <a:cs typeface="Arial" panose="020B0604020202020204" pitchFamily="34" charset="0"/>
            </a:endParaRPr>
          </a:p>
        </p:txBody>
      </p:sp>
      <p:sp>
        <p:nvSpPr>
          <p:cNvPr id="3" name="TextBox 2">
            <a:extLst>
              <a:ext uri="{FF2B5EF4-FFF2-40B4-BE49-F238E27FC236}">
                <a16:creationId xmlns:a16="http://schemas.microsoft.com/office/drawing/2014/main" id="{17EA68AE-9C3A-C2C0-1269-BE322F0C8F97}"/>
              </a:ext>
            </a:extLst>
          </p:cNvPr>
          <p:cNvSpPr txBox="1"/>
          <p:nvPr/>
        </p:nvSpPr>
        <p:spPr>
          <a:xfrm>
            <a:off x="3491880" y="3723878"/>
            <a:ext cx="2952328" cy="861774"/>
          </a:xfrm>
          <a:prstGeom prst="rect">
            <a:avLst/>
          </a:prstGeom>
          <a:noFill/>
        </p:spPr>
        <p:txBody>
          <a:bodyPr wrap="square" rtlCol="0">
            <a:spAutoFit/>
          </a:bodyPr>
          <a:lstStyle/>
          <a:p>
            <a:r>
              <a:rPr lang="en-US" sz="1000" b="1" kern="1200" dirty="0">
                <a:solidFill>
                  <a:schemeClr val="dk1"/>
                </a:solidFill>
                <a:effectLst/>
                <a:latin typeface="Arial" panose="020B0604020202020204" pitchFamily="34" charset="0"/>
                <a:ea typeface="+mn-ea"/>
                <a:cs typeface="Arial" panose="020B0604020202020204" pitchFamily="34" charset="0"/>
              </a:rPr>
              <a:t>Sponsorship Opportunities </a:t>
            </a:r>
          </a:p>
          <a:p>
            <a:br>
              <a:rPr lang="en-US" sz="1000" kern="1200" dirty="0">
                <a:solidFill>
                  <a:schemeClr val="dk1"/>
                </a:solidFill>
                <a:effectLst/>
                <a:latin typeface="Arial" panose="020B0604020202020204" pitchFamily="34" charset="0"/>
                <a:ea typeface="+mn-ea"/>
                <a:cs typeface="Arial" panose="020B0604020202020204" pitchFamily="34" charset="0"/>
              </a:rPr>
            </a:br>
            <a:r>
              <a:rPr lang="en-US" sz="1000" kern="1200" dirty="0">
                <a:solidFill>
                  <a:schemeClr val="dk1"/>
                </a:solidFill>
                <a:effectLst/>
                <a:latin typeface="Arial" panose="020B0604020202020204" pitchFamily="34" charset="0"/>
                <a:ea typeface="+mn-ea"/>
                <a:cs typeface="Arial" panose="020B0604020202020204" pitchFamily="34" charset="0"/>
              </a:rPr>
              <a:t>For bespoke sponsorship packages please contact our Sales Team at </a:t>
            </a:r>
            <a:r>
              <a:rPr lang="en-US" sz="1000" u="sng" kern="1200" dirty="0">
                <a:solidFill>
                  <a:schemeClr val="dk1"/>
                </a:solidFill>
                <a:effectLst/>
                <a:latin typeface="Arial" panose="020B0604020202020204" pitchFamily="34" charset="0"/>
                <a:ea typeface="+mn-ea"/>
                <a:cs typeface="Arial" panose="020B0604020202020204" pitchFamily="34" charset="0"/>
                <a:hlinkClick r:id="rId3"/>
              </a:rPr>
              <a:t>sales@humanresourcesonline.net</a:t>
            </a:r>
            <a:endParaRPr lang="en-US" sz="1000" kern="1200" dirty="0">
              <a:solidFill>
                <a:schemeClr val="dk1"/>
              </a:solidFill>
              <a:effectLst/>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2129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E30B24-DCB0-7242-BA2F-D9A7FD9A4B11}"/>
              </a:ext>
            </a:extLst>
          </p:cNvPr>
          <p:cNvSpPr txBox="1"/>
          <p:nvPr/>
        </p:nvSpPr>
        <p:spPr>
          <a:xfrm>
            <a:off x="107504" y="1419622"/>
            <a:ext cx="4953000" cy="307773"/>
          </a:xfrm>
          <a:prstGeom prst="rect">
            <a:avLst/>
          </a:prstGeom>
          <a:noFill/>
        </p:spPr>
        <p:txBody>
          <a:bodyPr wrap="square" lIns="91435" tIns="45718" rIns="91435" bIns="45718" rtlCol="0">
            <a:spAutoFit/>
          </a:bodyPr>
          <a:lstStyle/>
          <a:p>
            <a:r>
              <a:rPr lang="en-US" sz="1400" b="1" u="sng" dirty="0">
                <a:solidFill>
                  <a:srgbClr val="313239"/>
                </a:solidFill>
                <a:latin typeface="Arial" pitchFamily="34" charset="0"/>
                <a:cs typeface="Arial" pitchFamily="34" charset="0"/>
              </a:rPr>
              <a:t>ENTRY DETAILS</a:t>
            </a:r>
          </a:p>
        </p:txBody>
      </p:sp>
      <p:sp>
        <p:nvSpPr>
          <p:cNvPr id="7" name="TextBox 6"/>
          <p:cNvSpPr txBox="1"/>
          <p:nvPr/>
        </p:nvSpPr>
        <p:spPr>
          <a:xfrm>
            <a:off x="91952" y="1851670"/>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GB" altLang="zh-TW" sz="1050" dirty="0">
                <a:latin typeface="Arial" panose="020B0604020202020204" pitchFamily="34" charset="0"/>
                <a:ea typeface="+mj-ea"/>
                <a:cs typeface="Arial" panose="020B0604020202020204" pitchFamily="34" charset="0"/>
              </a:rPr>
              <a:t>Category Group:</a:t>
            </a:r>
            <a:endParaRPr lang="en-US" altLang="zh-TW" sz="1050" dirty="0">
              <a:latin typeface="Arial" panose="020B0604020202020204" pitchFamily="34" charset="0"/>
              <a:ea typeface="+mj-ea"/>
              <a:cs typeface="Arial" panose="020B0604020202020204" pitchFamily="34" charset="0"/>
            </a:endParaRP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a:t>
            </a:r>
            <a:r>
              <a:rPr lang="en-US" altLang="zh-TW" sz="900" i="1" dirty="0" err="1">
                <a:latin typeface="Arial" panose="020B0604020202020204" pitchFamily="34" charset="0"/>
                <a:ea typeface="+mj-ea"/>
                <a:cs typeface="Arial" panose="020B0604020202020204" pitchFamily="34" charset="0"/>
              </a:rPr>
              <a:t>subscriptions@</a:t>
            </a:r>
            <a:r>
              <a:rPr lang="en-US" altLang="zh-TW" sz="900" i="1" err="1">
                <a:latin typeface="Arial" panose="020B0604020202020204" pitchFamily="34" charset="0"/>
                <a:ea typeface="+mj-ea"/>
                <a:cs typeface="Arial" panose="020B0604020202020204" pitchFamily="34" charset="0"/>
              </a:rPr>
              <a:t>humanresoucesonline</a:t>
            </a:r>
            <a:r>
              <a:rPr lang="en-US" altLang="zh-TW" sz="900" i="1">
                <a:latin typeface="Arial" panose="020B0604020202020204" pitchFamily="34" charset="0"/>
                <a:ea typeface="+mj-ea"/>
                <a:cs typeface="Arial" panose="020B0604020202020204" pitchFamily="34" charset="0"/>
              </a:rPr>
              <a:t>.net):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716016" y="1281893"/>
            <a:ext cx="4191005"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organisation / 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630593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107504" y="915566"/>
            <a:ext cx="4876800" cy="338550"/>
          </a:xfrm>
          <a:prstGeom prst="rect">
            <a:avLst/>
          </a:prstGeom>
          <a:noFill/>
        </p:spPr>
        <p:txBody>
          <a:bodyPr wrap="square" lIns="91435" tIns="45718" rIns="91435" bIns="45718" rtlCol="0">
            <a:spAutoFit/>
          </a:bodyPr>
          <a:lstStyle/>
          <a:p>
            <a:pPr algn="just"/>
            <a:r>
              <a:rPr lang="en-SG" sz="1600" b="1" u="sng" dirty="0">
                <a:solidFill>
                  <a:srgbClr val="502631"/>
                </a:solidFill>
                <a:latin typeface="Arial" pitchFamily="34" charset="0"/>
                <a:cs typeface="Arial" pitchFamily="34" charset="0"/>
              </a:rPr>
              <a:t>Entry Details (cont.) </a:t>
            </a:r>
            <a:endParaRPr lang="en-SG" sz="1200" u="sng" dirty="0">
              <a:solidFill>
                <a:srgbClr val="502631"/>
              </a:solidFill>
              <a:latin typeface="Arial" pitchFamily="34" charset="0"/>
              <a:cs typeface="Arial" pitchFamily="34" charset="0"/>
            </a:endParaRPr>
          </a:p>
        </p:txBody>
      </p:sp>
      <p:sp>
        <p:nvSpPr>
          <p:cNvPr id="8" name="TextBox 7"/>
          <p:cNvSpPr txBox="1"/>
          <p:nvPr/>
        </p:nvSpPr>
        <p:spPr>
          <a:xfrm>
            <a:off x="179512" y="1254116"/>
            <a:ext cx="8784976"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words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869822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31590"/>
            <a:ext cx="8784976" cy="3585597"/>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448472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030503-D8E8-7411-1EF2-8EAFBFC3B13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571146F-6EDB-82CD-DA7F-3764B648879C}"/>
              </a:ext>
            </a:extLst>
          </p:cNvPr>
          <p:cNvSpPr txBox="1"/>
          <p:nvPr/>
        </p:nvSpPr>
        <p:spPr>
          <a:xfrm>
            <a:off x="179512" y="1131590"/>
            <a:ext cx="8784976" cy="3585597"/>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216346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788FE-173B-0CED-909A-F2293F23224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13B2659-6FFE-5D9C-7C9A-B3D43DBB0FDB}"/>
              </a:ext>
            </a:extLst>
          </p:cNvPr>
          <p:cNvSpPr txBox="1"/>
          <p:nvPr/>
        </p:nvSpPr>
        <p:spPr>
          <a:xfrm>
            <a:off x="179512" y="1131590"/>
            <a:ext cx="8784976" cy="3585597"/>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787242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CDEB2D7-E853-8A0D-0800-82F2D92DCF6F}"/>
              </a:ext>
            </a:extLst>
          </p:cNvPr>
          <p:cNvSpPr txBox="1"/>
          <p:nvPr/>
        </p:nvSpPr>
        <p:spPr>
          <a:xfrm>
            <a:off x="179512" y="1059582"/>
            <a:ext cx="8856984" cy="3508653"/>
          </a:xfrm>
          <a:prstGeom prst="rect">
            <a:avLst/>
          </a:prstGeom>
          <a:ln w="9525"/>
        </p:spPr>
        <p:style>
          <a:lnRef idx="2">
            <a:schemeClr val="dk1"/>
          </a:lnRef>
          <a:fillRef idx="1">
            <a:schemeClr val="lt1"/>
          </a:fillRef>
          <a:effectRef idx="0">
            <a:schemeClr val="dk1"/>
          </a:effectRef>
          <a:fontRef idx="minor">
            <a:schemeClr val="dk1"/>
          </a:fontRef>
        </p:style>
        <p:txBody>
          <a:bodyPr wrap="square">
            <a:spAutoFit/>
          </a:bodyPr>
          <a:lstStyle/>
          <a:p>
            <a:r>
              <a:rPr lang="en-GB"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 </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DECLARATION </a:t>
            </a:r>
          </a:p>
          <a:p>
            <a:r>
              <a:rPr lang="en-GB" sz="1600" dirty="0">
                <a:latin typeface="Arial" panose="020B0604020202020204" pitchFamily="34" charset="0"/>
                <a:cs typeface="Arial" panose="020B0604020202020204" pitchFamily="34" charset="0"/>
              </a:rPr>
              <a:t> </a:t>
            </a:r>
          </a:p>
          <a:p>
            <a:r>
              <a:rPr lang="en-US" sz="1600" b="1" kern="1200" dirty="0">
                <a:solidFill>
                  <a:schemeClr val="tx1"/>
                </a:solidFill>
                <a:latin typeface="Arial" panose="020B0604020202020204" pitchFamily="34" charset="0"/>
                <a:cs typeface="Arial" panose="020B0604020202020204" pitchFamily="34" charset="0"/>
                <a:sym typeface="Wingdings 2"/>
              </a:rPr>
              <a:t> </a:t>
            </a:r>
            <a:r>
              <a:rPr lang="en-GB" sz="1600" dirty="0">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GB" sz="1600"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-THE END- </a:t>
            </a: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32086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3910</TotalTime>
  <Words>711</Words>
  <Application>Microsoft Office PowerPoint</Application>
  <PresentationFormat>On-screen Show (16:9)</PresentationFormat>
  <Paragraphs>115</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532</cp:revision>
  <dcterms:created xsi:type="dcterms:W3CDTF">2006-08-16T00:00:00Z</dcterms:created>
  <dcterms:modified xsi:type="dcterms:W3CDTF">2025-04-23T10:04:28Z</dcterms:modified>
</cp:coreProperties>
</file>